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62" r:id="rId4"/>
    <p:sldId id="260" r:id="rId5"/>
    <p:sldId id="256" r:id="rId6"/>
    <p:sldId id="266" r:id="rId7"/>
    <p:sldId id="257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979712" y="401198"/>
          <a:ext cx="5472607" cy="6181152"/>
        </p:xfrm>
        <a:graphic>
          <a:graphicData uri="http://schemas.openxmlformats.org/drawingml/2006/table">
            <a:tbl>
              <a:tblPr/>
              <a:tblGrid>
                <a:gridCol w="996950"/>
                <a:gridCol w="3107506"/>
                <a:gridCol w="1368151"/>
              </a:tblGrid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Primer name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b="1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Primer Sequence(5’-3’)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purpose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E4-F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CGGGATACAGTTCGGATGGGC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EST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E4-R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TTGCATAGCCAAGGATGTTACCAGC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SpSUT4-F1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CGGGATACAGTTCGGATGGGC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3’RACE 5’RACE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SpSUT4-F2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ACGTGCAGGAGCTCGGAATCCC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SpSUT4-R1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AGTGAGATCGGCGAGAAGAG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SpSUT4-R2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ACTCCAATCAGCGGCTGAACTA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IbSUT4-F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ACTAAATCGGAACCCTAAAGG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Amplification </a:t>
                      </a:r>
                      <a:r>
                        <a:rPr lang="en-US" sz="1000" i="1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IbSUT4 </a:t>
                      </a: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full length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4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IbSUT4-R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GGAGAATCATTCACTAAAATCAATG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SUT4m-F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CATCGATATGCCGGAAGGGGAGCGG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Functional </a:t>
                      </a:r>
                      <a:r>
                        <a:rPr lang="en-US" sz="1000" kern="0" dirty="0" err="1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analyse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SUT4m-R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CCCCGGGTTAAGGGAGAATCTTTGGCTTG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SUT4G-F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ACGCGTCGACATGCCGGAAGGGGAGCGG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0" dirty="0" err="1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Subcellular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 localization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9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SUT4G-R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GGACTAGTACAGGGAGAATCTTTGGCTTGTCAACT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oeSUT4-F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GGGTACCATGCCGGAAGGGGAGCGGC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Over-expressing </a:t>
                      </a:r>
                      <a:r>
                        <a:rPr lang="en-US" sz="1000" i="1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IbSUT4 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in</a:t>
                      </a:r>
                      <a:r>
                        <a:rPr lang="en-US" sz="1000" i="1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 Arabidopsis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oeSUT4-R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GTCGACCTTAAGGGAGAATCTTTGGCTTGTCA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Atactin-F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ATGACTCAGATCATGTTTGAGACC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kern="0" dirty="0" err="1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qRT</a:t>
                      </a:r>
                      <a:r>
                        <a:rPr lang="en-US" sz="1000" kern="0" dirty="0">
                          <a:solidFill>
                            <a:srgbClr val="000000"/>
                          </a:solidFill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-PCR/RT-PCR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Atactin-R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TCAGTAAGGTCACGACCAGCAA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Ibactin-F 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CTGGTGTTATGGTTGGGATGG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Ibactin-R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GGGGTGCCTCGGTAAGAAG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AtFT-F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TAGTAAGCAGAGTTGTTGGAGACG 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AtFT-R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GGGAAGGCCGAGATTGTAGAT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ABI3-F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CAATCGTCTCCTCAGCCCTCT 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ABI3-R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ATGCACCAGAAGAGTCGTCA 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ABF2-F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CACAGCACCAACGCCTAAAGC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ABF2-R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ATCGCAACAGCAACAGCCAATC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ABF4-F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ATCTGCTGTTGTTGCTGCTGAAG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ABF4-R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ACTGCTGCTGGCGGCTTAG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SnRK2.2-F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TGGAATATGCTGCTGGTGGAGAACTTTATGAG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SnRK2.2-R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TGGTTGGGAATGAAGAACAGAAGACTTGAGAG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SnRK2.3-F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TCTGGCGGTGAACTTTACGAGCGGATTTG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SnRK2.3-R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CCTGACGAAGCAGTACCTCTGGAGCGATG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ABI1-F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TCCGCTTCCTTGCCATCTCAC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ABI1-R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GTCTCACATCTTCGTCGCTAACTG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050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PYL8/RCAR3-F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GGATAATCAGTGTAGCTCTACGC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2101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PYL8/RCAR3-R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ATCTTCTCACAAGTGACCACAC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QSUT4-F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AGCTTCGACGAGCAGAGAAC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1676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QSUT4-R</a:t>
                      </a:r>
                      <a:endParaRPr lang="zh-CN" sz="10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TAACGCCCATCCGAACTGTATC</a:t>
                      </a:r>
                      <a:endParaRPr lang="zh-CN" sz="10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40844" marR="408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503050405090304" pitchFamily="18" charset="0"/>
                <a:ea typeface="宋体" pitchFamily="2" charset="-122"/>
                <a:cs typeface="Times New Roman" panose="02020503050405090304" pitchFamily="18" charset="0"/>
              </a:rPr>
              <a:t>Supplementary Table1. Sequences of the primers used in this study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55576" y="1196752"/>
          <a:ext cx="6552729" cy="1800200"/>
        </p:xfrm>
        <a:graphic>
          <a:graphicData uri="http://schemas.openxmlformats.org/drawingml/2006/table">
            <a:tbl>
              <a:tblPr/>
              <a:tblGrid>
                <a:gridCol w="1390974"/>
                <a:gridCol w="1884621"/>
                <a:gridCol w="1638567"/>
                <a:gridCol w="1638567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Sample</a:t>
                      </a:r>
                      <a:endParaRPr lang="zh-CN" sz="1200" kern="100" dirty="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Total number of plants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Number of flowers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Flowering ratio (%)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WT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26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12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46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SUT4-1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26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18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69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SUT4-7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26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16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61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SUT4-10</a:t>
                      </a:r>
                      <a:endParaRPr lang="zh-CN" sz="1200" kern="100" dirty="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26</a:t>
                      </a:r>
                      <a:endParaRPr lang="zh-CN" sz="1200" kern="100" dirty="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14</a:t>
                      </a:r>
                      <a:endParaRPr lang="zh-CN" sz="1200" kern="10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 pitchFamily="18" charset="0"/>
                          <a:ea typeface="宋体"/>
                          <a:cs typeface="Times New Roman" panose="02020503050405090304" pitchFamily="18" charset="0"/>
                        </a:rPr>
                        <a:t>53</a:t>
                      </a:r>
                      <a:endParaRPr lang="zh-CN" sz="1200" kern="100" dirty="0">
                        <a:latin typeface="Times New Roman" panose="02020503050405090304" pitchFamily="18" charset="0"/>
                        <a:ea typeface="宋体"/>
                        <a:cs typeface="Times New Roman" panose="0202050305040509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0" y="260648"/>
            <a:ext cx="59401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 smtClean="0">
                <a:latin typeface="Times New Roman" panose="02020503050405090304" pitchFamily="18" charset="0"/>
                <a:ea typeface="宋体" pitchFamily="2" charset="-122"/>
                <a:cs typeface="Times New Roman" panose="02020503050405090304" pitchFamily="18" charset="0"/>
              </a:rPr>
              <a:t>Supplementary Table 2.  Count the number of lowering plants.</a:t>
            </a:r>
            <a:endParaRPr lang="en-US" altLang="zh-CN" sz="1200" dirty="0" smtClean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59969" y="1963068"/>
          <a:ext cx="6985000" cy="1943735"/>
        </p:xfrm>
        <a:graphic>
          <a:graphicData uri="http://schemas.openxmlformats.org/drawingml/2006/table">
            <a:tbl>
              <a:tblPr/>
              <a:tblGrid>
                <a:gridCol w="1595120"/>
                <a:gridCol w="2392741"/>
                <a:gridCol w="2996915"/>
              </a:tblGrid>
              <a:tr h="3238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 dirty="0" err="1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Cis</a:t>
                      </a:r>
                      <a:r>
                        <a:rPr lang="en-US" sz="1200" b="1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-element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Sequence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Function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ABRE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CACGTG/ACGTG 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involved in the abscisic acid response 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LTR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CCGAAA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involved in low-temperature response 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AuxRR</a:t>
                      </a: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-core 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GGTCCAT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 err="1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auxin</a:t>
                      </a: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-responsive element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CGTCA-motif 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CGTCA 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involved in the </a:t>
                      </a:r>
                      <a:r>
                        <a:rPr lang="en-US" sz="1200" kern="100" dirty="0" err="1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MeJA</a:t>
                      </a: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-response 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MYB 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CAACAG/CAATTG/ CAACCA</a:t>
                      </a:r>
                      <a:endParaRPr lang="zh-CN" sz="1200" kern="10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involved in plant growth and </a:t>
                      </a:r>
                      <a:r>
                        <a:rPr lang="en-US" sz="1200" kern="100" dirty="0" err="1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abiotic</a:t>
                      </a:r>
                      <a:r>
                        <a:rPr lang="en-US" sz="1200" kern="100" dirty="0">
                          <a:latin typeface="Times New Roman" panose="02020503050405090304"/>
                          <a:ea typeface="宋体"/>
                          <a:cs typeface="Times New Roman" panose="02020503050405090304"/>
                        </a:rPr>
                        <a:t> stress </a:t>
                      </a:r>
                      <a:endParaRPr lang="zh-CN" sz="1200" kern="100" dirty="0">
                        <a:latin typeface="Calibri"/>
                        <a:ea typeface="宋体"/>
                        <a:cs typeface="Times New Roman" panose="0202050305040509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332656"/>
            <a:ext cx="3983526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503050405090304" pitchFamily="18" charset="0"/>
                <a:ea typeface="宋体" pitchFamily="2" charset="-122"/>
                <a:cs typeface="Times New Roman" panose="02020503050405090304" pitchFamily="18" charset="0"/>
              </a:rPr>
              <a:t>Supplementary Table 3. The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503050405090304" pitchFamily="18" charset="0"/>
                <a:ea typeface="宋体" pitchFamily="2" charset="-122"/>
                <a:cs typeface="Times New Roman" panose="02020503050405090304" pitchFamily="18" charset="0"/>
              </a:rPr>
              <a:t>cis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503050405090304" pitchFamily="18" charset="0"/>
                <a:ea typeface="宋体" pitchFamily="2" charset="-122"/>
                <a:cs typeface="Times New Roman" panose="02020503050405090304" pitchFamily="18" charset="0"/>
              </a:rPr>
              <a:t>-element of IbSUT4 promoter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.JPG"/>
          <p:cNvPicPr>
            <a:picLocks noChangeAspect="1"/>
          </p:cNvPicPr>
          <p:nvPr/>
        </p:nvPicPr>
        <p:blipFill>
          <a:blip r:embed="rId1" cstate="print"/>
          <a:srcRect l="15890" t="32150" r="18856" b="35300"/>
          <a:stretch>
            <a:fillRect/>
          </a:stretch>
        </p:blipFill>
        <p:spPr>
          <a:xfrm>
            <a:off x="2176433" y="3219723"/>
            <a:ext cx="4087742" cy="288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0800000">
            <a:off x="1897380" y="3647440"/>
            <a:ext cx="367030" cy="19157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Relative expression   level   </a:t>
            </a:r>
            <a:endParaRPr lang="zh-CN" altLang="en-US" sz="12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55854" y="6457890"/>
            <a:ext cx="12522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Figure S.1</a:t>
            </a:r>
            <a:endParaRPr lang="zh-CN" altLang="en-US" sz="2000" dirty="0" smtClean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25307" y="3305954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i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IbSUT4</a:t>
            </a:r>
            <a:endParaRPr lang="zh-CN" altLang="en-US" sz="1000" i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8702" y="447462"/>
            <a:ext cx="5256584" cy="252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5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Marker        EST                                           </a:t>
            </a:r>
            <a:r>
              <a:rPr lang="en-US" altLang="zh-CN" sz="1050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Marker</a:t>
            </a:r>
            <a:r>
              <a:rPr lang="en-US" altLang="zh-CN" sz="105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3’RACE     5’RACE                                               </a:t>
            </a:r>
            <a:endParaRPr lang="zh-CN" altLang="en-US" sz="105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543050" y="836295"/>
            <a:ext cx="5962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5000bp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3843020" y="1051560"/>
            <a:ext cx="6248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5000bp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3839210" y="1195070"/>
            <a:ext cx="6108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3000bp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1543050" y="1010920"/>
            <a:ext cx="5829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3000bp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1543050" y="1153160"/>
            <a:ext cx="5829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2000bp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3843020" y="1296670"/>
            <a:ext cx="6248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2000bp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3827145" y="1471295"/>
            <a:ext cx="59309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1000bp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1543050" y="1398270"/>
            <a:ext cx="58293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1000bp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3841750" y="1644650"/>
            <a:ext cx="62484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750bp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1574165" y="1571625"/>
            <a:ext cx="5918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750bp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1555115" y="1744980"/>
            <a:ext cx="5441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500bp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839210" y="1786890"/>
            <a:ext cx="56959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500bp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0" name="TextBox 3"/>
          <p:cNvSpPr txBox="1"/>
          <p:nvPr/>
        </p:nvSpPr>
        <p:spPr>
          <a:xfrm>
            <a:off x="1543050" y="1990090"/>
            <a:ext cx="54102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250bp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3859530" y="1960245"/>
            <a:ext cx="5257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250bp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2" name="TextBox 3"/>
          <p:cNvSpPr txBox="1"/>
          <p:nvPr/>
        </p:nvSpPr>
        <p:spPr>
          <a:xfrm>
            <a:off x="1519555" y="2315210"/>
            <a:ext cx="69913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100bp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3841750" y="2299970"/>
            <a:ext cx="5556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100bp</a:t>
            </a:r>
            <a:endParaRPr lang="zh-CN" altLang="en-US" sz="10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58900" y="240075"/>
            <a:ext cx="579613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r>
              <a:rPr lang="en-US" altLang="zh-CN" sz="14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US" altLang="zh-CN" sz="24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                     </a:t>
            </a:r>
            <a:r>
              <a:rPr lang="en-US" altLang="zh-CN" sz="14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zh-CN" altLang="en-US" sz="1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43050" y="3054985"/>
            <a:ext cx="31115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 b="1" dirty="0" smtClean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</a:t>
            </a:r>
            <a:endParaRPr lang="zh-CN" altLang="en-US" sz="1400"/>
          </a:p>
        </p:txBody>
      </p:sp>
      <p:pic>
        <p:nvPicPr>
          <p:cNvPr id="26" name="图片 25" descr="WechatIMG84"/>
          <p:cNvPicPr>
            <a:picLocks noChangeAspect="1"/>
          </p:cNvPicPr>
          <p:nvPr/>
        </p:nvPicPr>
        <p:blipFill>
          <a:blip r:embed="rId2"/>
          <a:srcRect l="35496" t="58615" r="61944" b="28523"/>
          <a:stretch>
            <a:fillRect/>
          </a:stretch>
        </p:blipFill>
        <p:spPr>
          <a:xfrm>
            <a:off x="2080895" y="725170"/>
            <a:ext cx="549910" cy="2081530"/>
          </a:xfrm>
          <a:prstGeom prst="rect">
            <a:avLst/>
          </a:prstGeom>
        </p:spPr>
      </p:pic>
      <p:pic>
        <p:nvPicPr>
          <p:cNvPr id="29" name="图片 28" descr="WechatIMG84"/>
          <p:cNvPicPr>
            <a:picLocks noChangeAspect="1"/>
          </p:cNvPicPr>
          <p:nvPr/>
        </p:nvPicPr>
        <p:blipFill>
          <a:blip r:embed="rId2"/>
          <a:srcRect l="40934" t="58615" r="56421" b="28523"/>
          <a:stretch>
            <a:fillRect/>
          </a:stretch>
        </p:blipFill>
        <p:spPr>
          <a:xfrm>
            <a:off x="2703195" y="724535"/>
            <a:ext cx="567690" cy="2082165"/>
          </a:xfrm>
          <a:prstGeom prst="rect">
            <a:avLst/>
          </a:prstGeom>
        </p:spPr>
      </p:pic>
      <p:pic>
        <p:nvPicPr>
          <p:cNvPr id="30" name="图片 29" descr="截屏2020-03-2810.02.02"/>
          <p:cNvPicPr>
            <a:picLocks noChangeAspect="1"/>
          </p:cNvPicPr>
          <p:nvPr/>
        </p:nvPicPr>
        <p:blipFill>
          <a:blip r:embed="rId3"/>
          <a:srcRect l="2806" t="10565" r="88191" b="32203"/>
          <a:stretch>
            <a:fillRect/>
          </a:stretch>
        </p:blipFill>
        <p:spPr>
          <a:xfrm>
            <a:off x="4420235" y="700405"/>
            <a:ext cx="656590" cy="2106930"/>
          </a:xfrm>
          <a:prstGeom prst="rect">
            <a:avLst/>
          </a:prstGeom>
        </p:spPr>
      </p:pic>
      <p:pic>
        <p:nvPicPr>
          <p:cNvPr id="31" name="图片 30" descr="截屏2020-03-2810.02.02"/>
          <p:cNvPicPr>
            <a:picLocks noChangeAspect="1"/>
          </p:cNvPicPr>
          <p:nvPr/>
        </p:nvPicPr>
        <p:blipFill>
          <a:blip r:embed="rId3"/>
          <a:srcRect l="45926" t="10565" r="46752" b="32203"/>
          <a:stretch>
            <a:fillRect/>
          </a:stretch>
        </p:blipFill>
        <p:spPr>
          <a:xfrm>
            <a:off x="5148580" y="700405"/>
            <a:ext cx="534296" cy="2106000"/>
          </a:xfrm>
          <a:prstGeom prst="rect">
            <a:avLst/>
          </a:prstGeom>
        </p:spPr>
      </p:pic>
      <p:pic>
        <p:nvPicPr>
          <p:cNvPr id="32" name="图片 31" descr="截屏2020-03-2810.02.02"/>
          <p:cNvPicPr>
            <a:picLocks noChangeAspect="1"/>
          </p:cNvPicPr>
          <p:nvPr/>
        </p:nvPicPr>
        <p:blipFill>
          <a:blip r:embed="rId3"/>
          <a:srcRect l="67464" t="10565" r="24088" b="32203"/>
          <a:stretch>
            <a:fillRect/>
          </a:stretch>
        </p:blipFill>
        <p:spPr>
          <a:xfrm>
            <a:off x="5719445" y="701040"/>
            <a:ext cx="616416" cy="210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荧光强度半定量"/>
          <p:cNvPicPr>
            <a:picLocks noChangeAspect="1"/>
          </p:cNvPicPr>
          <p:nvPr/>
        </p:nvPicPr>
        <p:blipFill>
          <a:blip r:embed="rId1"/>
          <a:srcRect l="14821" t="32386" r="18646" b="35511"/>
          <a:stretch>
            <a:fillRect/>
          </a:stretch>
        </p:blipFill>
        <p:spPr>
          <a:xfrm>
            <a:off x="2202815" y="1814830"/>
            <a:ext cx="4737735" cy="32289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0800000">
            <a:off x="1603554" y="1092637"/>
            <a:ext cx="367030" cy="3573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Average optical density  IntDen/Area</a:t>
            </a:r>
            <a:endParaRPr lang="en-US" altLang="zh-CN" sz="1200" dirty="0" smtClean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55854" y="6457890"/>
            <a:ext cx="1240790" cy="39878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2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Figure S.2</a:t>
            </a:r>
            <a:endParaRPr lang="zh-CN" altLang="en-US" sz="2000" dirty="0" smtClean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40466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A</a:t>
            </a:r>
            <a:endParaRPr lang="zh-CN" altLang="en-US" sz="1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>
            <a:off x="1979712" y="-603448"/>
            <a:ext cx="369332" cy="3573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Relative expression   level in leaves  </a:t>
            </a:r>
            <a:endParaRPr lang="zh-CN" altLang="en-US" sz="12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356992"/>
            <a:ext cx="304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B</a:t>
            </a:r>
            <a:endParaRPr lang="zh-CN" altLang="en-US" sz="1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>
            <a:off x="1979712" y="2267853"/>
            <a:ext cx="369332" cy="3573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Relative expression   level in roots</a:t>
            </a:r>
            <a:endParaRPr lang="zh-CN" altLang="en-US" sz="12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55854" y="6457890"/>
            <a:ext cx="124079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Figure S.3</a:t>
            </a:r>
            <a:endParaRPr lang="zh-CN" altLang="en-US" sz="2000" dirty="0" smtClean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3613" y="2969647"/>
            <a:ext cx="345638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4°C            </a:t>
            </a:r>
            <a:r>
              <a:rPr lang="en-US" altLang="zh-CN" sz="1200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NaCL</a:t>
            </a:r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 </a:t>
            </a:r>
            <a:r>
              <a:rPr lang="en-US" altLang="zh-CN" sz="1200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Mannitol</a:t>
            </a:r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ABA</a:t>
            </a:r>
            <a:endParaRPr lang="zh-CN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3484" y="5945073"/>
            <a:ext cx="3456384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4°C            </a:t>
            </a:r>
            <a:r>
              <a:rPr lang="en-US" altLang="zh-CN" sz="1200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NaCL</a:t>
            </a:r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</a:t>
            </a:r>
            <a:r>
              <a:rPr lang="en-US" altLang="zh-CN" sz="1200" dirty="0" err="1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Mannitol</a:t>
            </a:r>
            <a:r>
              <a:rPr lang="en-US" altLang="zh-CN" sz="1200" dirty="0" smtClean="0">
                <a:latin typeface="Times New Roman" panose="02020503050405090304" pitchFamily="18" charset="0"/>
                <a:cs typeface="Times New Roman" panose="02020503050405090304" pitchFamily="18" charset="0"/>
              </a:rPr>
              <a:t>        ABA</a:t>
            </a:r>
            <a:endParaRPr lang="zh-CN" altLang="en-US" sz="1200" dirty="0"/>
          </a:p>
        </p:txBody>
      </p:sp>
      <p:pic>
        <p:nvPicPr>
          <p:cNvPr id="13" name="图片 12" descr="L4_副本"/>
          <p:cNvPicPr>
            <a:picLocks noChangeAspect="1"/>
          </p:cNvPicPr>
          <p:nvPr/>
        </p:nvPicPr>
        <p:blipFill>
          <a:blip r:embed="rId1"/>
          <a:srcRect l="14580" t="30985" r="19030" b="35025"/>
          <a:stretch>
            <a:fillRect/>
          </a:stretch>
        </p:blipFill>
        <p:spPr>
          <a:xfrm>
            <a:off x="2349500" y="404495"/>
            <a:ext cx="3620135" cy="261810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18255" y="593725"/>
            <a:ext cx="861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i="1" dirty="0" smtClean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IbSUT4</a:t>
            </a:r>
            <a:endParaRPr lang="zh-CN" altLang="en-US" i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zh-CN" altLang="en-US"/>
          </a:p>
        </p:txBody>
      </p:sp>
      <p:pic>
        <p:nvPicPr>
          <p:cNvPr id="15" name="图片 14" descr="R4_副本"/>
          <p:cNvPicPr>
            <a:picLocks noChangeAspect="1"/>
          </p:cNvPicPr>
          <p:nvPr/>
        </p:nvPicPr>
        <p:blipFill>
          <a:blip r:embed="rId2"/>
          <a:srcRect l="15793" t="31244" r="18744" b="35676"/>
          <a:stretch>
            <a:fillRect/>
          </a:stretch>
        </p:blipFill>
        <p:spPr>
          <a:xfrm>
            <a:off x="2349500" y="3357245"/>
            <a:ext cx="3623945" cy="25876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832860" y="3588385"/>
            <a:ext cx="817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 i="1" dirty="0" smtClean="0"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IbSUT4</a:t>
            </a:r>
            <a:endParaRPr lang="zh-CN" altLang="en-US" i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2926</Words>
  <Application>WPS 文字</Application>
  <PresentationFormat>全屏显示(4:3)</PresentationFormat>
  <Paragraphs>372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方正书宋_GBK</vt:lpstr>
      <vt:lpstr>Wingdings</vt:lpstr>
      <vt:lpstr>Times New Roman</vt:lpstr>
      <vt:lpstr>宋体</vt:lpstr>
      <vt:lpstr>汉仪书宋二KW</vt:lpstr>
      <vt:lpstr>Calibri</vt:lpstr>
      <vt:lpstr>Times New Roman</vt:lpstr>
      <vt:lpstr>宋体</vt:lpstr>
      <vt:lpstr>微软雅黑</vt:lpstr>
      <vt:lpstr>汉仪旗黑KW</vt:lpstr>
      <vt:lpstr>宋体</vt:lpstr>
      <vt:lpstr>Arial Unicode MS</vt:lpstr>
      <vt:lpstr>Helvetica Neue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weiniedan</cp:lastModifiedBy>
  <cp:revision>24</cp:revision>
  <dcterms:created xsi:type="dcterms:W3CDTF">2020-03-28T07:28:02Z</dcterms:created>
  <dcterms:modified xsi:type="dcterms:W3CDTF">2020-03-28T07:28:02Z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2052-2.1.1.3412</vt:lpwstr>
  </property>
</Properties>
</file>