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83" r:id="rId2"/>
  </p:sldIdLst>
  <p:sldSz cx="16256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0" d="100"/>
          <a:sy n="120" d="100"/>
        </p:scale>
        <p:origin x="2736" y="3210"/>
      </p:cViewPr>
      <p:guideLst>
        <p:guide orient="horz" pos="384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AE4D-D585-474E-ADE9-C8A9A7091F18}" type="datetimeFigureOut">
              <a:rPr lang="zh-CN" altLang="en-US" smtClean="0"/>
              <a:t>2020/9/1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F7499-8023-45B5-BDB9-D34A367516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312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995312"/>
            <a:ext cx="13817600" cy="4244622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6403623"/>
            <a:ext cx="12192000" cy="2943577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856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83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1" y="649111"/>
            <a:ext cx="3505200" cy="1033215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1" y="649111"/>
            <a:ext cx="10312400" cy="1033215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8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512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4" y="3039537"/>
            <a:ext cx="14020800" cy="5071532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4" y="8159048"/>
            <a:ext cx="14020800" cy="2666999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/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732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3245556"/>
            <a:ext cx="6908800" cy="77357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3245556"/>
            <a:ext cx="6908800" cy="77357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87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649114"/>
            <a:ext cx="14020800" cy="235655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9" y="2988734"/>
            <a:ext cx="6877049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9" y="4453467"/>
            <a:ext cx="6877049" cy="65503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1" y="2988734"/>
            <a:ext cx="6910917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1" y="4453467"/>
            <a:ext cx="6910917" cy="65503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330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020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541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812800"/>
            <a:ext cx="52429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7" y="1755425"/>
            <a:ext cx="8229600" cy="8664222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7" y="3657600"/>
            <a:ext cx="52429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953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812800"/>
            <a:ext cx="52429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917" y="1755425"/>
            <a:ext cx="8229600" cy="8664222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7" y="3657600"/>
            <a:ext cx="52429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920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649114"/>
            <a:ext cx="140208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3245556"/>
            <a:ext cx="140208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11300181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0" y="11300181"/>
            <a:ext cx="5486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0" y="11300181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5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62562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05" indent="-406405" algn="l" defTabSz="162562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39" t="515" r="30039" b="55414"/>
          <a:stretch/>
        </p:blipFill>
        <p:spPr>
          <a:xfrm>
            <a:off x="7167174" y="5624761"/>
            <a:ext cx="1820137" cy="1936924"/>
          </a:xfrm>
        </p:spPr>
      </p:pic>
      <p:cxnSp>
        <p:nvCxnSpPr>
          <p:cNvPr id="13" name="肘形连接符 12"/>
          <p:cNvCxnSpPr/>
          <p:nvPr/>
        </p:nvCxnSpPr>
        <p:spPr>
          <a:xfrm flipV="1">
            <a:off x="6817274" y="4410348"/>
            <a:ext cx="2342689" cy="167745"/>
          </a:xfrm>
          <a:prstGeom prst="bentConnector3">
            <a:avLst>
              <a:gd name="adj1" fmla="val 80409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696850" y="4226389"/>
            <a:ext cx="5809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66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ATG</a:t>
            </a:r>
            <a:endParaRPr lang="zh-CN" altLang="en-US" sz="9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36170" y="4384235"/>
            <a:ext cx="11433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66"/>
            <a:r>
              <a:rPr lang="en-US" altLang="zh-CN" sz="90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AtLOX1 </a:t>
            </a:r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Promoter</a:t>
            </a:r>
            <a:endParaRPr lang="zh-CN" altLang="en-US" sz="9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31407" y="4657730"/>
            <a:ext cx="5760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66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-605</a:t>
            </a:r>
            <a:endParaRPr lang="zh-CN" altLang="en-US" sz="9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6817271" y="4420980"/>
            <a:ext cx="0" cy="1677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7393335" y="4480731"/>
            <a:ext cx="18000" cy="180000"/>
          </a:xfrm>
          <a:prstGeom prst="rect">
            <a:avLst/>
          </a:prstGeom>
          <a:solidFill>
            <a:schemeClr val="tx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66"/>
            <a:endParaRPr lang="zh-CN" altLang="en-US" sz="9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49319" y="4162578"/>
            <a:ext cx="4144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66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P3</a:t>
            </a:r>
            <a:endParaRPr lang="zh-CN" altLang="en-US" sz="9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04783" y="4650098"/>
            <a:ext cx="4675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66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-473</a:t>
            </a:r>
            <a:endParaRPr lang="zh-CN" altLang="en-US" sz="9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743152" y="3883853"/>
            <a:ext cx="153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66"/>
            <a:r>
              <a:rPr lang="en-US" altLang="zh-CN" sz="14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endParaRPr lang="zh-CN" altLang="en-US" sz="14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7279725" y="7534902"/>
            <a:ext cx="14221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307085" y="7542853"/>
            <a:ext cx="14219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66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P3</a:t>
            </a:r>
            <a:endParaRPr lang="zh-CN" altLang="en-US" sz="9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87905" y="4967085"/>
            <a:ext cx="72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66"/>
            <a:r>
              <a:rPr lang="en-US" altLang="zh-CN" sz="14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lang="zh-CN" altLang="en-US" sz="14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15010" y="5172944"/>
            <a:ext cx="1347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66"/>
            <a:r>
              <a:rPr lang="en-US" altLang="zh-CN" sz="9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-</a:t>
            </a:r>
          </a:p>
          <a:p>
            <a:pPr defTabSz="914466"/>
            <a:r>
              <a:rPr lang="en-US" altLang="zh-CN" sz="9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-</a:t>
            </a:r>
          </a:p>
          <a:p>
            <a:pPr defTabSz="914466"/>
            <a:r>
              <a:rPr lang="en-US" altLang="zh-CN" sz="9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-</a:t>
            </a:r>
            <a:endParaRPr lang="zh-CN" altLang="en-US" sz="900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44005" y="5184819"/>
            <a:ext cx="2703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66"/>
            <a:r>
              <a:rPr lang="en-US" altLang="zh-CN" sz="9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+</a:t>
            </a:r>
          </a:p>
          <a:p>
            <a:pPr algn="ctr" defTabSz="914466"/>
            <a:r>
              <a:rPr lang="en-US" altLang="zh-CN" sz="9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-</a:t>
            </a:r>
          </a:p>
          <a:p>
            <a:pPr algn="ctr" defTabSz="914466"/>
            <a:r>
              <a:rPr lang="en-US" altLang="zh-CN" sz="9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-</a:t>
            </a:r>
            <a:endParaRPr lang="zh-CN" altLang="en-US" sz="900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01433" y="5176136"/>
            <a:ext cx="1347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66"/>
            <a:r>
              <a:rPr lang="en-US" altLang="zh-CN" sz="9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-</a:t>
            </a:r>
          </a:p>
          <a:p>
            <a:pPr algn="ctr" defTabSz="914466"/>
            <a:endParaRPr lang="en-US" altLang="zh-CN" sz="900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  <a:p>
            <a:pPr algn="ctr" defTabSz="914466"/>
            <a:r>
              <a:rPr lang="en-US" altLang="zh-CN" sz="9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-</a:t>
            </a:r>
            <a:endParaRPr lang="zh-CN" altLang="en-US" sz="900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94436" y="5168881"/>
            <a:ext cx="4732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66"/>
            <a:r>
              <a:rPr lang="en-US" altLang="zh-CN" sz="9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-</a:t>
            </a:r>
          </a:p>
          <a:p>
            <a:pPr algn="ctr" defTabSz="914466"/>
            <a:r>
              <a:rPr lang="en-US" altLang="zh-CN" sz="9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+</a:t>
            </a:r>
          </a:p>
          <a:p>
            <a:pPr algn="ctr" defTabSz="914466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100×</a:t>
            </a:r>
            <a:endParaRPr lang="en-US" altLang="zh-CN" sz="900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  <a:p>
            <a:pPr algn="ctr" defTabSz="914466"/>
            <a:endParaRPr lang="zh-CN" altLang="en-US" sz="900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330726" y="5158478"/>
            <a:ext cx="4732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66"/>
            <a:r>
              <a:rPr lang="en-US" altLang="zh-CN" sz="9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-</a:t>
            </a:r>
          </a:p>
          <a:p>
            <a:pPr algn="ctr" defTabSz="914466"/>
            <a:r>
              <a:rPr lang="en-US" altLang="zh-CN" sz="9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+</a:t>
            </a:r>
          </a:p>
          <a:p>
            <a:pPr algn="ctr" defTabSz="914466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200×</a:t>
            </a:r>
            <a:endParaRPr lang="en-US" altLang="zh-CN" sz="900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  <a:p>
            <a:pPr algn="ctr" defTabSz="914466"/>
            <a:endParaRPr lang="zh-CN" altLang="en-US" sz="900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43889" y="517613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66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MBP</a:t>
            </a:r>
          </a:p>
          <a:p>
            <a:pPr algn="r" defTabSz="914466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MBP-TaWRKY42-B</a:t>
            </a:r>
          </a:p>
          <a:p>
            <a:pPr algn="r" defTabSz="914466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Competitor</a:t>
            </a:r>
            <a:endParaRPr lang="zh-CN" altLang="en-US" sz="9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587148" y="4911709"/>
            <a:ext cx="12167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66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Probe-labeled </a:t>
            </a:r>
            <a:endParaRPr lang="zh-CN" altLang="en-US" sz="9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7398817" y="5184817"/>
            <a:ext cx="11931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190773" y="5783308"/>
            <a:ext cx="84557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66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Protein </a:t>
            </a:r>
          </a:p>
          <a:p>
            <a:pPr algn="r" defTabSz="914466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probe </a:t>
            </a:r>
          </a:p>
          <a:p>
            <a:pPr algn="r" defTabSz="914466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complex</a:t>
            </a:r>
            <a:endParaRPr lang="zh-CN" altLang="en-US" sz="9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40" name="直接箭头连接符 39"/>
          <p:cNvCxnSpPr/>
          <p:nvPr/>
        </p:nvCxnSpPr>
        <p:spPr>
          <a:xfrm>
            <a:off x="6999305" y="6031134"/>
            <a:ext cx="14401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842229" y="5305656"/>
            <a:ext cx="2520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66"/>
            <a:r>
              <a:rPr lang="en-US" altLang="zh-CN" sz="9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endParaRPr lang="zh-CN" altLang="en-US" sz="900" dirty="0">
              <a:solidFill>
                <a:prstClr val="black"/>
              </a:solidFill>
              <a:latin typeface="Calibri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90910" y="3006313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66"/>
            <a:r>
              <a:rPr lang="en-US" altLang="zh-CN" sz="1400" kern="100" dirty="0">
                <a:solidFill>
                  <a:prstClr val="black"/>
                </a:solidFill>
                <a:latin typeface="Times New Roman"/>
                <a:ea typeface="宋体" panose="02010600030101010101" pitchFamily="2" charset="-122"/>
              </a:rPr>
              <a:t>Additional file 6: Fig. S6</a:t>
            </a:r>
            <a:endParaRPr lang="zh-CN" altLang="en-US" sz="14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25021" y="5788622"/>
            <a:ext cx="3811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66"/>
            <a:r>
              <a:rPr lang="en-US" altLang="zh-CN" sz="7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1.0</a:t>
            </a:r>
            <a:endParaRPr lang="zh-CN" altLang="en-US" sz="7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083751" y="5781527"/>
            <a:ext cx="3811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66"/>
            <a:r>
              <a:rPr lang="en-US" altLang="zh-CN" sz="7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1.21</a:t>
            </a:r>
            <a:endParaRPr lang="zh-CN" altLang="en-US" sz="7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374380" y="5783308"/>
            <a:ext cx="3811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66"/>
            <a:r>
              <a:rPr lang="en-US" altLang="zh-CN" sz="7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1.26</a:t>
            </a:r>
            <a:endParaRPr lang="zh-CN" altLang="en-US" sz="7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1A68110C-6E9E-496E-9385-CD9C9FCDA9D4}"/>
              </a:ext>
            </a:extLst>
          </p:cNvPr>
          <p:cNvSpPr/>
          <p:nvPr/>
        </p:nvSpPr>
        <p:spPr>
          <a:xfrm>
            <a:off x="4762500" y="8250180"/>
            <a:ext cx="665226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1050" b="1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Additional file 6: Fig. S6 TaWRKY42-B can’t directly bind to promotor of </a:t>
            </a:r>
            <a:r>
              <a:rPr lang="en-US" altLang="zh-CN" sz="1050" b="1" i="1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AtLOX1</a:t>
            </a:r>
            <a:r>
              <a:rPr lang="en-US" altLang="zh-CN" sz="1050" b="1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050" kern="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105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(a) Diagram of probes against </a:t>
            </a:r>
            <a:r>
              <a:rPr lang="en-US" altLang="zh-CN" sz="1050" i="1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AtLOX1 </a:t>
            </a:r>
            <a:r>
              <a:rPr lang="en-US" altLang="zh-CN" sz="105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promoter region for EMSA. (b) The interaction between TaWRKY42-B and</a:t>
            </a:r>
            <a:r>
              <a:rPr lang="en-US" altLang="zh-CN" sz="1050" i="1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05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promoter region of </a:t>
            </a:r>
            <a:r>
              <a:rPr lang="en-US" altLang="zh-CN" sz="1050" i="1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AtLOX1</a:t>
            </a:r>
            <a:r>
              <a:rPr lang="en-US" altLang="zh-CN" sz="105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was analyzed by EMSA. TaWRKY42-B-MBP fusion protein mixed with labeled probes, and 100</a:t>
            </a:r>
            <a:r>
              <a:rPr lang="zh-CN" altLang="zh-CN" sz="105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zh-CN" altLang="zh-CN" sz="105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05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 200</a:t>
            </a:r>
            <a:r>
              <a:rPr lang="zh-CN" altLang="zh-CN" sz="105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zh-CN" altLang="zh-CN" sz="105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05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unlabeled probes served as competitors. The presence (+) or absence (-) represented specific probes existence or not. Numbers above the top of the bands indicate the relative binding strength of TaWRKY42-B-MBP fusion protein and labeled probes after normalization to control group.</a:t>
            </a:r>
            <a:endParaRPr lang="zh-CN" altLang="zh-CN" sz="1050" kern="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8971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149</Words>
  <Application>Microsoft Office PowerPoint</Application>
  <PresentationFormat>自定义</PresentationFormat>
  <Paragraphs>37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2_Office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 耕</dc:creator>
  <cp:lastModifiedBy>zhaomingming</cp:lastModifiedBy>
  <cp:revision>14</cp:revision>
  <dcterms:created xsi:type="dcterms:W3CDTF">2019-11-25T09:49:18Z</dcterms:created>
  <dcterms:modified xsi:type="dcterms:W3CDTF">2020-09-01T12:56:35Z</dcterms:modified>
</cp:coreProperties>
</file>