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4"/>
    <p:restoredTop sz="94648"/>
  </p:normalViewPr>
  <p:slideViewPr>
    <p:cSldViewPr snapToGrid="0" snapToObjects="1">
      <p:cViewPr varScale="1">
        <p:scale>
          <a:sx n="87" d="100"/>
          <a:sy n="87" d="100"/>
        </p:scale>
        <p:origin x="20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928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3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67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1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01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1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60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87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94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068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1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6FE47-EA5C-E949-8A57-31D3BBB33212}" type="datetimeFigureOut">
              <a:t>2020/7/17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E8024-E31E-7040-8860-9E347F1E7B91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54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7F4196E-7D00-AB4D-BF94-2952100CAA6A}"/>
              </a:ext>
            </a:extLst>
          </p:cNvPr>
          <p:cNvSpPr txBox="1"/>
          <p:nvPr/>
        </p:nvSpPr>
        <p:spPr>
          <a:xfrm>
            <a:off x="714817" y="2638324"/>
            <a:ext cx="1683639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A. Meiosis (ef1α)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8E4F8F6-4E06-0F4B-9E7F-D9F2A275F246}"/>
              </a:ext>
            </a:extLst>
          </p:cNvPr>
          <p:cNvSpPr txBox="1"/>
          <p:nvPr/>
        </p:nvSpPr>
        <p:spPr>
          <a:xfrm rot="16200000">
            <a:off x="-350596" y="3946187"/>
            <a:ext cx="2603952" cy="46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Difference in the 250 kDa complex accumulation from </a:t>
            </a:r>
            <a:r>
              <a:rPr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rf1rf1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28FFDD1-8357-C74D-944D-CEE990775F11}"/>
              </a:ext>
            </a:extLst>
          </p:cNvPr>
          <p:cNvSpPr txBox="1"/>
          <p:nvPr/>
        </p:nvSpPr>
        <p:spPr>
          <a:xfrm>
            <a:off x="1113325" y="5840010"/>
            <a:ext cx="5095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Quantity of mRNA associated with the generation of 200 kDa complex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DB9B391-6432-8045-9979-84001470F3B2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762" t="1794" r="900" b="985"/>
          <a:stretch/>
        </p:blipFill>
        <p:spPr>
          <a:xfrm>
            <a:off x="1339260" y="2966470"/>
            <a:ext cx="4644000" cy="27360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5D6FC-9D85-2A4F-B2F1-8A35CC05E600}"/>
              </a:ext>
            </a:extLst>
          </p:cNvPr>
          <p:cNvSpPr txBox="1"/>
          <p:nvPr/>
        </p:nvSpPr>
        <p:spPr>
          <a:xfrm>
            <a:off x="1446598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F1CFFC-72E3-5A4A-9D28-CC6016224FF5}"/>
              </a:ext>
            </a:extLst>
          </p:cNvPr>
          <p:cNvSpPr txBox="1"/>
          <p:nvPr/>
        </p:nvSpPr>
        <p:spPr>
          <a:xfrm>
            <a:off x="2099086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D95B76A-B48E-864F-A2D8-A030938308E2}"/>
              </a:ext>
            </a:extLst>
          </p:cNvPr>
          <p:cNvSpPr txBox="1"/>
          <p:nvPr/>
        </p:nvSpPr>
        <p:spPr>
          <a:xfrm>
            <a:off x="2799887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FA11C12-1CDB-8F4F-AD47-5E06D536A3F7}"/>
              </a:ext>
            </a:extLst>
          </p:cNvPr>
          <p:cNvSpPr txBox="1"/>
          <p:nvPr/>
        </p:nvSpPr>
        <p:spPr>
          <a:xfrm>
            <a:off x="3499673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7C8B7C1-0EB3-4E4C-8A2B-D19EEA20AB95}"/>
              </a:ext>
            </a:extLst>
          </p:cNvPr>
          <p:cNvSpPr txBox="1"/>
          <p:nvPr/>
        </p:nvSpPr>
        <p:spPr>
          <a:xfrm>
            <a:off x="4185726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A7ACFA8-769E-B745-8B0B-8ECD73FDB22B}"/>
              </a:ext>
            </a:extLst>
          </p:cNvPr>
          <p:cNvSpPr txBox="1"/>
          <p:nvPr/>
        </p:nvSpPr>
        <p:spPr>
          <a:xfrm>
            <a:off x="4870762" y="5481529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CFE239-5D82-5C45-B4E1-39F9921387CC}"/>
              </a:ext>
            </a:extLst>
          </p:cNvPr>
          <p:cNvSpPr txBox="1"/>
          <p:nvPr/>
        </p:nvSpPr>
        <p:spPr>
          <a:xfrm>
            <a:off x="1156444" y="2944872"/>
            <a:ext cx="471948" cy="26087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1.8</a:t>
            </a:r>
            <a:endParaRPr kumimoji="1" lang="en-US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82BEE9B-D7DF-2541-A4DA-587BAB61EB28}"/>
              </a:ext>
            </a:extLst>
          </p:cNvPr>
          <p:cNvSpPr txBox="1"/>
          <p:nvPr/>
        </p:nvSpPr>
        <p:spPr>
          <a:xfrm>
            <a:off x="1680600" y="4120698"/>
            <a:ext cx="7178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A7592AD-6DAD-9448-B77A-7B84774AA8AA}"/>
              </a:ext>
            </a:extLst>
          </p:cNvPr>
          <p:cNvSpPr txBox="1"/>
          <p:nvPr/>
        </p:nvSpPr>
        <p:spPr>
          <a:xfrm>
            <a:off x="1970917" y="3266934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E7EFBEF-2A1F-2540-B3F1-37DC66B00CD6}"/>
              </a:ext>
            </a:extLst>
          </p:cNvPr>
          <p:cNvSpPr txBox="1"/>
          <p:nvPr/>
        </p:nvSpPr>
        <p:spPr>
          <a:xfrm>
            <a:off x="2862082" y="3131453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9A81236-4026-D543-8C6E-E6B43FA89477}"/>
              </a:ext>
            </a:extLst>
          </p:cNvPr>
          <p:cNvSpPr txBox="1"/>
          <p:nvPr/>
        </p:nvSpPr>
        <p:spPr>
          <a:xfrm>
            <a:off x="5567247" y="5481528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D9392BF-7DB4-9F4B-9801-F97F63B6628B}"/>
              </a:ext>
            </a:extLst>
          </p:cNvPr>
          <p:cNvSpPr txBox="1"/>
          <p:nvPr/>
        </p:nvSpPr>
        <p:spPr>
          <a:xfrm>
            <a:off x="4634253" y="2925975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67EC13-818F-7C45-8084-FD5FA25D12D2}"/>
              </a:ext>
            </a:extLst>
          </p:cNvPr>
          <p:cNvSpPr/>
          <p:nvPr/>
        </p:nvSpPr>
        <p:spPr>
          <a:xfrm>
            <a:off x="498940" y="6971561"/>
            <a:ext cx="6001466" cy="1720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ja-JP" sz="12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Fig. </a:t>
            </a:r>
            <a:r>
              <a:rPr lang="en-US" altLang="ja-JP" sz="1200" b="1" kern="10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S4.  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Scatter plot of quantity of mRNA associated with the generation of 200-kDa complex (horizontal axis) and difference in the 250-kDa complex accumulation from </a:t>
            </a:r>
            <a:r>
              <a:rPr lang="en-US" altLang="ja-JP" sz="12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rf1rf1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(vertical axis). Dots represent data from NK-305 </a:t>
            </a:r>
            <a:r>
              <a:rPr lang="en-US" altLang="ja-JP" sz="12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Rf1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heterozygote (305 het), NK-305 </a:t>
            </a:r>
            <a:r>
              <a:rPr lang="en-US" altLang="ja-JP" sz="12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Rf1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homozygote (305 </a:t>
            </a:r>
            <a:r>
              <a:rPr lang="en-US" altLang="ja-JP" sz="12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hom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), NK-198 </a:t>
            </a:r>
            <a:r>
              <a:rPr lang="en-US" altLang="ja-JP" sz="12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Rf1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heterozygote (198 het), and NK-198 </a:t>
            </a:r>
            <a:r>
              <a:rPr lang="en-US" altLang="ja-JP" sz="1200" i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Rf1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homozygote (198 </a:t>
            </a:r>
            <a:r>
              <a:rPr lang="en-US" altLang="ja-JP" sz="12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hom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). Anther developmental stage and reference gene was shown above the plots.</a:t>
            </a:r>
            <a:endParaRPr lang="ja-JP" altLang="ja-JP" sz="1200" kern="10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16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5BFB81-E949-C34F-A172-CCD12A40F8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" t="2013" r="1915" b="1923"/>
          <a:stretch/>
        </p:blipFill>
        <p:spPr>
          <a:xfrm>
            <a:off x="1617342" y="5099088"/>
            <a:ext cx="4621533" cy="27360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7F4196E-7D00-AB4D-BF94-2952100CAA6A}"/>
              </a:ext>
            </a:extLst>
          </p:cNvPr>
          <p:cNvSpPr txBox="1"/>
          <p:nvPr/>
        </p:nvSpPr>
        <p:spPr>
          <a:xfrm>
            <a:off x="980287" y="4670999"/>
            <a:ext cx="1683639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. Tetrad (ef1α)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8E4F8F6-4E06-0F4B-9E7F-D9F2A275F246}"/>
              </a:ext>
            </a:extLst>
          </p:cNvPr>
          <p:cNvSpPr txBox="1"/>
          <p:nvPr/>
        </p:nvSpPr>
        <p:spPr>
          <a:xfrm rot="16200000">
            <a:off x="-85125" y="6078260"/>
            <a:ext cx="2603952" cy="46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Difference in the 250 kDa complex accumulation from </a:t>
            </a:r>
            <a:r>
              <a:rPr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rf1rf1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28FFDD1-8357-C74D-944D-CEE990775F11}"/>
              </a:ext>
            </a:extLst>
          </p:cNvPr>
          <p:cNvSpPr txBox="1"/>
          <p:nvPr/>
        </p:nvSpPr>
        <p:spPr>
          <a:xfrm>
            <a:off x="1378796" y="7972083"/>
            <a:ext cx="5095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Quantity of mRNA associated with the generation of 200 kDa complex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5D6FC-9D85-2A4F-B2F1-8A35CC05E600}"/>
              </a:ext>
            </a:extLst>
          </p:cNvPr>
          <p:cNvSpPr txBox="1"/>
          <p:nvPr/>
        </p:nvSpPr>
        <p:spPr>
          <a:xfrm>
            <a:off x="1712069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F1CFFC-72E3-5A4A-9D28-CC6016224FF5}"/>
              </a:ext>
            </a:extLst>
          </p:cNvPr>
          <p:cNvSpPr txBox="1"/>
          <p:nvPr/>
        </p:nvSpPr>
        <p:spPr>
          <a:xfrm>
            <a:off x="2364557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D95B76A-B48E-864F-A2D8-A030938308E2}"/>
              </a:ext>
            </a:extLst>
          </p:cNvPr>
          <p:cNvSpPr txBox="1"/>
          <p:nvPr/>
        </p:nvSpPr>
        <p:spPr>
          <a:xfrm>
            <a:off x="3065358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FA11C12-1CDB-8F4F-AD47-5E06D536A3F7}"/>
              </a:ext>
            </a:extLst>
          </p:cNvPr>
          <p:cNvSpPr txBox="1"/>
          <p:nvPr/>
        </p:nvSpPr>
        <p:spPr>
          <a:xfrm>
            <a:off x="3765144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7C8B7C1-0EB3-4E4C-8A2B-D19EEA20AB95}"/>
              </a:ext>
            </a:extLst>
          </p:cNvPr>
          <p:cNvSpPr txBox="1"/>
          <p:nvPr/>
        </p:nvSpPr>
        <p:spPr>
          <a:xfrm>
            <a:off x="4451197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A7ACFA8-769E-B745-8B0B-8ECD73FDB22B}"/>
              </a:ext>
            </a:extLst>
          </p:cNvPr>
          <p:cNvSpPr txBox="1"/>
          <p:nvPr/>
        </p:nvSpPr>
        <p:spPr>
          <a:xfrm>
            <a:off x="5136233" y="7613602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CFE239-5D82-5C45-B4E1-39F9921387CC}"/>
              </a:ext>
            </a:extLst>
          </p:cNvPr>
          <p:cNvSpPr txBox="1"/>
          <p:nvPr/>
        </p:nvSpPr>
        <p:spPr>
          <a:xfrm>
            <a:off x="1421915" y="5076945"/>
            <a:ext cx="471948" cy="26087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1.8</a:t>
            </a:r>
            <a:endParaRPr kumimoji="1" lang="en-US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82BEE9B-D7DF-2541-A4DA-587BAB61EB28}"/>
              </a:ext>
            </a:extLst>
          </p:cNvPr>
          <p:cNvSpPr txBox="1"/>
          <p:nvPr/>
        </p:nvSpPr>
        <p:spPr>
          <a:xfrm>
            <a:off x="1946070" y="6225933"/>
            <a:ext cx="7178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A7592AD-6DAD-9448-B77A-7B84774AA8AA}"/>
              </a:ext>
            </a:extLst>
          </p:cNvPr>
          <p:cNvSpPr txBox="1"/>
          <p:nvPr/>
        </p:nvSpPr>
        <p:spPr>
          <a:xfrm>
            <a:off x="2383034" y="5478826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E7EFBEF-2A1F-2540-B3F1-37DC66B00CD6}"/>
              </a:ext>
            </a:extLst>
          </p:cNvPr>
          <p:cNvSpPr txBox="1"/>
          <p:nvPr/>
        </p:nvSpPr>
        <p:spPr>
          <a:xfrm>
            <a:off x="3319281" y="5248778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9A81236-4026-D543-8C6E-E6B43FA89477}"/>
              </a:ext>
            </a:extLst>
          </p:cNvPr>
          <p:cNvSpPr txBox="1"/>
          <p:nvPr/>
        </p:nvSpPr>
        <p:spPr>
          <a:xfrm>
            <a:off x="5832718" y="7613601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D9392BF-7DB4-9F4B-9801-F97F63B6628B}"/>
              </a:ext>
            </a:extLst>
          </p:cNvPr>
          <p:cNvSpPr txBox="1"/>
          <p:nvPr/>
        </p:nvSpPr>
        <p:spPr>
          <a:xfrm>
            <a:off x="5136233" y="5032115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C1957FA-9B5B-4543-AAAA-A6C853B293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" t="2147" r="1594" b="1556"/>
          <a:stretch/>
        </p:blipFill>
        <p:spPr>
          <a:xfrm>
            <a:off x="1631266" y="998138"/>
            <a:ext cx="4562739" cy="27000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5E523FB-7E25-714F-86BE-873107B64308}"/>
              </a:ext>
            </a:extLst>
          </p:cNvPr>
          <p:cNvSpPr txBox="1"/>
          <p:nvPr/>
        </p:nvSpPr>
        <p:spPr>
          <a:xfrm>
            <a:off x="1712069" y="3474760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923D368-CF93-634D-9F9E-361B3FD782A5}"/>
              </a:ext>
            </a:extLst>
          </p:cNvPr>
          <p:cNvSpPr txBox="1"/>
          <p:nvPr/>
        </p:nvSpPr>
        <p:spPr>
          <a:xfrm>
            <a:off x="2526787" y="3474760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80F71AA-375A-C24C-82DD-5A0D28BED286}"/>
              </a:ext>
            </a:extLst>
          </p:cNvPr>
          <p:cNvSpPr txBox="1"/>
          <p:nvPr/>
        </p:nvSpPr>
        <p:spPr>
          <a:xfrm>
            <a:off x="3360320" y="3474760"/>
            <a:ext cx="471948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192FC5A-8E8C-9C46-A424-FA74637DBBD7}"/>
              </a:ext>
            </a:extLst>
          </p:cNvPr>
          <p:cNvSpPr txBox="1"/>
          <p:nvPr/>
        </p:nvSpPr>
        <p:spPr>
          <a:xfrm>
            <a:off x="4114733" y="3474760"/>
            <a:ext cx="628163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C57E43E-8780-624D-A821-3A3556758C8D}"/>
              </a:ext>
            </a:extLst>
          </p:cNvPr>
          <p:cNvSpPr txBox="1"/>
          <p:nvPr/>
        </p:nvSpPr>
        <p:spPr>
          <a:xfrm>
            <a:off x="4948266" y="3474760"/>
            <a:ext cx="628163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88878C-15A8-F74C-A717-2CE11616DBD8}"/>
              </a:ext>
            </a:extLst>
          </p:cNvPr>
          <p:cNvSpPr txBox="1"/>
          <p:nvPr/>
        </p:nvSpPr>
        <p:spPr>
          <a:xfrm>
            <a:off x="5795533" y="3474760"/>
            <a:ext cx="628163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20082AD-DF99-2647-AF2A-39A2F71F66F5}"/>
              </a:ext>
            </a:extLst>
          </p:cNvPr>
          <p:cNvSpPr txBox="1"/>
          <p:nvPr/>
        </p:nvSpPr>
        <p:spPr>
          <a:xfrm>
            <a:off x="1421915" y="938103"/>
            <a:ext cx="471948" cy="26087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1.8</a:t>
            </a:r>
            <a:endParaRPr kumimoji="1" lang="en-US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  <a:p>
            <a:pPr algn="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  <a:p>
            <a:pPr algn="r"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C0D4191-0B8B-BE4A-9AB1-0177CC7FCDA7}"/>
              </a:ext>
            </a:extLst>
          </p:cNvPr>
          <p:cNvSpPr txBox="1"/>
          <p:nvPr/>
        </p:nvSpPr>
        <p:spPr>
          <a:xfrm>
            <a:off x="1960819" y="2172921"/>
            <a:ext cx="7178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40AB89D-3284-AE41-A5CA-053DF6DB5C48}"/>
              </a:ext>
            </a:extLst>
          </p:cNvPr>
          <p:cNvSpPr txBox="1"/>
          <p:nvPr/>
        </p:nvSpPr>
        <p:spPr>
          <a:xfrm>
            <a:off x="2354374" y="1348654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305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5DDC9C1-A64A-3149-94C2-610D1BF9D8FA}"/>
              </a:ext>
            </a:extLst>
          </p:cNvPr>
          <p:cNvSpPr txBox="1"/>
          <p:nvPr/>
        </p:nvSpPr>
        <p:spPr>
          <a:xfrm>
            <a:off x="980288" y="631555"/>
            <a:ext cx="1683639" cy="3004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. Tetrad (actin)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4AA6C19-4390-234F-9F9C-92C5059C9A72}"/>
              </a:ext>
            </a:extLst>
          </p:cNvPr>
          <p:cNvSpPr txBox="1"/>
          <p:nvPr/>
        </p:nvSpPr>
        <p:spPr>
          <a:xfrm>
            <a:off x="3304531" y="1109936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het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6DDCF97-F60E-4E48-BBF9-013B1D8B6EB8}"/>
              </a:ext>
            </a:extLst>
          </p:cNvPr>
          <p:cNvSpPr txBox="1"/>
          <p:nvPr/>
        </p:nvSpPr>
        <p:spPr>
          <a:xfrm rot="16200000">
            <a:off x="-85125" y="1939418"/>
            <a:ext cx="2603952" cy="46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Difference in the 250 kDa complex accumulation from </a:t>
            </a:r>
            <a:r>
              <a:rPr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rf1rf1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6A8968D-57D0-A741-9ED1-59FF2C7693DB}"/>
              </a:ext>
            </a:extLst>
          </p:cNvPr>
          <p:cNvSpPr txBox="1"/>
          <p:nvPr/>
        </p:nvSpPr>
        <p:spPr>
          <a:xfrm>
            <a:off x="1378796" y="3833241"/>
            <a:ext cx="5095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Quantity of mRNA associated with the generation of 200 kDa complex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B6ECFB2-24C4-8649-B37F-5DD5436A5B06}"/>
              </a:ext>
            </a:extLst>
          </p:cNvPr>
          <p:cNvSpPr txBox="1"/>
          <p:nvPr/>
        </p:nvSpPr>
        <p:spPr>
          <a:xfrm>
            <a:off x="4646835" y="977333"/>
            <a:ext cx="870456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40"/>
              </a:lnSpc>
            </a:pPr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198 hom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20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</TotalTime>
  <Words>234</Words>
  <Application>Microsoft Macintosh PowerPoint</Application>
  <PresentationFormat>A4 210 x 297 mm</PresentationFormat>
  <Paragraphs>75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游ゴシック</vt:lpstr>
      <vt:lpstr>游ゴシック Light</vt:lpstr>
      <vt:lpstr>游明朝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Tomohiko Kubo</dc:creator>
  <cp:lastModifiedBy>Tomohiko Kubo</cp:lastModifiedBy>
  <cp:revision>41</cp:revision>
  <dcterms:created xsi:type="dcterms:W3CDTF">2019-11-28T09:33:27Z</dcterms:created>
  <dcterms:modified xsi:type="dcterms:W3CDTF">2020-07-17T05:33:53Z</dcterms:modified>
</cp:coreProperties>
</file>