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9" r:id="rId3"/>
    <p:sldId id="257" r:id="rId4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85"/>
    <p:restoredTop sz="94648"/>
  </p:normalViewPr>
  <p:slideViewPr>
    <p:cSldViewPr snapToGrid="0" snapToObjects="1">
      <p:cViewPr varScale="1">
        <p:scale>
          <a:sx n="93" d="100"/>
          <a:sy n="93" d="100"/>
        </p:scale>
        <p:origin x="192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dirty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1ED47-7D48-0242-A30A-59615D836B10}" type="datetimeFigureOut">
              <a:t>2020/10/20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497B3-C3CC-D444-B9ED-21334247814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9525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1ED47-7D48-0242-A30A-59615D836B10}" type="datetimeFigureOut">
              <a:t>2020/10/20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497B3-C3CC-D444-B9ED-21334247814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0278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1ED47-7D48-0242-A30A-59615D836B10}" type="datetimeFigureOut">
              <a:t>2020/10/20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497B3-C3CC-D444-B9ED-21334247814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633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1ED47-7D48-0242-A30A-59615D836B10}" type="datetimeFigureOut">
              <a:t>2020/10/20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497B3-C3CC-D444-B9ED-21334247814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7070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1ED47-7D48-0242-A30A-59615D836B10}" type="datetimeFigureOut">
              <a:t>2020/10/20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497B3-C3CC-D444-B9ED-21334247814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5017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1ED47-7D48-0242-A30A-59615D836B10}" type="datetimeFigureOut">
              <a:t>2020/10/20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497B3-C3CC-D444-B9ED-21334247814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992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1ED47-7D48-0242-A30A-59615D836B10}" type="datetimeFigureOut">
              <a:t>2020/10/20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497B3-C3CC-D444-B9ED-21334247814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5866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1ED47-7D48-0242-A30A-59615D836B10}" type="datetimeFigureOut">
              <a:t>2020/10/20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497B3-C3CC-D444-B9ED-21334247814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7602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1ED47-7D48-0242-A30A-59615D836B10}" type="datetimeFigureOut">
              <a:t>2020/10/20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497B3-C3CC-D444-B9ED-21334247814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5471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1ED47-7D48-0242-A30A-59615D836B10}" type="datetimeFigureOut">
              <a:t>2020/10/20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497B3-C3CC-D444-B9ED-21334247814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5461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dirty="0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1ED47-7D48-0242-A30A-59615D836B10}" type="datetimeFigureOut">
              <a:t>2020/10/20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497B3-C3CC-D444-B9ED-21334247814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5748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 dirty="0"/>
              <a:t>レベル
第 </a:t>
            </a:r>
            <a:r>
              <a:rPr lang="en-US" altLang="ja-JP" dirty="0"/>
              <a:t>3 </a:t>
            </a:r>
            <a:r>
              <a:rPr lang="ja-JP" altLang="en-US" dirty="0"/>
              <a:t>レベル
第 </a:t>
            </a:r>
            <a:r>
              <a:rPr lang="en-US" altLang="ja-JP" dirty="0"/>
              <a:t>4 </a:t>
            </a:r>
            <a:r>
              <a:rPr lang="ja-JP" altLang="en-US" dirty="0"/>
              <a:t>レベル
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1ED47-7D48-0242-A30A-59615D836B10}" type="datetimeFigureOut">
              <a:t>2020/10/20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497B3-C3CC-D444-B9ED-21334247814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6327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802D4C52-ED3F-D043-835C-370B7006D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227" y="1540359"/>
            <a:ext cx="3753047" cy="29520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74A2749-2FF5-C44B-A4DD-8910D87FAF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069361" y="4469646"/>
            <a:ext cx="2828033" cy="3672000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7AAA062-1F7D-A24F-ACB0-250ECDCE3F68}"/>
              </a:ext>
            </a:extLst>
          </p:cNvPr>
          <p:cNvSpPr txBox="1"/>
          <p:nvPr/>
        </p:nvSpPr>
        <p:spPr>
          <a:xfrm rot="16200000">
            <a:off x="2204235" y="-244764"/>
            <a:ext cx="1895164" cy="2384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20"/>
              </a:lnSpc>
            </a:pPr>
            <a:r>
              <a:rPr kumimoji="1" lang="en-US" altLang="ja-JP" sz="1100">
                <a:latin typeface="Helvetica" pitchFamily="2" charset="0"/>
                <a:cs typeface="Arial" panose="020B0604020202020204" pitchFamily="34" charset="0"/>
              </a:rPr>
              <a:t>TA-33BB-CMS</a:t>
            </a:r>
          </a:p>
          <a:p>
            <a:pPr>
              <a:lnSpc>
                <a:spcPts val="1520"/>
              </a:lnSpc>
            </a:pPr>
            <a:r>
              <a:rPr lang="en-US" altLang="ja-JP" sz="1100">
                <a:latin typeface="Helvetica" pitchFamily="2" charset="0"/>
                <a:cs typeface="Arial" panose="020B0604020202020204" pitchFamily="34" charset="0"/>
              </a:rPr>
              <a:t>Sample application failed</a:t>
            </a:r>
          </a:p>
          <a:p>
            <a:pPr>
              <a:lnSpc>
                <a:spcPts val="1520"/>
              </a:lnSpc>
            </a:pPr>
            <a:r>
              <a:rPr kumimoji="1" lang="en-US" altLang="ja-JP" sz="1100">
                <a:latin typeface="Helvetica" pitchFamily="2" charset="0"/>
                <a:cs typeface="Arial" panose="020B0604020202020204" pitchFamily="34" charset="0"/>
              </a:rPr>
              <a:t>p1p4</a:t>
            </a:r>
          </a:p>
          <a:p>
            <a:pPr>
              <a:lnSpc>
                <a:spcPts val="1520"/>
              </a:lnSpc>
            </a:pPr>
            <a:r>
              <a:rPr lang="en-US" altLang="ja-JP" sz="1100">
                <a:latin typeface="Helvetica" pitchFamily="2" charset="0"/>
                <a:cs typeface="Arial" panose="020B0604020202020204" pitchFamily="34" charset="0"/>
              </a:rPr>
              <a:t>p1p4</a:t>
            </a:r>
          </a:p>
          <a:p>
            <a:pPr>
              <a:lnSpc>
                <a:spcPts val="1520"/>
              </a:lnSpc>
            </a:pPr>
            <a:r>
              <a:rPr kumimoji="1" lang="en-US" altLang="ja-JP" sz="1100">
                <a:latin typeface="Helvetica" pitchFamily="2" charset="0"/>
                <a:cs typeface="Arial" panose="020B0604020202020204" pitchFamily="34" charset="0"/>
              </a:rPr>
              <a:t>p1p4</a:t>
            </a:r>
          </a:p>
          <a:p>
            <a:pPr>
              <a:lnSpc>
                <a:spcPts val="1520"/>
              </a:lnSpc>
            </a:pPr>
            <a:r>
              <a:rPr lang="en-US" altLang="ja-JP" sz="1100">
                <a:latin typeface="Helvetica" pitchFamily="2" charset="0"/>
                <a:cs typeface="Arial" panose="020B0604020202020204" pitchFamily="34" charset="0"/>
              </a:rPr>
              <a:t>p1p1</a:t>
            </a:r>
          </a:p>
          <a:p>
            <a:pPr>
              <a:lnSpc>
                <a:spcPts val="1520"/>
              </a:lnSpc>
            </a:pPr>
            <a:r>
              <a:rPr kumimoji="1" lang="en-US" altLang="ja-JP" sz="1100">
                <a:latin typeface="Helvetica" pitchFamily="2" charset="0"/>
                <a:cs typeface="Arial" panose="020B0604020202020204" pitchFamily="34" charset="0"/>
              </a:rPr>
              <a:t>p1p1</a:t>
            </a:r>
          </a:p>
          <a:p>
            <a:pPr>
              <a:lnSpc>
                <a:spcPts val="1520"/>
              </a:lnSpc>
            </a:pPr>
            <a:r>
              <a:rPr lang="en-US" altLang="ja-JP" sz="1100">
                <a:latin typeface="Helvetica" pitchFamily="2" charset="0"/>
                <a:cs typeface="Arial" panose="020B0604020202020204" pitchFamily="34" charset="0"/>
              </a:rPr>
              <a:t>p1p1</a:t>
            </a:r>
          </a:p>
          <a:p>
            <a:pPr>
              <a:lnSpc>
                <a:spcPts val="1520"/>
              </a:lnSpc>
            </a:pPr>
            <a:r>
              <a:rPr kumimoji="1" lang="en-US" altLang="ja-JP" sz="1100">
                <a:latin typeface="Helvetica" pitchFamily="2" charset="0"/>
                <a:cs typeface="Arial" panose="020B0604020202020204" pitchFamily="34" charset="0"/>
              </a:rPr>
              <a:t>p4p4</a:t>
            </a:r>
          </a:p>
          <a:p>
            <a:pPr>
              <a:lnSpc>
                <a:spcPts val="1520"/>
              </a:lnSpc>
            </a:pPr>
            <a:r>
              <a:rPr lang="en-US" altLang="ja-JP" sz="1100">
                <a:latin typeface="Helvetica" pitchFamily="2" charset="0"/>
                <a:cs typeface="Arial" panose="020B0604020202020204" pitchFamily="34" charset="0"/>
              </a:rPr>
              <a:t>p4p4</a:t>
            </a:r>
          </a:p>
          <a:p>
            <a:pPr>
              <a:lnSpc>
                <a:spcPts val="1520"/>
              </a:lnSpc>
            </a:pPr>
            <a:r>
              <a:rPr lang="en-US" altLang="ja-JP" sz="1100">
                <a:latin typeface="Helvetica" pitchFamily="2" charset="0"/>
                <a:cs typeface="Arial" panose="020B0604020202020204" pitchFamily="34" charset="0"/>
              </a:rPr>
              <a:t>Sample application failed</a:t>
            </a:r>
          </a:p>
          <a:p>
            <a:pPr>
              <a:lnSpc>
                <a:spcPts val="1520"/>
              </a:lnSpc>
            </a:pPr>
            <a:r>
              <a:rPr kumimoji="1" lang="en-US" altLang="ja-JP" sz="1100">
                <a:latin typeface="Helvetica" pitchFamily="2" charset="0"/>
                <a:cs typeface="Arial" panose="020B0604020202020204" pitchFamily="34" charset="0"/>
              </a:rPr>
              <a:t>p4p4</a:t>
            </a:r>
            <a:endParaRPr kumimoji="1" lang="ja-JP" altLang="en-US" sz="1100">
              <a:latin typeface="Helvetica" pitchFamily="2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E0F2E8B-64AF-0F46-8943-671C383795AE}"/>
              </a:ext>
            </a:extLst>
          </p:cNvPr>
          <p:cNvSpPr txBox="1"/>
          <p:nvPr/>
        </p:nvSpPr>
        <p:spPr>
          <a:xfrm>
            <a:off x="1151913" y="1313889"/>
            <a:ext cx="3394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Helvetica" pitchFamily="2" charset="0"/>
                <a:cs typeface="Arial" panose="020B0604020202020204" pitchFamily="34" charset="0"/>
              </a:rPr>
              <a:t>A</a:t>
            </a:r>
            <a:endParaRPr kumimoji="1" lang="ja-JP" altLang="en-US" sz="1200" dirty="0">
              <a:latin typeface="Helvetica" pitchFamily="2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3B51396-CA86-D542-BC6C-9979BDA54604}"/>
              </a:ext>
            </a:extLst>
          </p:cNvPr>
          <p:cNvSpPr txBox="1"/>
          <p:nvPr/>
        </p:nvSpPr>
        <p:spPr>
          <a:xfrm>
            <a:off x="1151913" y="4891629"/>
            <a:ext cx="3448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Helvetica" pitchFamily="2" charset="0"/>
                <a:cs typeface="Arial" panose="020B0604020202020204" pitchFamily="34" charset="0"/>
              </a:rPr>
              <a:t>B</a:t>
            </a:r>
            <a:endParaRPr kumimoji="1" lang="ja-JP" altLang="en-US" sz="1200" dirty="0">
              <a:latin typeface="Helvetica" pitchFamily="2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826D817-FE22-F344-B5B4-65E88AFEA961}"/>
              </a:ext>
            </a:extLst>
          </p:cNvPr>
          <p:cNvSpPr txBox="1"/>
          <p:nvPr/>
        </p:nvSpPr>
        <p:spPr>
          <a:xfrm>
            <a:off x="1362446" y="3469037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Helvetica" pitchFamily="2" charset="0"/>
                <a:cs typeface="Times New Roman" panose="02020603050405020304" pitchFamily="18" charset="0"/>
              </a:rPr>
              <a:t>146</a:t>
            </a:r>
            <a:endParaRPr kumimoji="1" lang="ja-JP" altLang="en-US" sz="1200" dirty="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4D25128-7B4D-E448-8272-2C43C305E058}"/>
              </a:ext>
            </a:extLst>
          </p:cNvPr>
          <p:cNvSpPr txBox="1"/>
          <p:nvPr/>
        </p:nvSpPr>
        <p:spPr>
          <a:xfrm>
            <a:off x="1362446" y="3128715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Helvetica" pitchFamily="2" charset="0"/>
                <a:cs typeface="Times New Roman" panose="02020603050405020304" pitchFamily="18" charset="0"/>
              </a:rPr>
              <a:t>242</a:t>
            </a:r>
            <a:endParaRPr kumimoji="1" lang="ja-JP" altLang="en-US" sz="1200" dirty="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BEDDA17-34E6-1C41-8590-BA73E3098B50}"/>
              </a:ext>
            </a:extLst>
          </p:cNvPr>
          <p:cNvSpPr txBox="1"/>
          <p:nvPr/>
        </p:nvSpPr>
        <p:spPr>
          <a:xfrm>
            <a:off x="1362446" y="2811665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Helvetica" pitchFamily="2" charset="0"/>
                <a:cs typeface="Times New Roman" panose="02020603050405020304" pitchFamily="18" charset="0"/>
              </a:rPr>
              <a:t>480</a:t>
            </a:r>
            <a:endParaRPr kumimoji="1" lang="ja-JP" altLang="en-US" sz="1200" dirty="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B83661A-0103-3A4C-9F93-A0F3A1D0B99E}"/>
              </a:ext>
            </a:extLst>
          </p:cNvPr>
          <p:cNvSpPr txBox="1"/>
          <p:nvPr/>
        </p:nvSpPr>
        <p:spPr>
          <a:xfrm>
            <a:off x="1362446" y="2514100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Helvetica" pitchFamily="2" charset="0"/>
                <a:cs typeface="Times New Roman" panose="02020603050405020304" pitchFamily="18" charset="0"/>
              </a:rPr>
              <a:t>720</a:t>
            </a:r>
            <a:endParaRPr kumimoji="1" lang="ja-JP" altLang="en-US" sz="1200" dirty="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D466CE5-D29F-0C44-AB1A-11DFA6D057E5}"/>
              </a:ext>
            </a:extLst>
          </p:cNvPr>
          <p:cNvSpPr txBox="1"/>
          <p:nvPr/>
        </p:nvSpPr>
        <p:spPr>
          <a:xfrm>
            <a:off x="1277487" y="2176309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Helvetica" pitchFamily="2" charset="0"/>
                <a:cs typeface="Times New Roman" panose="02020603050405020304" pitchFamily="18" charset="0"/>
              </a:rPr>
              <a:t>1024</a:t>
            </a:r>
            <a:endParaRPr kumimoji="1" lang="ja-JP" altLang="en-US" sz="1200" dirty="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9B85E4D-49B7-6E43-B96C-D2FA4FFF83CA}"/>
              </a:ext>
            </a:extLst>
          </p:cNvPr>
          <p:cNvSpPr txBox="1"/>
          <p:nvPr/>
        </p:nvSpPr>
        <p:spPr>
          <a:xfrm>
            <a:off x="1277487" y="1970741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Helvetica" pitchFamily="2" charset="0"/>
                <a:cs typeface="Times New Roman" panose="02020603050405020304" pitchFamily="18" charset="0"/>
              </a:rPr>
              <a:t>1236</a:t>
            </a:r>
            <a:endParaRPr kumimoji="1" lang="ja-JP" altLang="en-US" sz="1200" dirty="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C2E58C7-E8F7-9A4D-A082-AA08011782D6}"/>
              </a:ext>
            </a:extLst>
          </p:cNvPr>
          <p:cNvSpPr txBox="1"/>
          <p:nvPr/>
        </p:nvSpPr>
        <p:spPr>
          <a:xfrm>
            <a:off x="1447406" y="3776232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Helvetica" pitchFamily="2" charset="0"/>
                <a:cs typeface="Times New Roman" panose="02020603050405020304" pitchFamily="18" charset="0"/>
              </a:rPr>
              <a:t>66</a:t>
            </a:r>
            <a:endParaRPr kumimoji="1" lang="ja-JP" altLang="en-US" sz="1200" dirty="0">
              <a:latin typeface="Helvetica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1CACE76B-F9A8-D945-9D75-14DA61BF21BA}"/>
              </a:ext>
            </a:extLst>
          </p:cNvPr>
          <p:cNvGrpSpPr/>
          <p:nvPr/>
        </p:nvGrpSpPr>
        <p:grpSpPr>
          <a:xfrm>
            <a:off x="1385125" y="5184056"/>
            <a:ext cx="524503" cy="2082490"/>
            <a:chOff x="1279759" y="2095845"/>
            <a:chExt cx="524503" cy="2082490"/>
          </a:xfrm>
        </p:grpSpPr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F5DA8444-59C2-5946-8BDE-4BD6479FA6AE}"/>
                </a:ext>
              </a:extLst>
            </p:cNvPr>
            <p:cNvSpPr txBox="1"/>
            <p:nvPr/>
          </p:nvSpPr>
          <p:spPr>
            <a:xfrm>
              <a:off x="1364718" y="3594141"/>
              <a:ext cx="43954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Helvetica" pitchFamily="2" charset="0"/>
                  <a:cs typeface="Times New Roman" panose="02020603050405020304" pitchFamily="18" charset="0"/>
                </a:rPr>
                <a:t>146</a:t>
              </a:r>
              <a:endParaRPr kumimoji="1" lang="ja-JP" altLang="en-US" sz="1200" dirty="0">
                <a:latin typeface="Helvetica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D220D944-D2E4-2644-B5D6-8D0A5C2389D8}"/>
                </a:ext>
              </a:extLst>
            </p:cNvPr>
            <p:cNvSpPr txBox="1"/>
            <p:nvPr/>
          </p:nvSpPr>
          <p:spPr>
            <a:xfrm>
              <a:off x="1364718" y="3253819"/>
              <a:ext cx="43954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Helvetica" pitchFamily="2" charset="0"/>
                  <a:cs typeface="Times New Roman" panose="02020603050405020304" pitchFamily="18" charset="0"/>
                </a:rPr>
                <a:t>242</a:t>
              </a:r>
              <a:endParaRPr kumimoji="1" lang="ja-JP" altLang="en-US" sz="1200" dirty="0">
                <a:latin typeface="Helvetica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FD915976-4598-A348-899F-8ABA454F2D9F}"/>
                </a:ext>
              </a:extLst>
            </p:cNvPr>
            <p:cNvSpPr txBox="1"/>
            <p:nvPr/>
          </p:nvSpPr>
          <p:spPr>
            <a:xfrm>
              <a:off x="1364718" y="2882177"/>
              <a:ext cx="43954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Helvetica" pitchFamily="2" charset="0"/>
                  <a:cs typeface="Times New Roman" panose="02020603050405020304" pitchFamily="18" charset="0"/>
                </a:rPr>
                <a:t>480</a:t>
              </a:r>
              <a:endParaRPr kumimoji="1" lang="ja-JP" altLang="en-US" sz="1200" dirty="0">
                <a:latin typeface="Helvetica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C631E27F-512B-814D-B291-9846DD24D8E2}"/>
                </a:ext>
              </a:extLst>
            </p:cNvPr>
            <p:cNvSpPr txBox="1"/>
            <p:nvPr/>
          </p:nvSpPr>
          <p:spPr>
            <a:xfrm>
              <a:off x="1364718" y="2639204"/>
              <a:ext cx="43954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Helvetica" pitchFamily="2" charset="0"/>
                  <a:cs typeface="Times New Roman" panose="02020603050405020304" pitchFamily="18" charset="0"/>
                </a:rPr>
                <a:t>720</a:t>
              </a:r>
              <a:endParaRPr kumimoji="1" lang="ja-JP" altLang="en-US" sz="1200" dirty="0">
                <a:latin typeface="Helvetica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8A3BB316-D470-8548-BBC2-4E05B9AF06DB}"/>
                </a:ext>
              </a:extLst>
            </p:cNvPr>
            <p:cNvSpPr txBox="1"/>
            <p:nvPr/>
          </p:nvSpPr>
          <p:spPr>
            <a:xfrm>
              <a:off x="1279759" y="2301413"/>
              <a:ext cx="5245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Helvetica" pitchFamily="2" charset="0"/>
                  <a:cs typeface="Times New Roman" panose="02020603050405020304" pitchFamily="18" charset="0"/>
                </a:rPr>
                <a:t>1024</a:t>
              </a:r>
              <a:endParaRPr kumimoji="1" lang="ja-JP" altLang="en-US" sz="1200" dirty="0">
                <a:latin typeface="Helvetica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F5F5D694-53E8-8C47-A4E7-AAB98ED25C45}"/>
                </a:ext>
              </a:extLst>
            </p:cNvPr>
            <p:cNvSpPr txBox="1"/>
            <p:nvPr/>
          </p:nvSpPr>
          <p:spPr>
            <a:xfrm>
              <a:off x="1279759" y="2095845"/>
              <a:ext cx="5245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Helvetica" pitchFamily="2" charset="0"/>
                  <a:cs typeface="Times New Roman" panose="02020603050405020304" pitchFamily="18" charset="0"/>
                </a:rPr>
                <a:t>1236</a:t>
              </a:r>
              <a:endParaRPr kumimoji="1" lang="ja-JP" altLang="en-US" sz="1200" dirty="0">
                <a:latin typeface="Helvetica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67815892-6626-AD4F-A042-393AFC71ED94}"/>
                </a:ext>
              </a:extLst>
            </p:cNvPr>
            <p:cNvSpPr txBox="1"/>
            <p:nvPr/>
          </p:nvSpPr>
          <p:spPr>
            <a:xfrm>
              <a:off x="1449678" y="3901336"/>
              <a:ext cx="3545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Helvetica" pitchFamily="2" charset="0"/>
                  <a:cs typeface="Times New Roman" panose="02020603050405020304" pitchFamily="18" charset="0"/>
                </a:rPr>
                <a:t>66</a:t>
              </a:r>
              <a:endParaRPr kumimoji="1" lang="ja-JP" altLang="en-US" sz="1200" dirty="0">
                <a:latin typeface="Helvetica" pitchFamily="2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7B1A7B53-C6A3-BE48-AB40-A05C7789854D}"/>
              </a:ext>
            </a:extLst>
          </p:cNvPr>
          <p:cNvSpPr txBox="1"/>
          <p:nvPr/>
        </p:nvSpPr>
        <p:spPr>
          <a:xfrm>
            <a:off x="272955" y="8243248"/>
            <a:ext cx="6414448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dirty="0">
                <a:latin typeface="Helvetica" pitchFamily="2" charset="0"/>
              </a:rPr>
              <a:t>Uncropped images used for Figure 2  Immunoblot analysis of total cellular proteins from immature anthers collected from a BC</a:t>
            </a:r>
            <a:r>
              <a:rPr lang="en-US" altLang="ja-JP" sz="1100" baseline="-25000" dirty="0">
                <a:latin typeface="Helvetica" pitchFamily="2" charset="0"/>
              </a:rPr>
              <a:t>2</a:t>
            </a:r>
            <a:r>
              <a:rPr lang="en-US" altLang="ja-JP" sz="1100" dirty="0">
                <a:latin typeface="Helvetica" pitchFamily="2" charset="0"/>
              </a:rPr>
              <a:t>F</a:t>
            </a:r>
            <a:r>
              <a:rPr lang="en-US" altLang="ja-JP" sz="1100" baseline="-25000" dirty="0">
                <a:latin typeface="Helvetica" pitchFamily="2" charset="0"/>
              </a:rPr>
              <a:t>2</a:t>
            </a:r>
            <a:r>
              <a:rPr lang="en-US" altLang="ja-JP" sz="1100" dirty="0">
                <a:latin typeface="Helvetica" pitchFamily="2" charset="0"/>
              </a:rPr>
              <a:t> population derived from TA-33BB-CMS x NK-198. Protein samples were electrophoresed in Blue Native polyacrylamide gels (4-16%). Size markers (</a:t>
            </a:r>
            <a:r>
              <a:rPr lang="en-US" altLang="ja-JP" sz="1100" dirty="0" err="1">
                <a:latin typeface="Helvetica" pitchFamily="2" charset="0"/>
              </a:rPr>
              <a:t>kDa</a:t>
            </a:r>
            <a:r>
              <a:rPr lang="en-US" altLang="ja-JP" sz="1100" dirty="0">
                <a:latin typeface="Helvetica" pitchFamily="2" charset="0"/>
              </a:rPr>
              <a:t>) are shown on the left. Sugar beet line or DNA marker types are shown at the top; genotypes p1p4 and p1p1 are heterozygous and homozygous forms of NK-198 </a:t>
            </a:r>
            <a:r>
              <a:rPr lang="en-US" altLang="ja-JP" sz="1100" i="1" dirty="0">
                <a:latin typeface="Helvetica" pitchFamily="2" charset="0"/>
              </a:rPr>
              <a:t>Rf1</a:t>
            </a:r>
            <a:r>
              <a:rPr lang="en-US" altLang="ja-JP" sz="1100" dirty="0">
                <a:latin typeface="Helvetica" pitchFamily="2" charset="0"/>
              </a:rPr>
              <a:t>, respectively. Genotype p4p4 is a homozygous recessive (i.e. </a:t>
            </a:r>
            <a:r>
              <a:rPr lang="en-US" altLang="ja-JP" sz="1100" i="1" dirty="0">
                <a:latin typeface="Helvetica" pitchFamily="2" charset="0"/>
              </a:rPr>
              <a:t>rf1rf1</a:t>
            </a:r>
            <a:r>
              <a:rPr lang="en-US" altLang="ja-JP" sz="1100" dirty="0">
                <a:latin typeface="Helvetica" pitchFamily="2" charset="0"/>
              </a:rPr>
              <a:t>). Immunoblots were probed with anti-preSATP6 (panel A) or anti-COXI (panel B).</a:t>
            </a:r>
            <a:endParaRPr lang="ja-JP" altLang="ja-JP" sz="1100">
              <a:latin typeface="Helvetica" pitchFamily="2" charset="0"/>
            </a:endParaRPr>
          </a:p>
          <a:p>
            <a:endParaRPr kumimoji="1" lang="ja-JP" altLang="en-US" sz="110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633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図 18">
            <a:extLst>
              <a:ext uri="{FF2B5EF4-FFF2-40B4-BE49-F238E27FC236}">
                <a16:creationId xmlns:a16="http://schemas.microsoft.com/office/drawing/2014/main" id="{685EBDD8-3A8A-0242-948E-DA314A21E9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7" t="445" r="136" b="-314"/>
          <a:stretch/>
        </p:blipFill>
        <p:spPr>
          <a:xfrm>
            <a:off x="419500" y="1614122"/>
            <a:ext cx="3141119" cy="4345359"/>
          </a:xfrm>
          <a:prstGeom prst="rect">
            <a:avLst/>
          </a:prstGeom>
          <a:ln>
            <a:noFill/>
          </a:ln>
        </p:spPr>
      </p:pic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678428A4-F35C-6C40-9B4C-AAE995B53AD5}"/>
              </a:ext>
            </a:extLst>
          </p:cNvPr>
          <p:cNvCxnSpPr>
            <a:cxnSpLocks/>
          </p:cNvCxnSpPr>
          <p:nvPr/>
        </p:nvCxnSpPr>
        <p:spPr>
          <a:xfrm>
            <a:off x="135620" y="5026080"/>
            <a:ext cx="293260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5B11D4AA-BD82-4E44-B9B4-251DE86948FB}"/>
              </a:ext>
            </a:extLst>
          </p:cNvPr>
          <p:cNvSpPr txBox="1"/>
          <p:nvPr/>
        </p:nvSpPr>
        <p:spPr>
          <a:xfrm>
            <a:off x="3534860" y="2606482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1200" dirty="0">
                <a:latin typeface="Helvetica" pitchFamily="2" charset="0"/>
                <a:cs typeface="Arial" panose="020B0604020202020204" pitchFamily="34" charset="0"/>
              </a:rPr>
              <a:t>1024</a:t>
            </a:r>
            <a:endParaRPr kumimoji="1" lang="ja-JP" altLang="en-US" sz="1200" dirty="0">
              <a:latin typeface="Helvetica" pitchFamily="2" charset="0"/>
              <a:cs typeface="Arial" panose="020B0604020202020204" pitchFamily="34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CC0F5C88-F7EE-9F4C-A281-CA0EA813EE74}"/>
              </a:ext>
            </a:extLst>
          </p:cNvPr>
          <p:cNvSpPr txBox="1"/>
          <p:nvPr/>
        </p:nvSpPr>
        <p:spPr>
          <a:xfrm>
            <a:off x="3542643" y="3278341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1200" dirty="0">
                <a:latin typeface="Helvetica" pitchFamily="2" charset="0"/>
                <a:cs typeface="Arial" panose="020B0604020202020204" pitchFamily="34" charset="0"/>
              </a:rPr>
              <a:t>720</a:t>
            </a:r>
            <a:endParaRPr kumimoji="1" lang="ja-JP" altLang="en-US" sz="1200" dirty="0">
              <a:latin typeface="Helvetica" pitchFamily="2" charset="0"/>
              <a:cs typeface="Arial" panose="020B0604020202020204" pitchFamily="34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8371A155-7ED1-654B-A87F-24B072CE13A0}"/>
              </a:ext>
            </a:extLst>
          </p:cNvPr>
          <p:cNvSpPr txBox="1"/>
          <p:nvPr/>
        </p:nvSpPr>
        <p:spPr>
          <a:xfrm>
            <a:off x="3542643" y="3792808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1200" dirty="0">
                <a:latin typeface="Helvetica" pitchFamily="2" charset="0"/>
                <a:cs typeface="Arial" panose="020B0604020202020204" pitchFamily="34" charset="0"/>
              </a:rPr>
              <a:t>480</a:t>
            </a:r>
            <a:endParaRPr kumimoji="1" lang="ja-JP" altLang="en-US" sz="1200" dirty="0">
              <a:latin typeface="Helvetica" pitchFamily="2" charset="0"/>
              <a:cs typeface="Arial" panose="020B0604020202020204" pitchFamily="34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E3175FE2-FB28-A643-A280-29AAB1CD296B}"/>
              </a:ext>
            </a:extLst>
          </p:cNvPr>
          <p:cNvSpPr txBox="1"/>
          <p:nvPr/>
        </p:nvSpPr>
        <p:spPr>
          <a:xfrm>
            <a:off x="3552552" y="4399303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1200" dirty="0">
                <a:latin typeface="Helvetica" pitchFamily="2" charset="0"/>
                <a:cs typeface="Arial" panose="020B0604020202020204" pitchFamily="34" charset="0"/>
              </a:rPr>
              <a:t>242</a:t>
            </a:r>
            <a:endParaRPr kumimoji="1" lang="ja-JP" altLang="en-US" sz="1200" dirty="0">
              <a:latin typeface="Helvetica" pitchFamily="2" charset="0"/>
              <a:cs typeface="Arial" panose="020B060402020202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FEC88342-5478-5C45-98BC-DA1174164E87}"/>
              </a:ext>
            </a:extLst>
          </p:cNvPr>
          <p:cNvSpPr txBox="1"/>
          <p:nvPr/>
        </p:nvSpPr>
        <p:spPr>
          <a:xfrm>
            <a:off x="3524776" y="4991448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1200" dirty="0">
                <a:latin typeface="Helvetica" pitchFamily="2" charset="0"/>
                <a:cs typeface="Arial" panose="020B0604020202020204" pitchFamily="34" charset="0"/>
              </a:rPr>
              <a:t>146</a:t>
            </a:r>
            <a:endParaRPr kumimoji="1" lang="ja-JP" altLang="en-US" sz="1200" dirty="0"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43" name="図 42">
            <a:extLst>
              <a:ext uri="{FF2B5EF4-FFF2-40B4-BE49-F238E27FC236}">
                <a16:creationId xmlns:a16="http://schemas.microsoft.com/office/drawing/2014/main" id="{3F8AA892-95B3-7346-955E-AA3B8569DE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205" t="409" r="277" b="702"/>
          <a:stretch/>
        </p:blipFill>
        <p:spPr>
          <a:xfrm>
            <a:off x="4257123" y="2215343"/>
            <a:ext cx="2296109" cy="2963137"/>
          </a:xfrm>
          <a:prstGeom prst="rect">
            <a:avLst/>
          </a:prstGeom>
          <a:ln>
            <a:noFill/>
          </a:ln>
        </p:spPr>
      </p:pic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1052A7B7-0839-2E4C-98E6-C90815DA2D5C}"/>
              </a:ext>
            </a:extLst>
          </p:cNvPr>
          <p:cNvSpPr txBox="1"/>
          <p:nvPr/>
        </p:nvSpPr>
        <p:spPr>
          <a:xfrm rot="16200000">
            <a:off x="266702" y="541465"/>
            <a:ext cx="1286766" cy="981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40"/>
              </a:lnSpc>
            </a:pPr>
            <a:r>
              <a:rPr kumimoji="1" lang="en-US" altLang="ja-JP" sz="1200" i="1">
                <a:latin typeface="Helvetica" pitchFamily="2" charset="0"/>
              </a:rPr>
              <a:t>orf20</a:t>
            </a:r>
            <a:r>
              <a:rPr kumimoji="1" lang="en-US" altLang="ja-JP" sz="1200" i="1" baseline="-25000">
                <a:latin typeface="Helvetica" pitchFamily="2" charset="0"/>
              </a:rPr>
              <a:t>NK-198-4</a:t>
            </a:r>
          </a:p>
          <a:p>
            <a:pPr>
              <a:lnSpc>
                <a:spcPts val="2440"/>
              </a:lnSpc>
            </a:pPr>
            <a:r>
              <a:rPr lang="en-US" altLang="ja-JP" sz="1200" i="1">
                <a:latin typeface="Helvetica" pitchFamily="2" charset="0"/>
              </a:rPr>
              <a:t>orf20</a:t>
            </a:r>
            <a:r>
              <a:rPr lang="en-US" altLang="ja-JP" sz="1200" i="1" baseline="-25000">
                <a:latin typeface="Helvetica" pitchFamily="2" charset="0"/>
              </a:rPr>
              <a:t>NK-198-3</a:t>
            </a:r>
          </a:p>
          <a:p>
            <a:pPr>
              <a:lnSpc>
                <a:spcPts val="2440"/>
              </a:lnSpc>
            </a:pPr>
            <a:r>
              <a:rPr kumimoji="1" lang="en-US" altLang="ja-JP" sz="1200" i="1">
                <a:latin typeface="Helvetica" pitchFamily="2" charset="0"/>
              </a:rPr>
              <a:t>orf20</a:t>
            </a:r>
            <a:r>
              <a:rPr kumimoji="1" lang="en-US" altLang="ja-JP" sz="1200" i="1" baseline="-25000">
                <a:latin typeface="Helvetica" pitchFamily="2" charset="0"/>
              </a:rPr>
              <a:t>NK-198-2</a:t>
            </a: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DCDD61B6-616C-8F49-A041-8058375912A7}"/>
              </a:ext>
            </a:extLst>
          </p:cNvPr>
          <p:cNvSpPr txBox="1"/>
          <p:nvPr/>
        </p:nvSpPr>
        <p:spPr>
          <a:xfrm rot="16200000">
            <a:off x="1234202" y="893549"/>
            <a:ext cx="12867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i="1" dirty="0">
                <a:latin typeface="Helvetica" pitchFamily="2" charset="0"/>
              </a:rPr>
              <a:t>orf20</a:t>
            </a:r>
            <a:r>
              <a:rPr kumimoji="1" lang="en-US" altLang="ja-JP" sz="1200" i="1" baseline="-25000" dirty="0">
                <a:latin typeface="Helvetica" pitchFamily="2" charset="0"/>
              </a:rPr>
              <a:t>NK-198-1</a:t>
            </a: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34AAD9BD-CF83-0B42-B01F-42B898BC71FD}"/>
              </a:ext>
            </a:extLst>
          </p:cNvPr>
          <p:cNvSpPr txBox="1"/>
          <p:nvPr/>
        </p:nvSpPr>
        <p:spPr>
          <a:xfrm rot="16200000">
            <a:off x="2520886" y="893549"/>
            <a:ext cx="12867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i="1" dirty="0">
                <a:latin typeface="Helvetica" pitchFamily="2" charset="0"/>
              </a:rPr>
              <a:t>orf20</a:t>
            </a:r>
            <a:r>
              <a:rPr lang="en-US" altLang="ja-JP" sz="1200" i="1" baseline="-25000" dirty="0">
                <a:latin typeface="Helvetica" pitchFamily="2" charset="0"/>
              </a:rPr>
              <a:t>TK-81</a:t>
            </a:r>
            <a:endParaRPr kumimoji="1" lang="en-US" altLang="ja-JP" sz="1200" i="1" baseline="-25000" dirty="0">
              <a:latin typeface="Helvetica" pitchFamily="2" charset="0"/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3C43B44B-31D5-624A-B15F-974FBD6DD6C7}"/>
              </a:ext>
            </a:extLst>
          </p:cNvPr>
          <p:cNvSpPr txBox="1"/>
          <p:nvPr/>
        </p:nvSpPr>
        <p:spPr>
          <a:xfrm rot="16200000">
            <a:off x="5065638" y="743143"/>
            <a:ext cx="1286766" cy="16576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40"/>
              </a:lnSpc>
            </a:pPr>
            <a:r>
              <a:rPr kumimoji="1" lang="en-US" altLang="ja-JP" sz="1200" i="1" dirty="0">
                <a:latin typeface="Helvetica" pitchFamily="2" charset="0"/>
              </a:rPr>
              <a:t>orf20</a:t>
            </a:r>
            <a:r>
              <a:rPr kumimoji="1" lang="en-US" altLang="ja-JP" sz="1200" i="1" baseline="-25000" dirty="0">
                <a:latin typeface="Helvetica" pitchFamily="2" charset="0"/>
              </a:rPr>
              <a:t>NK-198-2</a:t>
            </a:r>
          </a:p>
          <a:p>
            <a:pPr>
              <a:lnSpc>
                <a:spcPts val="2540"/>
              </a:lnSpc>
            </a:pPr>
            <a:r>
              <a:rPr lang="en-US" altLang="ja-JP" sz="1200" i="1" dirty="0">
                <a:latin typeface="Helvetica" pitchFamily="2" charset="0"/>
              </a:rPr>
              <a:t>orf20</a:t>
            </a:r>
            <a:r>
              <a:rPr lang="en-US" altLang="ja-JP" sz="1200" i="1" baseline="-25000" dirty="0">
                <a:latin typeface="Helvetica" pitchFamily="2" charset="0"/>
              </a:rPr>
              <a:t>TK-81</a:t>
            </a:r>
          </a:p>
          <a:p>
            <a:pPr>
              <a:lnSpc>
                <a:spcPts val="2540"/>
              </a:lnSpc>
            </a:pPr>
            <a:r>
              <a:rPr kumimoji="1" lang="en-US" altLang="ja-JP" sz="1200" i="1" dirty="0">
                <a:latin typeface="Helvetica" pitchFamily="2" charset="0"/>
              </a:rPr>
              <a:t>orf20</a:t>
            </a:r>
            <a:r>
              <a:rPr lang="en-US" altLang="ja-JP" sz="1200" i="1" baseline="-25000" dirty="0">
                <a:latin typeface="Helvetica" pitchFamily="2" charset="0"/>
              </a:rPr>
              <a:t>PI 615522</a:t>
            </a:r>
          </a:p>
          <a:p>
            <a:pPr>
              <a:lnSpc>
                <a:spcPts val="2540"/>
              </a:lnSpc>
            </a:pPr>
            <a:r>
              <a:rPr kumimoji="1" lang="en-US" altLang="ja-JP" sz="1200" i="1" dirty="0">
                <a:latin typeface="Helvetica" pitchFamily="2" charset="0"/>
              </a:rPr>
              <a:t>orf20</a:t>
            </a:r>
            <a:r>
              <a:rPr kumimoji="1" lang="en-US" altLang="ja-JP" sz="1200" i="1" baseline="-25000" dirty="0">
                <a:latin typeface="Helvetica" pitchFamily="2" charset="0"/>
              </a:rPr>
              <a:t>NK-219-2</a:t>
            </a:r>
          </a:p>
          <a:p>
            <a:pPr>
              <a:lnSpc>
                <a:spcPts val="2540"/>
              </a:lnSpc>
            </a:pPr>
            <a:r>
              <a:rPr lang="en-US" altLang="ja-JP" sz="1200" i="1" dirty="0">
                <a:latin typeface="Helvetica" pitchFamily="2" charset="0"/>
              </a:rPr>
              <a:t>orf20</a:t>
            </a:r>
            <a:r>
              <a:rPr lang="en-US" altLang="ja-JP" sz="1200" i="1" baseline="-25000" dirty="0">
                <a:latin typeface="Helvetica" pitchFamily="2" charset="0"/>
              </a:rPr>
              <a:t>NK-219-3</a:t>
            </a:r>
            <a:endParaRPr kumimoji="1" lang="en-US" altLang="ja-JP" sz="1200" i="1" baseline="-25000" dirty="0">
              <a:latin typeface="Helvetica" pitchFamily="2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65F319B-0B4A-BC46-84EF-45E2122D0B65}"/>
              </a:ext>
            </a:extLst>
          </p:cNvPr>
          <p:cNvSpPr txBox="1"/>
          <p:nvPr/>
        </p:nvSpPr>
        <p:spPr>
          <a:xfrm>
            <a:off x="428880" y="6816436"/>
            <a:ext cx="610895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altLang="ja-JP" sz="1100" dirty="0">
                <a:latin typeface="Helvetica" pitchFamily="2" charset="0"/>
              </a:rPr>
              <a:t>Uncropped images used for Figure 3  Immunoblot analysis of crude mitochondrial proteins extracted from transgenic cell lines. Protein samples were electrophoresed in Blue Native polyacrylamide gels (4-16%). Size markers (</a:t>
            </a:r>
            <a:r>
              <a:rPr lang="en" altLang="ja-JP" sz="1100" dirty="0" err="1">
                <a:latin typeface="Helvetica" pitchFamily="2" charset="0"/>
              </a:rPr>
              <a:t>kDa</a:t>
            </a:r>
            <a:r>
              <a:rPr lang="en" altLang="ja-JP" sz="1100" dirty="0">
                <a:latin typeface="Helvetica" pitchFamily="2" charset="0"/>
              </a:rPr>
              <a:t>) are shown </a:t>
            </a:r>
            <a:r>
              <a:rPr lang="en" altLang="ja-JP" sz="1100">
                <a:latin typeface="Helvetica" pitchFamily="2" charset="0"/>
              </a:rPr>
              <a:t>in the center. </a:t>
            </a:r>
            <a:r>
              <a:rPr lang="en" altLang="ja-JP" sz="1100" dirty="0">
                <a:latin typeface="Helvetica" pitchFamily="2" charset="0"/>
              </a:rPr>
              <a:t>FLAG-fused construct names are shown at the top. An arrow indicates the location of a 200-kDa band that is the hallmark of post-translational interaction with preSATP6.</a:t>
            </a:r>
            <a:endParaRPr kumimoji="1" lang="ja-JP" altLang="en-US" sz="110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507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6F931E4B-AAB1-8A42-A128-B973A6E8F1EB}"/>
              </a:ext>
            </a:extLst>
          </p:cNvPr>
          <p:cNvGrpSpPr>
            <a:grpSpLocks noChangeAspect="1"/>
          </p:cNvGrpSpPr>
          <p:nvPr/>
        </p:nvGrpSpPr>
        <p:grpSpPr>
          <a:xfrm>
            <a:off x="1378159" y="641442"/>
            <a:ext cx="4401817" cy="7566383"/>
            <a:chOff x="832252" y="1807947"/>
            <a:chExt cx="8308194" cy="14281128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088B672E-D724-DA49-8FF4-0BE7A2924D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1942"/>
            <a:stretch/>
          </p:blipFill>
          <p:spPr>
            <a:xfrm>
              <a:off x="940252" y="1807949"/>
              <a:ext cx="4140001" cy="6431291"/>
            </a:xfrm>
            <a:prstGeom prst="rect">
              <a:avLst/>
            </a:prstGeom>
          </p:spPr>
        </p:pic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FC1E4BB9-7B29-974B-9F17-A936D048F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832252" y="8861146"/>
              <a:ext cx="4248000" cy="7227929"/>
            </a:xfrm>
            <a:prstGeom prst="rect">
              <a:avLst/>
            </a:prstGeom>
          </p:spPr>
        </p:pic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FC1B6A3A-82E7-084C-871F-103F6DDFA3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5607"/>
            <a:stretch/>
          </p:blipFill>
          <p:spPr>
            <a:xfrm rot="10800000">
              <a:off x="5407798" y="1807947"/>
              <a:ext cx="3732648" cy="6660360"/>
            </a:xfrm>
            <a:prstGeom prst="rect">
              <a:avLst/>
            </a:prstGeom>
          </p:spPr>
        </p:pic>
      </p:grp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3F4CB49-E055-1140-9128-67B1A834698F}"/>
              </a:ext>
            </a:extLst>
          </p:cNvPr>
          <p:cNvSpPr txBox="1"/>
          <p:nvPr/>
        </p:nvSpPr>
        <p:spPr>
          <a:xfrm>
            <a:off x="5733742" y="3005021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Helvetica" pitchFamily="2" charset="0"/>
                <a:cs typeface="Times New Roman" panose="02020603050405020304" pitchFamily="18" charset="0"/>
              </a:rPr>
              <a:t>146</a:t>
            </a:r>
            <a:endParaRPr kumimoji="1" lang="ja-JP" altLang="en-US" sz="1100" dirty="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BA072CC-60B2-B242-BDD0-B28E3638D9F2}"/>
              </a:ext>
            </a:extLst>
          </p:cNvPr>
          <p:cNvSpPr txBox="1"/>
          <p:nvPr/>
        </p:nvSpPr>
        <p:spPr>
          <a:xfrm>
            <a:off x="5733742" y="2541867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Helvetica" pitchFamily="2" charset="0"/>
                <a:cs typeface="Times New Roman" panose="02020603050405020304" pitchFamily="18" charset="0"/>
              </a:rPr>
              <a:t>242</a:t>
            </a:r>
            <a:endParaRPr kumimoji="1" lang="ja-JP" altLang="en-US" sz="1100" dirty="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463E66D-AD85-3A42-AAD6-C780BA80D3B7}"/>
              </a:ext>
            </a:extLst>
          </p:cNvPr>
          <p:cNvSpPr txBox="1"/>
          <p:nvPr/>
        </p:nvSpPr>
        <p:spPr>
          <a:xfrm>
            <a:off x="5733742" y="2101985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Helvetica" pitchFamily="2" charset="0"/>
                <a:cs typeface="Times New Roman" panose="02020603050405020304" pitchFamily="18" charset="0"/>
              </a:rPr>
              <a:t>480</a:t>
            </a:r>
            <a:endParaRPr kumimoji="1" lang="ja-JP" altLang="en-US" sz="1100" dirty="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D8D806A-F7EA-2F4F-A94D-1AF40D055904}"/>
              </a:ext>
            </a:extLst>
          </p:cNvPr>
          <p:cNvSpPr txBox="1"/>
          <p:nvPr/>
        </p:nvSpPr>
        <p:spPr>
          <a:xfrm>
            <a:off x="5733742" y="1640645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Helvetica" pitchFamily="2" charset="0"/>
                <a:cs typeface="Times New Roman" panose="02020603050405020304" pitchFamily="18" charset="0"/>
              </a:rPr>
              <a:t>720</a:t>
            </a:r>
            <a:endParaRPr kumimoji="1" lang="ja-JP" altLang="en-US" sz="1100" dirty="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F25C20A-115C-5E4E-AAA4-842BC46F0918}"/>
              </a:ext>
            </a:extLst>
          </p:cNvPr>
          <p:cNvSpPr txBox="1"/>
          <p:nvPr/>
        </p:nvSpPr>
        <p:spPr>
          <a:xfrm>
            <a:off x="5733742" y="1220966"/>
            <a:ext cx="4988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Helvetica" pitchFamily="2" charset="0"/>
                <a:cs typeface="Times New Roman" panose="02020603050405020304" pitchFamily="18" charset="0"/>
              </a:rPr>
              <a:t>1024</a:t>
            </a:r>
            <a:endParaRPr kumimoji="1" lang="ja-JP" altLang="en-US" sz="1100" dirty="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ECEF220F-594F-5C48-9874-23745CAFD195}"/>
              </a:ext>
            </a:extLst>
          </p:cNvPr>
          <p:cNvSpPr txBox="1"/>
          <p:nvPr/>
        </p:nvSpPr>
        <p:spPr>
          <a:xfrm>
            <a:off x="5733742" y="1015398"/>
            <a:ext cx="4988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Helvetica" pitchFamily="2" charset="0"/>
                <a:cs typeface="Times New Roman" panose="02020603050405020304" pitchFamily="18" charset="0"/>
              </a:rPr>
              <a:t>1236</a:t>
            </a:r>
            <a:endParaRPr kumimoji="1" lang="ja-JP" altLang="en-US" sz="1100" dirty="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CD26187-EB4C-9041-A0FF-6B3F555BB9C0}"/>
              </a:ext>
            </a:extLst>
          </p:cNvPr>
          <p:cNvSpPr txBox="1"/>
          <p:nvPr/>
        </p:nvSpPr>
        <p:spPr>
          <a:xfrm>
            <a:off x="5733742" y="3380456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Helvetica" pitchFamily="2" charset="0"/>
                <a:cs typeface="Times New Roman" panose="02020603050405020304" pitchFamily="18" charset="0"/>
              </a:rPr>
              <a:t>66</a:t>
            </a:r>
            <a:endParaRPr kumimoji="1" lang="ja-JP" altLang="en-US" sz="1100" dirty="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3380F160-C162-BF4D-A464-04ACD6AAEDCB}"/>
              </a:ext>
            </a:extLst>
          </p:cNvPr>
          <p:cNvSpPr txBox="1"/>
          <p:nvPr/>
        </p:nvSpPr>
        <p:spPr>
          <a:xfrm>
            <a:off x="1779949" y="394603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Helvetica" pitchFamily="2" charset="0"/>
                <a:cs typeface="Arial" panose="020B0604020202020204" pitchFamily="34" charset="0"/>
              </a:rPr>
              <a:t>1</a:t>
            </a:r>
            <a:endParaRPr kumimoji="1" lang="ja-JP" altLang="en-US" sz="1100" dirty="0">
              <a:latin typeface="Helvetica" pitchFamily="2" charset="0"/>
              <a:cs typeface="Arial" panose="020B06040202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869A616E-C21E-FC4F-8095-FC8F4CD43230}"/>
              </a:ext>
            </a:extLst>
          </p:cNvPr>
          <p:cNvSpPr txBox="1"/>
          <p:nvPr/>
        </p:nvSpPr>
        <p:spPr>
          <a:xfrm>
            <a:off x="1370591" y="306816"/>
            <a:ext cx="279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Helvetica" pitchFamily="2" charset="0"/>
                <a:cs typeface="Arial" panose="020B0604020202020204" pitchFamily="34" charset="0"/>
              </a:rPr>
              <a:t>A</a:t>
            </a:r>
            <a:endParaRPr kumimoji="1" lang="ja-JP" altLang="en-US" sz="1100" dirty="0">
              <a:latin typeface="Helvetica" pitchFamily="2" charset="0"/>
              <a:cs typeface="Arial" panose="020B060402020202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AD8D827-321F-9148-9D33-6E19F9C76341}"/>
              </a:ext>
            </a:extLst>
          </p:cNvPr>
          <p:cNvSpPr txBox="1"/>
          <p:nvPr/>
        </p:nvSpPr>
        <p:spPr>
          <a:xfrm>
            <a:off x="3738064" y="305913"/>
            <a:ext cx="279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Helvetica" pitchFamily="2" charset="0"/>
                <a:cs typeface="Arial" panose="020B0604020202020204" pitchFamily="34" charset="0"/>
              </a:rPr>
              <a:t>B</a:t>
            </a:r>
            <a:endParaRPr kumimoji="1" lang="ja-JP" altLang="en-US" sz="1100" dirty="0">
              <a:latin typeface="Helvetica" pitchFamily="2" charset="0"/>
              <a:cs typeface="Arial" panose="020B0604020202020204" pitchFamily="34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7608CDC4-99FC-714B-A2F5-E52FD9B8B691}"/>
              </a:ext>
            </a:extLst>
          </p:cNvPr>
          <p:cNvSpPr txBox="1"/>
          <p:nvPr/>
        </p:nvSpPr>
        <p:spPr>
          <a:xfrm>
            <a:off x="2047626" y="394603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100" dirty="0">
                <a:latin typeface="Helvetica" pitchFamily="2" charset="0"/>
                <a:cs typeface="Arial" panose="020B0604020202020204" pitchFamily="34" charset="0"/>
              </a:rPr>
              <a:t>2</a:t>
            </a:r>
            <a:endParaRPr kumimoji="1" lang="ja-JP" altLang="en-US" sz="1100" dirty="0">
              <a:latin typeface="Helvetica" pitchFamily="2" charset="0"/>
              <a:cs typeface="Arial" panose="020B0604020202020204" pitchFamily="34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A178FC74-6CE5-8D47-9D12-BFB67C792AFB}"/>
              </a:ext>
            </a:extLst>
          </p:cNvPr>
          <p:cNvSpPr txBox="1"/>
          <p:nvPr/>
        </p:nvSpPr>
        <p:spPr>
          <a:xfrm>
            <a:off x="2315304" y="394603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Helvetica" pitchFamily="2" charset="0"/>
                <a:cs typeface="Arial" panose="020B0604020202020204" pitchFamily="34" charset="0"/>
              </a:rPr>
              <a:t>3</a:t>
            </a:r>
            <a:endParaRPr kumimoji="1" lang="ja-JP" altLang="en-US" sz="1100" dirty="0">
              <a:latin typeface="Helvetica" pitchFamily="2" charset="0"/>
              <a:cs typeface="Arial" panose="020B0604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D5399785-9B27-144C-8CB6-92B12705EB23}"/>
              </a:ext>
            </a:extLst>
          </p:cNvPr>
          <p:cNvSpPr txBox="1"/>
          <p:nvPr/>
        </p:nvSpPr>
        <p:spPr>
          <a:xfrm>
            <a:off x="2557049" y="394603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Helvetica" pitchFamily="2" charset="0"/>
                <a:cs typeface="Arial" panose="020B0604020202020204" pitchFamily="34" charset="0"/>
              </a:rPr>
              <a:t>4</a:t>
            </a:r>
            <a:endParaRPr kumimoji="1" lang="ja-JP" altLang="en-US" sz="1100" dirty="0">
              <a:latin typeface="Helvetica" pitchFamily="2" charset="0"/>
              <a:cs typeface="Arial" panose="020B0604020202020204" pitchFamily="34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917496F0-694E-D842-AF43-FD7D97415C5D}"/>
              </a:ext>
            </a:extLst>
          </p:cNvPr>
          <p:cNvSpPr txBox="1"/>
          <p:nvPr/>
        </p:nvSpPr>
        <p:spPr>
          <a:xfrm>
            <a:off x="2798794" y="394603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Helvetica" pitchFamily="2" charset="0"/>
                <a:cs typeface="Arial" panose="020B0604020202020204" pitchFamily="34" charset="0"/>
              </a:rPr>
              <a:t>5</a:t>
            </a:r>
            <a:endParaRPr kumimoji="1" lang="ja-JP" altLang="en-US" sz="1100" dirty="0">
              <a:latin typeface="Helvetica" pitchFamily="2" charset="0"/>
              <a:cs typeface="Arial" panose="020B060402020202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FD01D521-6BF9-4745-B949-334D145314E1}"/>
              </a:ext>
            </a:extLst>
          </p:cNvPr>
          <p:cNvSpPr txBox="1"/>
          <p:nvPr/>
        </p:nvSpPr>
        <p:spPr>
          <a:xfrm>
            <a:off x="4186599" y="394603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Helvetica" pitchFamily="2" charset="0"/>
                <a:cs typeface="Arial" panose="020B0604020202020204" pitchFamily="34" charset="0"/>
              </a:rPr>
              <a:t>1</a:t>
            </a:r>
            <a:endParaRPr kumimoji="1" lang="ja-JP" altLang="en-US" sz="1100" dirty="0">
              <a:latin typeface="Helvetica" pitchFamily="2" charset="0"/>
              <a:cs typeface="Arial" panose="020B0604020202020204" pitchFamily="34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6949F015-D4A9-A342-B1E1-D8E6CD014586}"/>
              </a:ext>
            </a:extLst>
          </p:cNvPr>
          <p:cNvSpPr txBox="1"/>
          <p:nvPr/>
        </p:nvSpPr>
        <p:spPr>
          <a:xfrm>
            <a:off x="4454276" y="394603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100" dirty="0">
                <a:latin typeface="Helvetica" pitchFamily="2" charset="0"/>
                <a:cs typeface="Arial" panose="020B0604020202020204" pitchFamily="34" charset="0"/>
              </a:rPr>
              <a:t>2</a:t>
            </a:r>
            <a:endParaRPr kumimoji="1" lang="ja-JP" altLang="en-US" sz="1100" dirty="0">
              <a:latin typeface="Helvetica" pitchFamily="2" charset="0"/>
              <a:cs typeface="Arial" panose="020B0604020202020204" pitchFamily="34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3BB75153-E393-B241-811C-1BE6A47CB63E}"/>
              </a:ext>
            </a:extLst>
          </p:cNvPr>
          <p:cNvSpPr txBox="1"/>
          <p:nvPr/>
        </p:nvSpPr>
        <p:spPr>
          <a:xfrm>
            <a:off x="4721954" y="394603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Helvetica" pitchFamily="2" charset="0"/>
                <a:cs typeface="Arial" panose="020B0604020202020204" pitchFamily="34" charset="0"/>
              </a:rPr>
              <a:t>3</a:t>
            </a:r>
            <a:endParaRPr kumimoji="1" lang="ja-JP" altLang="en-US" sz="1100" dirty="0">
              <a:latin typeface="Helvetica" pitchFamily="2" charset="0"/>
              <a:cs typeface="Arial" panose="020B0604020202020204" pitchFamily="34" charset="0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8D280FBF-F060-7546-B3EB-547C850F36A1}"/>
              </a:ext>
            </a:extLst>
          </p:cNvPr>
          <p:cNvSpPr txBox="1"/>
          <p:nvPr/>
        </p:nvSpPr>
        <p:spPr>
          <a:xfrm>
            <a:off x="4963699" y="394603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Helvetica" pitchFamily="2" charset="0"/>
                <a:cs typeface="Arial" panose="020B0604020202020204" pitchFamily="34" charset="0"/>
              </a:rPr>
              <a:t>4</a:t>
            </a:r>
            <a:endParaRPr kumimoji="1" lang="ja-JP" altLang="en-US" sz="1100" dirty="0">
              <a:latin typeface="Helvetica" pitchFamily="2" charset="0"/>
              <a:cs typeface="Arial" panose="020B0604020202020204" pitchFamily="34" charset="0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445CF049-0D94-2F47-BCDD-AC5BBC79BE68}"/>
              </a:ext>
            </a:extLst>
          </p:cNvPr>
          <p:cNvSpPr txBox="1"/>
          <p:nvPr/>
        </p:nvSpPr>
        <p:spPr>
          <a:xfrm>
            <a:off x="5205444" y="394603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Helvetica" pitchFamily="2" charset="0"/>
                <a:cs typeface="Arial" panose="020B0604020202020204" pitchFamily="34" charset="0"/>
              </a:rPr>
              <a:t>5</a:t>
            </a:r>
            <a:endParaRPr kumimoji="1" lang="ja-JP" altLang="en-US" sz="1100" dirty="0">
              <a:latin typeface="Helvetica" pitchFamily="2" charset="0"/>
              <a:cs typeface="Arial" panose="020B0604020202020204" pitchFamily="34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9D9DFB4B-CFF7-E24D-ADFB-24ED270146FB}"/>
              </a:ext>
            </a:extLst>
          </p:cNvPr>
          <p:cNvSpPr txBox="1"/>
          <p:nvPr/>
        </p:nvSpPr>
        <p:spPr>
          <a:xfrm>
            <a:off x="1362575" y="4101347"/>
            <a:ext cx="2872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Helvetica" pitchFamily="2" charset="0"/>
                <a:cs typeface="Arial" panose="020B0604020202020204" pitchFamily="34" charset="0"/>
              </a:rPr>
              <a:t>C</a:t>
            </a:r>
            <a:endParaRPr kumimoji="1" lang="ja-JP" altLang="en-US" sz="1100" dirty="0">
              <a:latin typeface="Helvetica" pitchFamily="2" charset="0"/>
              <a:cs typeface="Arial" panose="020B0604020202020204" pitchFamily="34" charset="0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AB80C1B7-F6E1-D045-B94C-386C48E811EB}"/>
              </a:ext>
            </a:extLst>
          </p:cNvPr>
          <p:cNvSpPr txBox="1"/>
          <p:nvPr/>
        </p:nvSpPr>
        <p:spPr>
          <a:xfrm>
            <a:off x="3644404" y="6855968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Helvetica" pitchFamily="2" charset="0"/>
                <a:cs typeface="Times New Roman" panose="02020603050405020304" pitchFamily="18" charset="0"/>
              </a:rPr>
              <a:t>146</a:t>
            </a:r>
            <a:endParaRPr kumimoji="1" lang="ja-JP" altLang="en-US" sz="1100" dirty="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2F8408E2-4870-C047-9759-7565C0695CE5}"/>
              </a:ext>
            </a:extLst>
          </p:cNvPr>
          <p:cNvSpPr txBox="1"/>
          <p:nvPr/>
        </p:nvSpPr>
        <p:spPr>
          <a:xfrm>
            <a:off x="3644404" y="6310926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Helvetica" pitchFamily="2" charset="0"/>
                <a:cs typeface="Times New Roman" panose="02020603050405020304" pitchFamily="18" charset="0"/>
              </a:rPr>
              <a:t>242</a:t>
            </a:r>
            <a:endParaRPr kumimoji="1" lang="ja-JP" altLang="en-US" sz="1100" dirty="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AFD5717E-3008-1846-BDA0-7D1FDB24170E}"/>
              </a:ext>
            </a:extLst>
          </p:cNvPr>
          <p:cNvSpPr txBox="1"/>
          <p:nvPr/>
        </p:nvSpPr>
        <p:spPr>
          <a:xfrm>
            <a:off x="3644404" y="5816452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Helvetica" pitchFamily="2" charset="0"/>
                <a:cs typeface="Times New Roman" panose="02020603050405020304" pitchFamily="18" charset="0"/>
              </a:rPr>
              <a:t>480</a:t>
            </a:r>
            <a:endParaRPr kumimoji="1" lang="ja-JP" altLang="en-US" sz="1100" dirty="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A4794AE3-55F2-3E4F-B36A-F9C0BA5B0CC3}"/>
              </a:ext>
            </a:extLst>
          </p:cNvPr>
          <p:cNvSpPr txBox="1"/>
          <p:nvPr/>
        </p:nvSpPr>
        <p:spPr>
          <a:xfrm>
            <a:off x="3644404" y="5327816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Helvetica" pitchFamily="2" charset="0"/>
                <a:cs typeface="Times New Roman" panose="02020603050405020304" pitchFamily="18" charset="0"/>
              </a:rPr>
              <a:t>720</a:t>
            </a:r>
            <a:endParaRPr kumimoji="1" lang="ja-JP" altLang="en-US" sz="1100" dirty="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6393C6B2-3DC2-1947-B8F1-1B95A269BBD5}"/>
              </a:ext>
            </a:extLst>
          </p:cNvPr>
          <p:cNvSpPr txBox="1"/>
          <p:nvPr/>
        </p:nvSpPr>
        <p:spPr>
          <a:xfrm>
            <a:off x="3644404" y="4812601"/>
            <a:ext cx="4988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Helvetica" pitchFamily="2" charset="0"/>
                <a:cs typeface="Times New Roman" panose="02020603050405020304" pitchFamily="18" charset="0"/>
              </a:rPr>
              <a:t>1024</a:t>
            </a:r>
            <a:endParaRPr kumimoji="1" lang="ja-JP" altLang="en-US" sz="1100" dirty="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F1F5EB2A-14F2-6542-A41D-2F72CBEC87CD}"/>
              </a:ext>
            </a:extLst>
          </p:cNvPr>
          <p:cNvSpPr txBox="1"/>
          <p:nvPr/>
        </p:nvSpPr>
        <p:spPr>
          <a:xfrm>
            <a:off x="3644404" y="4607033"/>
            <a:ext cx="4988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Helvetica" pitchFamily="2" charset="0"/>
                <a:cs typeface="Times New Roman" panose="02020603050405020304" pitchFamily="18" charset="0"/>
              </a:rPr>
              <a:t>1236</a:t>
            </a:r>
            <a:endParaRPr kumimoji="1" lang="ja-JP" altLang="en-US" sz="1100" dirty="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09AB3996-E8FF-BE4E-9CB3-DE270319D312}"/>
              </a:ext>
            </a:extLst>
          </p:cNvPr>
          <p:cNvSpPr txBox="1"/>
          <p:nvPr/>
        </p:nvSpPr>
        <p:spPr>
          <a:xfrm>
            <a:off x="3644404" y="7272347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Helvetica" pitchFamily="2" charset="0"/>
                <a:cs typeface="Times New Roman" panose="02020603050405020304" pitchFamily="18" charset="0"/>
              </a:rPr>
              <a:t>66</a:t>
            </a:r>
            <a:endParaRPr kumimoji="1" lang="ja-JP" altLang="en-US" sz="1100" dirty="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0BEFF232-8089-C44B-8D99-75E005F22F7D}"/>
              </a:ext>
            </a:extLst>
          </p:cNvPr>
          <p:cNvSpPr txBox="1"/>
          <p:nvPr/>
        </p:nvSpPr>
        <p:spPr>
          <a:xfrm>
            <a:off x="204716" y="8570794"/>
            <a:ext cx="653727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dirty="0">
                <a:latin typeface="Helvetica" pitchFamily="2" charset="0"/>
              </a:rPr>
              <a:t>Uncropped images used for Figure 4  Immunoblot analysis of total cellular proteins from immature anthers collected from TA-33BB-CMS (lanes 1 and 5), NK-198 (lane 2), TA-33BB-CMS x PI 615522 (lane 3) and TA-33BB-CMS x PI 518644 (lane 4). Protein samples were electrophoresed in Blue Native polyacrylamide gels (4-16%). Size markers (</a:t>
            </a:r>
            <a:r>
              <a:rPr lang="en-US" altLang="ja-JP" sz="1100" dirty="0" err="1">
                <a:latin typeface="Helvetica" pitchFamily="2" charset="0"/>
              </a:rPr>
              <a:t>kDa</a:t>
            </a:r>
            <a:r>
              <a:rPr lang="en-US" altLang="ja-JP" sz="1100" dirty="0">
                <a:latin typeface="Helvetica" pitchFamily="2" charset="0"/>
              </a:rPr>
              <a:t>) are shown on the right. Immunoblots were probed with anti-preSATP6 (panels A and B) or anti-COXI (panel C). Exposure times to X-ray film were 10 sec and 1 min for panels A and B, respectively.</a:t>
            </a:r>
            <a:endParaRPr lang="ja-JP" altLang="ja-JP" sz="110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762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225</TotalTime>
  <Words>354</Words>
  <Application>Microsoft Macintosh PowerPoint</Application>
  <PresentationFormat>A4 210 x 297 mm</PresentationFormat>
  <Paragraphs>73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1" baseType="lpstr">
      <vt:lpstr>游ゴシック</vt:lpstr>
      <vt:lpstr>游ゴシック Light</vt:lpstr>
      <vt:lpstr>Arial</vt:lpstr>
      <vt:lpstr>Calibri</vt:lpstr>
      <vt:lpstr>Calibri Light</vt:lpstr>
      <vt:lpstr>Helvetica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Tomohiko Kubo</dc:creator>
  <cp:lastModifiedBy>Tomohiko Kubo</cp:lastModifiedBy>
  <cp:revision>34</cp:revision>
  <dcterms:created xsi:type="dcterms:W3CDTF">2020-06-25T01:12:22Z</dcterms:created>
  <dcterms:modified xsi:type="dcterms:W3CDTF">2020-10-20T09:59:22Z</dcterms:modified>
</cp:coreProperties>
</file>