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21" r:id="rId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77257"/>
    <a:srgbClr val="F98D77"/>
    <a:srgbClr val="51967A"/>
    <a:srgbClr val="5858B8"/>
    <a:srgbClr val="6AA343"/>
    <a:srgbClr val="F8F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36" autoAdjust="0"/>
    <p:restoredTop sz="96353" autoAdjust="0"/>
  </p:normalViewPr>
  <p:slideViewPr>
    <p:cSldViewPr snapToGrid="0">
      <p:cViewPr varScale="1">
        <p:scale>
          <a:sx n="81" d="100"/>
          <a:sy n="81" d="100"/>
        </p:scale>
        <p:origin x="20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4F5E86-7BEC-4106-93D9-B974F9EA3F32}" type="datetimeFigureOut">
              <a:rPr kumimoji="1" lang="ja-JP" altLang="en-US" smtClean="0"/>
              <a:t>2020/12/6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396B4-A829-4257-8C34-CC40387C39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566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E0CF4-1C43-43B0-A93E-F2C1ED48489F}" type="datetimeFigureOut">
              <a:rPr kumimoji="1" lang="ja-JP" altLang="en-US" smtClean="0"/>
              <a:t>2020/12/6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1AD-CA97-43ED-B3BC-E29BB4E3C3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7206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E0CF4-1C43-43B0-A93E-F2C1ED48489F}" type="datetimeFigureOut">
              <a:rPr kumimoji="1" lang="ja-JP" altLang="en-US" smtClean="0"/>
              <a:t>2020/12/6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1AD-CA97-43ED-B3BC-E29BB4E3C3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7679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E0CF4-1C43-43B0-A93E-F2C1ED48489F}" type="datetimeFigureOut">
              <a:rPr kumimoji="1" lang="ja-JP" altLang="en-US" smtClean="0"/>
              <a:t>2020/12/6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1AD-CA97-43ED-B3BC-E29BB4E3C3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3373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E0CF4-1C43-43B0-A93E-F2C1ED48489F}" type="datetimeFigureOut">
              <a:rPr kumimoji="1" lang="ja-JP" altLang="en-US" smtClean="0"/>
              <a:t>2020/12/6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1AD-CA97-43ED-B3BC-E29BB4E3C3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1872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E0CF4-1C43-43B0-A93E-F2C1ED48489F}" type="datetimeFigureOut">
              <a:rPr kumimoji="1" lang="ja-JP" altLang="en-US" smtClean="0"/>
              <a:t>2020/12/6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1AD-CA97-43ED-B3BC-E29BB4E3C3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15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E0CF4-1C43-43B0-A93E-F2C1ED48489F}" type="datetimeFigureOut">
              <a:rPr kumimoji="1" lang="ja-JP" altLang="en-US" smtClean="0"/>
              <a:t>2020/12/6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1AD-CA97-43ED-B3BC-E29BB4E3C3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1854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E0CF4-1C43-43B0-A93E-F2C1ED48489F}" type="datetimeFigureOut">
              <a:rPr kumimoji="1" lang="ja-JP" altLang="en-US" smtClean="0"/>
              <a:t>2020/12/6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1AD-CA97-43ED-B3BC-E29BB4E3C3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5314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E0CF4-1C43-43B0-A93E-F2C1ED48489F}" type="datetimeFigureOut">
              <a:rPr kumimoji="1" lang="ja-JP" altLang="en-US" smtClean="0"/>
              <a:t>2020/12/6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1AD-CA97-43ED-B3BC-E29BB4E3C3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2188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E0CF4-1C43-43B0-A93E-F2C1ED48489F}" type="datetimeFigureOut">
              <a:rPr kumimoji="1" lang="ja-JP" altLang="en-US" smtClean="0"/>
              <a:t>2020/12/6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1AD-CA97-43ED-B3BC-E29BB4E3C3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1845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E0CF4-1C43-43B0-A93E-F2C1ED48489F}" type="datetimeFigureOut">
              <a:rPr kumimoji="1" lang="ja-JP" altLang="en-US" smtClean="0"/>
              <a:t>2020/12/6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1AD-CA97-43ED-B3BC-E29BB4E3C3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0683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E0CF4-1C43-43B0-A93E-F2C1ED48489F}" type="datetimeFigureOut">
              <a:rPr kumimoji="1" lang="ja-JP" altLang="en-US" smtClean="0"/>
              <a:t>2020/12/6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191AD-CA97-43ED-B3BC-E29BB4E3C3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5877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E0CF4-1C43-43B0-A93E-F2C1ED48489F}" type="datetimeFigureOut">
              <a:rPr kumimoji="1" lang="ja-JP" altLang="en-US" smtClean="0"/>
              <a:t>2020/12/6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191AD-CA97-43ED-B3BC-E29BB4E3C3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7870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BC5F47A7-C093-49D6-9BF6-8288D3CD8DD5}"/>
              </a:ext>
            </a:extLst>
          </p:cNvPr>
          <p:cNvGrpSpPr/>
          <p:nvPr/>
        </p:nvGrpSpPr>
        <p:grpSpPr>
          <a:xfrm>
            <a:off x="460200" y="661849"/>
            <a:ext cx="8032919" cy="4863569"/>
            <a:chOff x="434073" y="661849"/>
            <a:chExt cx="8032919" cy="4863569"/>
          </a:xfrm>
        </p:grpSpPr>
        <p:sp>
          <p:nvSpPr>
            <p:cNvPr id="7" name="テキスト ボックス 86">
              <a:extLst>
                <a:ext uri="{FF2B5EF4-FFF2-40B4-BE49-F238E27FC236}">
                  <a16:creationId xmlns:a16="http://schemas.microsoft.com/office/drawing/2014/main" id="{35E10C24-32F2-4A8E-8B0A-5ED71EACFAC7}"/>
                </a:ext>
              </a:extLst>
            </p:cNvPr>
            <p:cNvSpPr txBox="1"/>
            <p:nvPr/>
          </p:nvSpPr>
          <p:spPr>
            <a:xfrm rot="16200000">
              <a:off x="-1503526" y="2825873"/>
              <a:ext cx="4153990" cy="278792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1" lang="en-US" altLang="ja-JP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On target rate (%)</a:t>
              </a:r>
              <a:endParaRPr kumimoji="1" lang="ja-JP" altLang="en-US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84565AC0-E22C-4DF7-BB0D-BD749F75F8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37" r="12286" b="4420"/>
            <a:stretch/>
          </p:blipFill>
          <p:spPr>
            <a:xfrm>
              <a:off x="978897" y="661850"/>
              <a:ext cx="3207674" cy="4582162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9E491AC3-03A8-4DE4-B23E-828B45A48C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538" r="12285" b="4420"/>
            <a:stretch/>
          </p:blipFill>
          <p:spPr>
            <a:xfrm>
              <a:off x="5259318" y="661849"/>
              <a:ext cx="3207674" cy="4582163"/>
            </a:xfrm>
            <a:prstGeom prst="rect">
              <a:avLst/>
            </a:prstGeom>
          </p:spPr>
        </p:pic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603C2021-0B15-49F7-B6B4-9D41C7C1661F}"/>
                </a:ext>
              </a:extLst>
            </p:cNvPr>
            <p:cNvGrpSpPr/>
            <p:nvPr/>
          </p:nvGrpSpPr>
          <p:grpSpPr>
            <a:xfrm>
              <a:off x="1118417" y="5208573"/>
              <a:ext cx="2878112" cy="281406"/>
              <a:chOff x="1196795" y="5400162"/>
              <a:chExt cx="2878112" cy="281406"/>
            </a:xfrm>
          </p:grpSpPr>
          <p:sp>
            <p:nvSpPr>
              <p:cNvPr id="8" name="テキスト ボックス 86">
                <a:extLst>
                  <a:ext uri="{FF2B5EF4-FFF2-40B4-BE49-F238E27FC236}">
                    <a16:creationId xmlns:a16="http://schemas.microsoft.com/office/drawing/2014/main" id="{BC26B791-F9A3-429A-9292-170B6FF2F564}"/>
                  </a:ext>
                </a:extLst>
              </p:cNvPr>
              <p:cNvSpPr txBox="1"/>
              <p:nvPr/>
            </p:nvSpPr>
            <p:spPr>
              <a:xfrm>
                <a:off x="1196795" y="5400162"/>
                <a:ext cx="956086" cy="278792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ja-JP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Cross A</a:t>
                </a:r>
                <a:endParaRPr kumimoji="1" lang="ja-JP" altLang="en-US" sz="14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テキスト ボックス 86">
                <a:extLst>
                  <a:ext uri="{FF2B5EF4-FFF2-40B4-BE49-F238E27FC236}">
                    <a16:creationId xmlns:a16="http://schemas.microsoft.com/office/drawing/2014/main" id="{EBB83E7D-FD92-4F45-BD09-7D20BF3C1E95}"/>
                  </a:ext>
                </a:extLst>
              </p:cNvPr>
              <p:cNvSpPr txBox="1"/>
              <p:nvPr/>
            </p:nvSpPr>
            <p:spPr>
              <a:xfrm>
                <a:off x="2155968" y="5400162"/>
                <a:ext cx="956086" cy="278792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ja-JP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Cross B</a:t>
                </a:r>
                <a:endParaRPr kumimoji="1" lang="ja-JP" altLang="en-US" sz="14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テキスト ボックス 86">
                <a:extLst>
                  <a:ext uri="{FF2B5EF4-FFF2-40B4-BE49-F238E27FC236}">
                    <a16:creationId xmlns:a16="http://schemas.microsoft.com/office/drawing/2014/main" id="{2D6328E9-7CD2-45F8-BA37-B662695D4221}"/>
                  </a:ext>
                </a:extLst>
              </p:cNvPr>
              <p:cNvSpPr txBox="1"/>
              <p:nvPr/>
            </p:nvSpPr>
            <p:spPr>
              <a:xfrm>
                <a:off x="3118821" y="5402776"/>
                <a:ext cx="956086" cy="278792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ja-JP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Cross C</a:t>
                </a:r>
                <a:endParaRPr kumimoji="1" lang="ja-JP" altLang="en-US" sz="14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7E57355D-46C1-47AB-ADAA-20D185A1DF0E}"/>
                </a:ext>
              </a:extLst>
            </p:cNvPr>
            <p:cNvGrpSpPr/>
            <p:nvPr/>
          </p:nvGrpSpPr>
          <p:grpSpPr>
            <a:xfrm>
              <a:off x="5390918" y="5244012"/>
              <a:ext cx="2878112" cy="281406"/>
              <a:chOff x="1196795" y="5400162"/>
              <a:chExt cx="2878112" cy="281406"/>
            </a:xfrm>
          </p:grpSpPr>
          <p:sp>
            <p:nvSpPr>
              <p:cNvPr id="13" name="テキスト ボックス 86">
                <a:extLst>
                  <a:ext uri="{FF2B5EF4-FFF2-40B4-BE49-F238E27FC236}">
                    <a16:creationId xmlns:a16="http://schemas.microsoft.com/office/drawing/2014/main" id="{D6CCDB1C-C7B8-4F8F-A256-E8075D49B8B3}"/>
                  </a:ext>
                </a:extLst>
              </p:cNvPr>
              <p:cNvSpPr txBox="1"/>
              <p:nvPr/>
            </p:nvSpPr>
            <p:spPr>
              <a:xfrm>
                <a:off x="1196795" y="5400162"/>
                <a:ext cx="956086" cy="278792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ja-JP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Cross A</a:t>
                </a:r>
                <a:endParaRPr kumimoji="1" lang="ja-JP" altLang="en-US" sz="14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テキスト ボックス 86">
                <a:extLst>
                  <a:ext uri="{FF2B5EF4-FFF2-40B4-BE49-F238E27FC236}">
                    <a16:creationId xmlns:a16="http://schemas.microsoft.com/office/drawing/2014/main" id="{F49EC584-15CD-461F-A296-C5237C828940}"/>
                  </a:ext>
                </a:extLst>
              </p:cNvPr>
              <p:cNvSpPr txBox="1"/>
              <p:nvPr/>
            </p:nvSpPr>
            <p:spPr>
              <a:xfrm>
                <a:off x="2155968" y="5400162"/>
                <a:ext cx="956086" cy="278792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ja-JP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Cross B</a:t>
                </a:r>
                <a:endParaRPr kumimoji="1" lang="ja-JP" altLang="en-US" sz="14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テキスト ボックス 86">
                <a:extLst>
                  <a:ext uri="{FF2B5EF4-FFF2-40B4-BE49-F238E27FC236}">
                    <a16:creationId xmlns:a16="http://schemas.microsoft.com/office/drawing/2014/main" id="{19DDAA89-EA43-4EB2-9D79-69C77E7C7547}"/>
                  </a:ext>
                </a:extLst>
              </p:cNvPr>
              <p:cNvSpPr txBox="1"/>
              <p:nvPr/>
            </p:nvSpPr>
            <p:spPr>
              <a:xfrm>
                <a:off x="3118821" y="5402776"/>
                <a:ext cx="956086" cy="278792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altLang="ja-JP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Cross C</a:t>
                </a:r>
                <a:endParaRPr kumimoji="1" lang="ja-JP" altLang="en-US" sz="14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92848BDC-C66A-40C5-BD10-AEAA861EB3C5}"/>
                </a:ext>
              </a:extLst>
            </p:cNvPr>
            <p:cNvGrpSpPr/>
            <p:nvPr/>
          </p:nvGrpSpPr>
          <p:grpSpPr>
            <a:xfrm>
              <a:off x="435179" y="737507"/>
              <a:ext cx="678475" cy="4399629"/>
              <a:chOff x="513557" y="929096"/>
              <a:chExt cx="678475" cy="4399629"/>
            </a:xfrm>
          </p:grpSpPr>
          <p:sp>
            <p:nvSpPr>
              <p:cNvPr id="17" name="テキスト ボックス 86">
                <a:extLst>
                  <a:ext uri="{FF2B5EF4-FFF2-40B4-BE49-F238E27FC236}">
                    <a16:creationId xmlns:a16="http://schemas.microsoft.com/office/drawing/2014/main" id="{2B8B37BA-2AA1-409D-A54B-093569B527B4}"/>
                  </a:ext>
                </a:extLst>
              </p:cNvPr>
              <p:cNvSpPr txBox="1"/>
              <p:nvPr/>
            </p:nvSpPr>
            <p:spPr>
              <a:xfrm>
                <a:off x="513817" y="5041513"/>
                <a:ext cx="666822" cy="287212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kumimoji="1" lang="en-US" altLang="ja-JP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</a:t>
                </a:r>
                <a:r>
                  <a:rPr kumimoji="1" lang="en-US" altLang="ja-JP" sz="120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kumimoji="1" lang="ja-JP" altLang="en-US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テキスト ボックス 86">
                <a:extLst>
                  <a:ext uri="{FF2B5EF4-FFF2-40B4-BE49-F238E27FC236}">
                    <a16:creationId xmlns:a16="http://schemas.microsoft.com/office/drawing/2014/main" id="{1DA7DE36-AA24-45FB-8AF0-7ABA8FEF9D5D}"/>
                  </a:ext>
                </a:extLst>
              </p:cNvPr>
              <p:cNvSpPr txBox="1"/>
              <p:nvPr/>
            </p:nvSpPr>
            <p:spPr>
              <a:xfrm>
                <a:off x="525210" y="4008051"/>
                <a:ext cx="666822" cy="287212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kumimoji="1" lang="en-US" altLang="ja-JP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 </a:t>
                </a:r>
                <a:r>
                  <a:rPr kumimoji="1" lang="en-US" altLang="ja-JP" sz="120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kumimoji="1" lang="ja-JP" altLang="en-US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テキスト ボックス 86">
                <a:extLst>
                  <a:ext uri="{FF2B5EF4-FFF2-40B4-BE49-F238E27FC236}">
                    <a16:creationId xmlns:a16="http://schemas.microsoft.com/office/drawing/2014/main" id="{EE139BAD-3F7B-4964-9F2E-D301BE80C01B}"/>
                  </a:ext>
                </a:extLst>
              </p:cNvPr>
              <p:cNvSpPr txBox="1"/>
              <p:nvPr/>
            </p:nvSpPr>
            <p:spPr>
              <a:xfrm>
                <a:off x="520447" y="2984115"/>
                <a:ext cx="666822" cy="287212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kumimoji="1" lang="en-US" altLang="ja-JP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 </a:t>
                </a:r>
                <a:r>
                  <a:rPr kumimoji="1" lang="en-US" altLang="ja-JP" sz="120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kumimoji="1" lang="ja-JP" altLang="en-US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テキスト ボックス 86">
                <a:extLst>
                  <a:ext uri="{FF2B5EF4-FFF2-40B4-BE49-F238E27FC236}">
                    <a16:creationId xmlns:a16="http://schemas.microsoft.com/office/drawing/2014/main" id="{25C87C2B-6E4A-478C-8978-A9D5DE194F8A}"/>
                  </a:ext>
                </a:extLst>
              </p:cNvPr>
              <p:cNvSpPr txBox="1"/>
              <p:nvPr/>
            </p:nvSpPr>
            <p:spPr>
              <a:xfrm>
                <a:off x="520447" y="1950653"/>
                <a:ext cx="666822" cy="287212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kumimoji="1" lang="en-US" altLang="ja-JP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75 </a:t>
                </a:r>
                <a:r>
                  <a:rPr kumimoji="1" lang="en-US" altLang="ja-JP" sz="120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kumimoji="1" lang="ja-JP" altLang="en-US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テキスト ボックス 86">
                <a:extLst>
                  <a:ext uri="{FF2B5EF4-FFF2-40B4-BE49-F238E27FC236}">
                    <a16:creationId xmlns:a16="http://schemas.microsoft.com/office/drawing/2014/main" id="{B651BB0A-2FEF-4947-9BB9-70C7E0C38872}"/>
                  </a:ext>
                </a:extLst>
              </p:cNvPr>
              <p:cNvSpPr txBox="1"/>
              <p:nvPr/>
            </p:nvSpPr>
            <p:spPr>
              <a:xfrm>
                <a:off x="513557" y="929096"/>
                <a:ext cx="666822" cy="287212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kumimoji="1" lang="en-US" altLang="ja-JP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</a:t>
                </a:r>
                <a:r>
                  <a:rPr kumimoji="1" lang="en-US" altLang="ja-JP" sz="120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kumimoji="1" lang="ja-JP" altLang="en-US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AD93D4D2-6415-4E55-ADF8-C947B6DA5BF5}"/>
                </a:ext>
              </a:extLst>
            </p:cNvPr>
            <p:cNvGrpSpPr/>
            <p:nvPr/>
          </p:nvGrpSpPr>
          <p:grpSpPr>
            <a:xfrm>
              <a:off x="4712978" y="742667"/>
              <a:ext cx="678475" cy="4399629"/>
              <a:chOff x="513557" y="929096"/>
              <a:chExt cx="678475" cy="4399629"/>
            </a:xfrm>
          </p:grpSpPr>
          <p:sp>
            <p:nvSpPr>
              <p:cNvPr id="24" name="テキスト ボックス 86">
                <a:extLst>
                  <a:ext uri="{FF2B5EF4-FFF2-40B4-BE49-F238E27FC236}">
                    <a16:creationId xmlns:a16="http://schemas.microsoft.com/office/drawing/2014/main" id="{81D1FD82-19A7-429F-9C38-78822E2C4A5B}"/>
                  </a:ext>
                </a:extLst>
              </p:cNvPr>
              <p:cNvSpPr txBox="1"/>
              <p:nvPr/>
            </p:nvSpPr>
            <p:spPr>
              <a:xfrm>
                <a:off x="513817" y="5041513"/>
                <a:ext cx="666822" cy="287212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kumimoji="1" lang="en-US" altLang="ja-JP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</a:t>
                </a:r>
                <a:r>
                  <a:rPr kumimoji="1" lang="en-US" altLang="ja-JP" sz="120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kumimoji="1" lang="ja-JP" altLang="en-US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テキスト ボックス 86">
                <a:extLst>
                  <a:ext uri="{FF2B5EF4-FFF2-40B4-BE49-F238E27FC236}">
                    <a16:creationId xmlns:a16="http://schemas.microsoft.com/office/drawing/2014/main" id="{4E003829-6309-4D7C-995E-74EFD9DB2BC7}"/>
                  </a:ext>
                </a:extLst>
              </p:cNvPr>
              <p:cNvSpPr txBox="1"/>
              <p:nvPr/>
            </p:nvSpPr>
            <p:spPr>
              <a:xfrm>
                <a:off x="525210" y="4008051"/>
                <a:ext cx="666822" cy="287212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kumimoji="1" lang="en-US" altLang="ja-JP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 </a:t>
                </a:r>
                <a:r>
                  <a:rPr kumimoji="1" lang="en-US" altLang="ja-JP" sz="120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kumimoji="1" lang="ja-JP" altLang="en-US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テキスト ボックス 86">
                <a:extLst>
                  <a:ext uri="{FF2B5EF4-FFF2-40B4-BE49-F238E27FC236}">
                    <a16:creationId xmlns:a16="http://schemas.microsoft.com/office/drawing/2014/main" id="{DE6AF4FC-3F5C-452F-B9AB-BEC1F0917EA6}"/>
                  </a:ext>
                </a:extLst>
              </p:cNvPr>
              <p:cNvSpPr txBox="1"/>
              <p:nvPr/>
            </p:nvSpPr>
            <p:spPr>
              <a:xfrm>
                <a:off x="520447" y="2984115"/>
                <a:ext cx="666822" cy="287212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kumimoji="1" lang="en-US" altLang="ja-JP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 </a:t>
                </a:r>
                <a:r>
                  <a:rPr kumimoji="1" lang="en-US" altLang="ja-JP" sz="120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kumimoji="1" lang="ja-JP" altLang="en-US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テキスト ボックス 86">
                <a:extLst>
                  <a:ext uri="{FF2B5EF4-FFF2-40B4-BE49-F238E27FC236}">
                    <a16:creationId xmlns:a16="http://schemas.microsoft.com/office/drawing/2014/main" id="{8CE3B015-46CC-49A6-91A0-B7E53E663B5C}"/>
                  </a:ext>
                </a:extLst>
              </p:cNvPr>
              <p:cNvSpPr txBox="1"/>
              <p:nvPr/>
            </p:nvSpPr>
            <p:spPr>
              <a:xfrm>
                <a:off x="520447" y="1950653"/>
                <a:ext cx="666822" cy="287212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kumimoji="1" lang="en-US" altLang="ja-JP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75 </a:t>
                </a:r>
                <a:r>
                  <a:rPr kumimoji="1" lang="en-US" altLang="ja-JP" sz="120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kumimoji="1" lang="ja-JP" altLang="en-US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テキスト ボックス 86">
                <a:extLst>
                  <a:ext uri="{FF2B5EF4-FFF2-40B4-BE49-F238E27FC236}">
                    <a16:creationId xmlns:a16="http://schemas.microsoft.com/office/drawing/2014/main" id="{90A54096-7696-4483-A378-752D4A3ECFF5}"/>
                  </a:ext>
                </a:extLst>
              </p:cNvPr>
              <p:cNvSpPr txBox="1"/>
              <p:nvPr/>
            </p:nvSpPr>
            <p:spPr>
              <a:xfrm>
                <a:off x="513557" y="929096"/>
                <a:ext cx="666822" cy="287212"/>
              </a:xfrm>
              <a:prstGeom prst="rect">
                <a:avLst/>
              </a:prstGeom>
              <a:noFill/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ctr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/>
                <a:r>
                  <a:rPr kumimoji="1" lang="en-US" altLang="ja-JP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 </a:t>
                </a:r>
                <a:r>
                  <a:rPr kumimoji="1" lang="en-US" altLang="ja-JP" sz="120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endParaRPr kumimoji="1" lang="ja-JP" altLang="en-US" sz="12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9" name="テキスト ボックス 86">
              <a:extLst>
                <a:ext uri="{FF2B5EF4-FFF2-40B4-BE49-F238E27FC236}">
                  <a16:creationId xmlns:a16="http://schemas.microsoft.com/office/drawing/2014/main" id="{93937047-9E82-4F19-9505-CE3C174BFF90}"/>
                </a:ext>
              </a:extLst>
            </p:cNvPr>
            <p:cNvSpPr txBox="1"/>
            <p:nvPr/>
          </p:nvSpPr>
          <p:spPr>
            <a:xfrm rot="16200000">
              <a:off x="2784590" y="2825873"/>
              <a:ext cx="4153990" cy="278792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ja-JP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Coverage u</a:t>
              </a:r>
              <a:r>
                <a:rPr kumimoji="1" lang="en-US" altLang="ja-JP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niformity (%)</a:t>
              </a:r>
              <a:endParaRPr kumimoji="1" lang="ja-JP" altLang="en-US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93E3761-D5B3-45F4-B9A2-512367C7A636}"/>
              </a:ext>
            </a:extLst>
          </p:cNvPr>
          <p:cNvSpPr txBox="1"/>
          <p:nvPr/>
        </p:nvSpPr>
        <p:spPr>
          <a:xfrm>
            <a:off x="583224" y="5731664"/>
            <a:ext cx="8004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/>
              <a:t>Figure S1. Box plots of on-target rate and uniformity. </a:t>
            </a:r>
          </a:p>
          <a:p>
            <a:r>
              <a:rPr lang="en-US" altLang="ja-JP" sz="1200" dirty="0"/>
              <a:t>On-target rate is shown as percentage of aligned reads. Coverage uniformity score is shown as percentage of area covered at ≥0.2× mean coverage depth. Box plots show median and interquartile range; red, Cross A (n = 94); green, Cross B (n = 87); blue, Cross C (n = 84).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295089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14915</TotalTime>
  <Words>113</Words>
  <Application>Microsoft Office PowerPoint</Application>
  <PresentationFormat>画面に合わせる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竹島 亮馬</dc:creator>
  <cp:lastModifiedBy>松井　勝弘</cp:lastModifiedBy>
  <cp:revision>269</cp:revision>
  <cp:lastPrinted>2020-09-03T02:17:21Z</cp:lastPrinted>
  <dcterms:created xsi:type="dcterms:W3CDTF">2018-11-16T06:43:03Z</dcterms:created>
  <dcterms:modified xsi:type="dcterms:W3CDTF">2020-12-06T02:03:40Z</dcterms:modified>
</cp:coreProperties>
</file>