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0" r:id="rId2"/>
    <p:sldId id="271" r:id="rId3"/>
    <p:sldId id="277" r:id="rId4"/>
    <p:sldId id="273" r:id="rId5"/>
    <p:sldId id="274" r:id="rId6"/>
    <p:sldId id="275" r:id="rId7"/>
    <p:sldId id="278" r:id="rId8"/>
    <p:sldId id="280" r:id="rId9"/>
    <p:sldId id="281" r:id="rId10"/>
    <p:sldId id="269" r:id="rId11"/>
    <p:sldId id="283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332" autoAdjust="0"/>
  </p:normalViewPr>
  <p:slideViewPr>
    <p:cSldViewPr>
      <p:cViewPr varScale="1">
        <p:scale>
          <a:sx n="83" d="100"/>
          <a:sy n="83" d="100"/>
        </p:scale>
        <p:origin x="145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51AEBE-C190-4B91-B90F-EB28AED7BA29}" type="datetimeFigureOut">
              <a:rPr lang="zh-CN" altLang="en-US" smtClean="0"/>
              <a:t>2021-1-14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26F167-D76C-4A61-8219-AE52AB9B904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833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S1. (A) 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Phylogenetic tree of MAPKs from </a:t>
            </a:r>
            <a:r>
              <a:rPr lang="en-US" altLang="zh-CN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Musa acuminate 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altLang="zh-CN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Arabidopsis.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(B) The expressions of </a:t>
            </a:r>
            <a:r>
              <a:rPr lang="en-US" altLang="zh-CN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MAPK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family in Cavendish banana and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Dajiao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under 3 hour cold stress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6F167-D76C-4A61-8219-AE52AB9B904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17964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S11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Heatmap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physical interaction between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MaMAPKs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MaMKKs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verified by yeast double hybridization.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6F167-D76C-4A61-8219-AE52AB9B904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9325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CN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3E0BA-1717-4629-A676-62132B0CA34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6794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S2.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Subcellular localization of MaMAPK3. (A) Schematic diagrams of the construct used for the subcellular localization assay. (B) Subcellular localization in Cavendish banana protoplast (bar:10 µm).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6F167-D76C-4A61-8219-AE52AB9B904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3224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S3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Browning phenomenon of overexpressed resistant embryogenic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calli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6F167-D76C-4A61-8219-AE52AB9B904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3629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S4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PCR analysis of transgenic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Dajiao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(M: 2000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bp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Marker; P: plasmid DNA)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3B64D-B111-4EDC-B268-7E123148DF3D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S5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Southern blot analysis of transformed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Dajiao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plants. M: DNA Molecular-Weight Marker; P: plasmid DNA; WT: wild type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3B64D-B111-4EDC-B268-7E123148DF3D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S6. 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Subcellular localization of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MaICE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!. (A) Schematic diagrams of the construct used for the subcellular localization assay. (B) Subcellular localization in Cavendish banana protoplast</a:t>
            </a:r>
            <a:r>
              <a:rPr lang="en-US" altLang="zh-CN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(bar:10 µm).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6F167-D76C-4A61-8219-AE52AB9B904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8962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S7. 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Generation and molecular identification of transgenic banana plants overexpressing MaICE1. PCR confirmation of the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hygromycin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-resistant plants using (A)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hpt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-specific primers or (B) Pubi-MaICE1 primers. M, molecular marker; WT, wild-type; -, water; the numbers indicate different transgenic lines (lines 1, 5, 11, and 13 are designated as #1, #5, #11, and #13, respectively); P, plasmid DNA (used as a positive control). (C) Expression analysis of MaICE1 in four transgenic lines by RT-PCR. The </a:t>
            </a:r>
            <a:r>
              <a:rPr lang="en-US" altLang="zh-CN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MaACT1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gene was used as an internal control.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3E0BA-1717-4629-A676-62132B0CA34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0363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S8.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Heatmap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physical interaction verified by yeast double hybridization. (A) Physical interaction between  MaICE1 and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MaMAPKs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(B) Physical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interation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between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MaMAPKs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altLang="zh-CN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MaMKKs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6F167-D76C-4A61-8219-AE52AB9B904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4788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2021-1-14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2021-1-14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2021-1-14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2021-1-14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2021-1-14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2021-1-14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2021-1-14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2021-1-14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2021-1-14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2021-1-14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2021-1-14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2021-1-14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3454"/>
            <a:ext cx="113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</a:t>
            </a:r>
            <a:endParaRPr lang="en-US" altLang="zh-CN" b="1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763688" y="764704"/>
            <a:ext cx="5904656" cy="56166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29360" y="777086"/>
            <a:ext cx="32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b="1" kern="1200">
                <a:solidFill>
                  <a:srgbClr val="000000"/>
                </a:solidFill>
                <a:effectLst/>
                <a:latin typeface="Times New Roman"/>
                <a:ea typeface="宋体"/>
                <a:cs typeface="宋体"/>
              </a:rPr>
              <a:t>A</a:t>
            </a:r>
            <a:endParaRPr lang="zh-CN" sz="2000">
              <a:effectLst/>
              <a:latin typeface="宋体"/>
              <a:cs typeface="宋体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3659264" y="79388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256400" y="93656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2898264" y="115057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2267744" y="173972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2038080" y="209976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864880" y="247925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1738306" y="2876304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2318288" y="530120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2604416" y="560288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3252488" y="612639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3655352" y="6289864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5412614" y="629377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5809776" y="616921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6880168" y="546859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7125376" y="5147464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/>
          <p:cNvSpPr/>
          <p:nvPr/>
        </p:nvSpPr>
        <p:spPr>
          <a:xfrm>
            <a:off x="7331672" y="4797152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7652800" y="3573016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7629432" y="316624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/>
          <p:cNvSpPr/>
          <p:nvPr/>
        </p:nvSpPr>
        <p:spPr>
          <a:xfrm>
            <a:off x="4682920" y="677043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/>
          <p:cNvSpPr/>
          <p:nvPr/>
        </p:nvSpPr>
        <p:spPr>
          <a:xfrm>
            <a:off x="5936240" y="926723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6308021" y="1136365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/>
        </p:nvSpPr>
        <p:spPr>
          <a:xfrm>
            <a:off x="6631048" y="138940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33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67" t="9154"/>
          <a:stretch/>
        </p:blipFill>
        <p:spPr bwMode="auto">
          <a:xfrm>
            <a:off x="2915816" y="548680"/>
            <a:ext cx="3876902" cy="4602024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0" y="13454"/>
            <a:ext cx="113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S9</a:t>
            </a:r>
            <a:endParaRPr lang="en-US" altLang="zh-CN" b="1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99592" y="4941168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S9. 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Heatmap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physical interaction between 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MaMAPKs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MaMKKs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verified by yeast double hybridization.</a:t>
            </a:r>
            <a:endParaRPr lang="zh-CN" altLang="zh-CN" sz="1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093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3454"/>
            <a:ext cx="1251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S10</a:t>
            </a:r>
            <a:endParaRPr lang="en-US" altLang="zh-CN" b="1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22910" t="6800" r="11904"/>
          <a:stretch/>
        </p:blipFill>
        <p:spPr>
          <a:xfrm>
            <a:off x="2639176" y="469326"/>
            <a:ext cx="3456384" cy="1984494"/>
          </a:xfrm>
          <a:prstGeom prst="rect">
            <a:avLst/>
          </a:prstGeom>
        </p:spPr>
      </p:pic>
      <p:sp>
        <p:nvSpPr>
          <p:cNvPr id="7" name="文本框 6265"/>
          <p:cNvSpPr txBox="1">
            <a:spLocks noChangeArrowheads="1"/>
          </p:cNvSpPr>
          <p:nvPr/>
        </p:nvSpPr>
        <p:spPr bwMode="auto">
          <a:xfrm>
            <a:off x="1331640" y="476672"/>
            <a:ext cx="366712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2000" b="1" dirty="0">
                <a:latin typeface="Times New Roman" pitchFamily="18" charset="0"/>
              </a:rPr>
              <a:t>A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2004586" y="2264293"/>
            <a:ext cx="5545705" cy="1224136"/>
            <a:chOff x="1908287" y="4581128"/>
            <a:chExt cx="5545705" cy="1224136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08287" y="4581128"/>
              <a:ext cx="5545705" cy="1224136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5076056" y="5396584"/>
              <a:ext cx="1008112" cy="21602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T-DNA</a:t>
              </a:r>
            </a:p>
          </p:txBody>
        </p:sp>
      </p:grpSp>
      <p:sp>
        <p:nvSpPr>
          <p:cNvPr id="11" name="文本框 6265"/>
          <p:cNvSpPr txBox="1">
            <a:spLocks noChangeArrowheads="1"/>
          </p:cNvSpPr>
          <p:nvPr/>
        </p:nvSpPr>
        <p:spPr bwMode="auto">
          <a:xfrm>
            <a:off x="1363072" y="2476251"/>
            <a:ext cx="3667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2000" b="1" dirty="0" smtClean="0">
                <a:latin typeface="Times New Roman" pitchFamily="18" charset="0"/>
              </a:rPr>
              <a:t>B</a:t>
            </a:r>
            <a:endParaRPr lang="en-US" altLang="zh-CN" sz="2000" b="1" dirty="0">
              <a:latin typeface="Times New Roman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39552" y="6104898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S10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plasmid maps of all the constructs used for transgenic in the study.</a:t>
            </a:r>
            <a:endParaRPr lang="zh-CN" altLang="zh-CN" sz="1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190" y="3717032"/>
            <a:ext cx="4919898" cy="2274005"/>
          </a:xfrm>
          <a:prstGeom prst="rect">
            <a:avLst/>
          </a:prstGeom>
        </p:spPr>
      </p:pic>
      <p:sp>
        <p:nvSpPr>
          <p:cNvPr id="13" name="文本框 6265"/>
          <p:cNvSpPr txBox="1">
            <a:spLocks noChangeArrowheads="1"/>
          </p:cNvSpPr>
          <p:nvPr/>
        </p:nvSpPr>
        <p:spPr bwMode="auto">
          <a:xfrm>
            <a:off x="1363072" y="4110441"/>
            <a:ext cx="3667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2000" b="1" dirty="0" smtClean="0">
                <a:latin typeface="Times New Roman" pitchFamily="18" charset="0"/>
              </a:rPr>
              <a:t>C</a:t>
            </a:r>
            <a:endParaRPr lang="en-US" altLang="zh-CN" sz="20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887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651576" cy="4947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4"/>
          <p:cNvSpPr txBox="1"/>
          <p:nvPr/>
        </p:nvSpPr>
        <p:spPr>
          <a:xfrm>
            <a:off x="755576" y="216661"/>
            <a:ext cx="32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b="1" kern="1200">
                <a:solidFill>
                  <a:srgbClr val="000000"/>
                </a:solidFill>
                <a:effectLst/>
                <a:latin typeface="Times New Roman"/>
                <a:ea typeface="宋体"/>
                <a:cs typeface="宋体"/>
              </a:rPr>
              <a:t>B</a:t>
            </a:r>
            <a:endParaRPr lang="zh-CN" sz="2000">
              <a:effectLst/>
              <a:latin typeface="宋体"/>
              <a:cs typeface="宋体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5576" y="4941168"/>
            <a:ext cx="7651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S1. (A) Phylogenetic tree of MAPKs from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Musa acuminate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Arabidopsis.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The expressions of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MAPK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family in Cavendish banana and ‘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Dajiao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under 3 hour cold stress</a:t>
            </a:r>
            <a:endParaRPr lang="zh-CN" altLang="zh-CN" sz="1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4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9360" y="690597"/>
            <a:ext cx="32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b="1" kern="1200">
                <a:solidFill>
                  <a:srgbClr val="000000"/>
                </a:solidFill>
                <a:effectLst/>
                <a:latin typeface="Times New Roman"/>
                <a:ea typeface="宋体"/>
                <a:cs typeface="宋体"/>
              </a:rPr>
              <a:t>A</a:t>
            </a:r>
            <a:endParaRPr lang="zh-CN" sz="2000">
              <a:effectLst/>
              <a:latin typeface="宋体"/>
              <a:cs typeface="宋体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1758" y="2318346"/>
            <a:ext cx="32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b="1" kern="1200">
                <a:solidFill>
                  <a:srgbClr val="000000"/>
                </a:solidFill>
                <a:effectLst/>
                <a:latin typeface="Times New Roman"/>
                <a:ea typeface="宋体"/>
                <a:cs typeface="宋体"/>
              </a:rPr>
              <a:t>B</a:t>
            </a:r>
            <a:endParaRPr lang="zh-CN" sz="2000">
              <a:effectLst/>
              <a:latin typeface="宋体"/>
              <a:cs typeface="宋体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13454"/>
            <a:ext cx="113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</a:t>
            </a:r>
            <a:endParaRPr lang="en-US" altLang="zh-CN" b="1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11761" y="950787"/>
            <a:ext cx="115212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35S:GFP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右箭头 7"/>
          <p:cNvSpPr/>
          <p:nvPr/>
        </p:nvSpPr>
        <p:spPr>
          <a:xfrm>
            <a:off x="3754558" y="908720"/>
            <a:ext cx="720080" cy="4273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35S</a:t>
            </a:r>
            <a:endParaRPr lang="zh-CN" altLang="en-US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V="1">
            <a:off x="4483928" y="1120064"/>
            <a:ext cx="265517" cy="822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4751554" y="995987"/>
            <a:ext cx="639755" cy="2646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GFP</a:t>
            </a:r>
            <a:endParaRPr lang="zh-CN" alt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5404372" y="1111839"/>
            <a:ext cx="265517" cy="822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5682952" y="987762"/>
            <a:ext cx="639755" cy="2646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Tnos</a:t>
            </a:r>
            <a:endParaRPr lang="zh-CN" alt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直接连接符 18"/>
          <p:cNvCxnSpPr/>
          <p:nvPr/>
        </p:nvCxnSpPr>
        <p:spPr>
          <a:xfrm flipV="1">
            <a:off x="6322707" y="1103614"/>
            <a:ext cx="265517" cy="822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1731640" y="1499818"/>
            <a:ext cx="223224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35S:GFP-MaMAPK3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右箭头 20"/>
          <p:cNvSpPr/>
          <p:nvPr/>
        </p:nvSpPr>
        <p:spPr>
          <a:xfrm>
            <a:off x="3754558" y="1455425"/>
            <a:ext cx="720080" cy="4273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35S</a:t>
            </a:r>
            <a:endParaRPr lang="zh-CN" altLang="en-US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直接连接符 21"/>
          <p:cNvCxnSpPr/>
          <p:nvPr/>
        </p:nvCxnSpPr>
        <p:spPr>
          <a:xfrm flipV="1">
            <a:off x="4496991" y="1667098"/>
            <a:ext cx="265517" cy="822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矩形 22"/>
          <p:cNvSpPr/>
          <p:nvPr/>
        </p:nvSpPr>
        <p:spPr>
          <a:xfrm>
            <a:off x="4784861" y="1542288"/>
            <a:ext cx="639755" cy="2646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GFP</a:t>
            </a:r>
            <a:endParaRPr lang="zh-CN" alt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431349" y="1543729"/>
            <a:ext cx="1440000" cy="2646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MaMAPK3</a:t>
            </a:r>
            <a:endParaRPr lang="zh-CN" alt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直接连接符 28"/>
          <p:cNvCxnSpPr/>
          <p:nvPr/>
        </p:nvCxnSpPr>
        <p:spPr>
          <a:xfrm flipV="1">
            <a:off x="6868265" y="1697008"/>
            <a:ext cx="265517" cy="822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矩形 29"/>
          <p:cNvSpPr/>
          <p:nvPr/>
        </p:nvSpPr>
        <p:spPr>
          <a:xfrm>
            <a:off x="7146845" y="1572931"/>
            <a:ext cx="639755" cy="2646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Tnos</a:t>
            </a:r>
            <a:endParaRPr lang="zh-CN" alt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直接连接符 30"/>
          <p:cNvCxnSpPr/>
          <p:nvPr/>
        </p:nvCxnSpPr>
        <p:spPr>
          <a:xfrm flipV="1">
            <a:off x="7786600" y="1688783"/>
            <a:ext cx="265517" cy="822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921205" y="5229200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S2. 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Subcellular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localization analysis of MaMAPK3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ORF of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MaMAPK3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in frame with the GFP 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C-terminus.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Schematic diagrams of the construct used for the subcellular localization assay. (B) Subcellular localization of MaMAPK3 in Cavendish banana protoplast (bar:10 µm).</a:t>
            </a:r>
            <a:endParaRPr lang="zh-CN" altLang="zh-CN" sz="1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9675" y="2229116"/>
            <a:ext cx="4334632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764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:\Users\Jie\Desktop\毕业论文图表整理\OE 照片.t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94" b="4237"/>
          <a:stretch/>
        </p:blipFill>
        <p:spPr bwMode="auto">
          <a:xfrm>
            <a:off x="1763688" y="2060848"/>
            <a:ext cx="6048672" cy="1944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矩形 4"/>
          <p:cNvSpPr/>
          <p:nvPr/>
        </p:nvSpPr>
        <p:spPr>
          <a:xfrm>
            <a:off x="467544" y="764704"/>
            <a:ext cx="113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S3</a:t>
            </a:r>
            <a:endParaRPr lang="en-US" altLang="zh-CN" b="1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603432" y="4437112"/>
            <a:ext cx="6352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S3. Browning phenomenon of 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MaMAPK3-overexpressing resistant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embryogenic 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calli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zh-CN" sz="1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30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44" y="1268760"/>
            <a:ext cx="7848872" cy="3384376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467544" y="476672"/>
            <a:ext cx="113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S4</a:t>
            </a:r>
            <a:endParaRPr lang="en-US" altLang="zh-CN" b="1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97559" y="4941168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S4. PCR analysis of </a:t>
            </a:r>
            <a:r>
              <a:rPr lang="en-US" altLang="zh-CN" i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MaMAPK3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RNAi transgenic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Dajiao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lines(M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2000 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bp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Marker; P: plasmid DNA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zh-CN" altLang="zh-CN" sz="1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-43698" y="2375534"/>
            <a:ext cx="5870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HPT </a:t>
            </a:r>
            <a:endParaRPr lang="zh-CN" altLang="en-US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29655" y="4129916"/>
            <a:ext cx="683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sense </a:t>
            </a:r>
            <a:endParaRPr lang="en-US" altLang="zh-CN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zh-CN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strand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07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2123728" y="382786"/>
            <a:ext cx="5040560" cy="511256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13454"/>
            <a:ext cx="1193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 S5</a:t>
            </a:r>
            <a:endParaRPr lang="en-US" altLang="zh-CN" b="1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83568" y="5589240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S5. Southern blot analysis of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MaMAPK3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RNAi transgenic ‘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Dajiao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lines.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DNA Molecular- Weight Marker; P: plasmid DNA; WT: wild type.</a:t>
            </a:r>
            <a:endParaRPr lang="zh-CN" altLang="zh-CN" sz="1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368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13454"/>
            <a:ext cx="113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S6</a:t>
            </a:r>
            <a:endParaRPr lang="en-US" altLang="zh-CN" b="1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1429360" y="690597"/>
            <a:ext cx="32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b="1" kern="1200">
                <a:solidFill>
                  <a:srgbClr val="000000"/>
                </a:solidFill>
                <a:effectLst/>
                <a:latin typeface="Times New Roman"/>
                <a:ea typeface="宋体"/>
                <a:cs typeface="宋体"/>
              </a:rPr>
              <a:t>A</a:t>
            </a:r>
            <a:endParaRPr lang="zh-CN" sz="2000">
              <a:effectLst/>
              <a:latin typeface="宋体"/>
              <a:cs typeface="宋体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811761" y="950787"/>
            <a:ext cx="115212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35S:GFP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右箭头 19"/>
          <p:cNvSpPr/>
          <p:nvPr/>
        </p:nvSpPr>
        <p:spPr>
          <a:xfrm>
            <a:off x="3754558" y="908720"/>
            <a:ext cx="720080" cy="4273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35S</a:t>
            </a:r>
            <a:endParaRPr lang="zh-CN" altLang="en-US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 flipV="1">
            <a:off x="4483928" y="1120064"/>
            <a:ext cx="265517" cy="822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4751554" y="995987"/>
            <a:ext cx="639755" cy="2646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GFP</a:t>
            </a:r>
            <a:endParaRPr lang="zh-CN" alt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直接连接符 22"/>
          <p:cNvCxnSpPr/>
          <p:nvPr/>
        </p:nvCxnSpPr>
        <p:spPr>
          <a:xfrm flipV="1">
            <a:off x="5404372" y="1111839"/>
            <a:ext cx="265517" cy="822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5682952" y="987762"/>
            <a:ext cx="639755" cy="2646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Tnos</a:t>
            </a:r>
            <a:endParaRPr lang="zh-CN" alt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直接连接符 24"/>
          <p:cNvCxnSpPr/>
          <p:nvPr/>
        </p:nvCxnSpPr>
        <p:spPr>
          <a:xfrm flipV="1">
            <a:off x="6322707" y="1103614"/>
            <a:ext cx="265517" cy="822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1731640" y="1499818"/>
            <a:ext cx="223224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35S:GFP-MaMAPK3</a:t>
            </a:r>
            <a:endParaRPr lang="zh-CN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右箭头 26"/>
          <p:cNvSpPr/>
          <p:nvPr/>
        </p:nvSpPr>
        <p:spPr>
          <a:xfrm>
            <a:off x="3754558" y="1455425"/>
            <a:ext cx="720080" cy="42734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35S</a:t>
            </a:r>
            <a:endParaRPr lang="zh-CN" altLang="en-US" sz="1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直接连接符 27"/>
          <p:cNvCxnSpPr/>
          <p:nvPr/>
        </p:nvCxnSpPr>
        <p:spPr>
          <a:xfrm flipV="1">
            <a:off x="4496991" y="1667098"/>
            <a:ext cx="265517" cy="822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4784861" y="1542288"/>
            <a:ext cx="639755" cy="2646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GFP</a:t>
            </a:r>
            <a:endParaRPr lang="zh-CN" alt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5431349" y="1543729"/>
            <a:ext cx="1440000" cy="2646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MaICE1</a:t>
            </a:r>
            <a:endParaRPr lang="zh-CN" alt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1" name="直接连接符 30"/>
          <p:cNvCxnSpPr/>
          <p:nvPr/>
        </p:nvCxnSpPr>
        <p:spPr>
          <a:xfrm flipV="1">
            <a:off x="6868265" y="1697008"/>
            <a:ext cx="265517" cy="822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7146845" y="1572931"/>
            <a:ext cx="639755" cy="2646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Tnos</a:t>
            </a:r>
            <a:endParaRPr lang="zh-CN" altLang="en-US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直接连接符 32"/>
          <p:cNvCxnSpPr/>
          <p:nvPr/>
        </p:nvCxnSpPr>
        <p:spPr>
          <a:xfrm flipV="1">
            <a:off x="7786600" y="1688783"/>
            <a:ext cx="265517" cy="822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2"/>
          <p:cNvSpPr txBox="1"/>
          <p:nvPr/>
        </p:nvSpPr>
        <p:spPr>
          <a:xfrm>
            <a:off x="1763688" y="2204864"/>
            <a:ext cx="32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b="1" kern="1200" dirty="0" smtClean="0">
                <a:solidFill>
                  <a:srgbClr val="000000"/>
                </a:solidFill>
                <a:effectLst/>
                <a:latin typeface="Times New Roman"/>
                <a:ea typeface="宋体"/>
                <a:cs typeface="宋体"/>
              </a:rPr>
              <a:t>B</a:t>
            </a:r>
            <a:endParaRPr lang="zh-CN" sz="2000" dirty="0">
              <a:effectLst/>
              <a:latin typeface="宋体"/>
              <a:cs typeface="宋体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49329" y="5373216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S6.</a:t>
            </a:r>
            <a:r>
              <a:rPr lang="en-US" altLang="zh-CN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Subcellular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localization analysis of MaICE1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ORF of </a:t>
            </a:r>
            <a:r>
              <a:rPr lang="en-US" altLang="zh-CN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MaICE1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in frame with the GFP C-terminus. (A) Schematic diagrams of the construct used for the subcellular localization assay. (B) Subcellular localization of MaICE1</a:t>
            </a:r>
            <a:r>
              <a:rPr lang="en-US" altLang="zh-CN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Cavendish banana protoplast (bar:10 µm).</a:t>
            </a:r>
            <a:endParaRPr lang="zh-CN" altLang="zh-CN" sz="1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560" y="2181336"/>
            <a:ext cx="4468755" cy="317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10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9" descr="$)3SC8_0AQRB1966VIVU_C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43" y="902840"/>
            <a:ext cx="4537547" cy="129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文本框 6265"/>
          <p:cNvSpPr txBox="1">
            <a:spLocks noChangeArrowheads="1"/>
          </p:cNvSpPr>
          <p:nvPr/>
        </p:nvSpPr>
        <p:spPr bwMode="auto">
          <a:xfrm>
            <a:off x="539552" y="452075"/>
            <a:ext cx="366712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2000" b="1" dirty="0">
                <a:latin typeface="Times New Roman" pitchFamily="18" charset="0"/>
              </a:rPr>
              <a:t>A</a:t>
            </a:r>
          </a:p>
        </p:txBody>
      </p:sp>
      <p:sp>
        <p:nvSpPr>
          <p:cNvPr id="9221" name="文本框 6265"/>
          <p:cNvSpPr txBox="1">
            <a:spLocks noChangeArrowheads="1"/>
          </p:cNvSpPr>
          <p:nvPr/>
        </p:nvSpPr>
        <p:spPr bwMode="auto">
          <a:xfrm>
            <a:off x="4966801" y="519943"/>
            <a:ext cx="365125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2000" b="1" dirty="0">
                <a:latin typeface="Times New Roman" pitchFamily="18" charset="0"/>
              </a:rPr>
              <a:t>B</a:t>
            </a:r>
          </a:p>
        </p:txBody>
      </p:sp>
      <p:sp>
        <p:nvSpPr>
          <p:cNvPr id="9222" name="文本框 6265"/>
          <p:cNvSpPr txBox="1">
            <a:spLocks noChangeArrowheads="1"/>
          </p:cNvSpPr>
          <p:nvPr/>
        </p:nvSpPr>
        <p:spPr bwMode="auto">
          <a:xfrm>
            <a:off x="356989" y="2780928"/>
            <a:ext cx="365125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2000" b="1" dirty="0">
                <a:latin typeface="Times New Roman" pitchFamily="18" charset="0"/>
              </a:rPr>
              <a:t>C</a:t>
            </a:r>
          </a:p>
        </p:txBody>
      </p:sp>
      <p:sp>
        <p:nvSpPr>
          <p:cNvPr id="8" name="矩形 7"/>
          <p:cNvSpPr/>
          <p:nvPr/>
        </p:nvSpPr>
        <p:spPr>
          <a:xfrm>
            <a:off x="0" y="13454"/>
            <a:ext cx="113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S7</a:t>
            </a:r>
            <a:endParaRPr lang="en-US" altLang="zh-CN" b="1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588633" y="695296"/>
            <a:ext cx="3220088" cy="1486137"/>
            <a:chOff x="985838" y="2719151"/>
            <a:chExt cx="3220088" cy="1486137"/>
          </a:xfrm>
        </p:grpSpPr>
        <p:pic>
          <p:nvPicPr>
            <p:cNvPr id="9217" name="图片 7" descr="FRD2NM3`[RYIS%2R)SY$%L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5838" y="2846388"/>
              <a:ext cx="2909887" cy="1358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587228" y="2719151"/>
              <a:ext cx="2618698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Pubi-MaICE1</a:t>
              </a:r>
              <a:endPara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文本框 6265"/>
          <p:cNvSpPr txBox="1">
            <a:spLocks noChangeArrowheads="1"/>
          </p:cNvSpPr>
          <p:nvPr/>
        </p:nvSpPr>
        <p:spPr bwMode="auto">
          <a:xfrm>
            <a:off x="4507178" y="2795493"/>
            <a:ext cx="365125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2000" b="1" dirty="0" smtClean="0">
                <a:latin typeface="Times New Roman" pitchFamily="18" charset="0"/>
              </a:rPr>
              <a:t>D</a:t>
            </a:r>
            <a:endParaRPr lang="en-US" altLang="zh-CN" sz="2000" b="1" dirty="0">
              <a:latin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19643" y="5125857"/>
            <a:ext cx="842123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altLang="zh-CN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S7. Generation and molecular identification of transgenic banana plants overexpressing MaICE1. PCR confirmation of the </a:t>
            </a:r>
            <a:r>
              <a:rPr lang="en-US" altLang="zh-CN" sz="1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hygromycin</a:t>
            </a:r>
            <a:r>
              <a:rPr lang="en-US" altLang="zh-CN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-resistant plants using (A) </a:t>
            </a:r>
            <a:r>
              <a:rPr lang="en-US" altLang="zh-CN" sz="1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hpt</a:t>
            </a:r>
            <a:r>
              <a:rPr lang="en-US" altLang="zh-CN" sz="1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-specific primers or (B) Pubi-MaICE1 primers. M, molecular marker; WT, wild-type; -, water; the numbers indicate different transgenic lines (lines 1, 5, 11, and 13 are designated as #1, #5, #11, and #13, respectively); P, plasmid DNA (used as a positive control). 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 Southern blot analysis of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MaICE1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-overexpressing transgenic ‘Cavendish banana’ lines. M: DNA Molecular- Weight Marker; P: plasmid DNA; WT: wild type. (D) Expression analysis of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MaICE1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four transgenic lines by RT-PCR. The </a:t>
            </a:r>
            <a:r>
              <a:rPr lang="en-US" altLang="zh-CN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MaACT1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 was used as an internal control.</a:t>
            </a:r>
            <a:endParaRPr lang="zh-CN" altLang="zh-CN" sz="11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158" y="2361515"/>
            <a:ext cx="2998342" cy="242053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8456" y="2528896"/>
            <a:ext cx="2470667" cy="212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96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3454"/>
            <a:ext cx="113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altLang="zh-CN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S8</a:t>
            </a:r>
            <a:endParaRPr lang="en-US" altLang="zh-CN" b="1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36" t="6948" r="2788" b="68964"/>
          <a:stretch/>
        </p:blipFill>
        <p:spPr bwMode="auto">
          <a:xfrm>
            <a:off x="7524328" y="382786"/>
            <a:ext cx="792088" cy="109033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7" r="25615"/>
          <a:stretch/>
        </p:blipFill>
        <p:spPr bwMode="auto">
          <a:xfrm>
            <a:off x="1135888" y="764704"/>
            <a:ext cx="649474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755576" y="5112895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S8. 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Heatmap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physical interaction verified by yeast double hybridization. (A) Physical interaction between MaICE1 and 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MaMAPKs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(B) Physical 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interation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between 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MaMAPKs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zh-CN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MaMKKs</a:t>
            </a:r>
            <a:r>
              <a:rPr lang="en-US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zh-CN" sz="1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28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6699</TotalTime>
  <Words>810</Words>
  <Application>Microsoft Office PowerPoint</Application>
  <PresentationFormat>全屏显示(4:3)</PresentationFormat>
  <Paragraphs>76</Paragraphs>
  <Slides>11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6" baseType="lpstr">
      <vt:lpstr>宋体</vt:lpstr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Jie</cp:lastModifiedBy>
  <cp:revision>113</cp:revision>
  <cp:lastPrinted>2020-12-25T01:56:18Z</cp:lastPrinted>
  <dcterms:modified xsi:type="dcterms:W3CDTF">2021-01-14T01:19:59Z</dcterms:modified>
</cp:coreProperties>
</file>