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82" autoAdjust="0"/>
    <p:restoredTop sz="94660"/>
  </p:normalViewPr>
  <p:slideViewPr>
    <p:cSldViewPr snapToGrid="0">
      <p:cViewPr varScale="1">
        <p:scale>
          <a:sx n="77" d="100"/>
          <a:sy n="77" d="100"/>
        </p:scale>
        <p:origin x="3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atm&#225;ri%20&#193;gnes\Munka\OTKA\Publik&#225;ci&#243;\Plant%20science\&#193;br&#225;k\CFU\Acetosyringone%20TAB%20AGR%20CFU%2001%20001%20Supplb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sz="1000" i="1" dirty="0">
                <a:solidFill>
                  <a:schemeClr val="tx1"/>
                </a:solidFill>
                <a:latin typeface="+mn-lt"/>
              </a:rPr>
              <a:t>A</a:t>
            </a:r>
            <a:r>
              <a:rPr lang="en-GB" sz="1000" i="1" dirty="0">
                <a:solidFill>
                  <a:schemeClr val="tx1"/>
                </a:solidFill>
                <a:latin typeface="+mn-lt"/>
              </a:rPr>
              <a:t>. tumefaciens C58C1 </a:t>
            </a:r>
            <a:r>
              <a:rPr lang="en-GB" sz="1000" dirty="0">
                <a:solidFill>
                  <a:schemeClr val="tx1"/>
                </a:solidFill>
                <a:latin typeface="+mn-lt"/>
              </a:rPr>
              <a:t>(5</a:t>
            </a:r>
            <a:r>
              <a:rPr lang="en-GB" sz="1000" b="0" i="0" u="none" strike="noStrike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×</a:t>
            </a:r>
            <a:r>
              <a:rPr lang="en-GB" sz="1000" dirty="0">
                <a:solidFill>
                  <a:schemeClr val="tx1"/>
                </a:solidFill>
                <a:latin typeface="+mn-lt"/>
              </a:rPr>
              <a:t>10</a:t>
            </a:r>
            <a:r>
              <a:rPr lang="en-GB" sz="10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⁷</a:t>
            </a:r>
            <a:r>
              <a:rPr lang="en-GB" sz="1000" dirty="0">
                <a:solidFill>
                  <a:schemeClr val="tx1"/>
                </a:solidFill>
                <a:latin typeface="+mn-lt"/>
              </a:rPr>
              <a:t> CFU</a:t>
            </a:r>
            <a:r>
              <a:rPr lang="en-GB" sz="1000" b="0" i="0" u="none" strike="noStrike" kern="1200" spc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×</a:t>
            </a:r>
            <a:r>
              <a:rPr lang="en-GB" sz="1000" dirty="0">
                <a:solidFill>
                  <a:schemeClr val="tx1"/>
                </a:solidFill>
                <a:latin typeface="+mn-lt"/>
              </a:rPr>
              <a:t>ml</a:t>
            </a:r>
            <a:r>
              <a:rPr lang="en-GB" sz="10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¯¹</a:t>
            </a:r>
            <a:r>
              <a:rPr lang="en-GB" sz="1000" dirty="0">
                <a:solidFill>
                  <a:schemeClr val="tx1"/>
                </a:solidFill>
                <a:latin typeface="+mn-lt"/>
              </a:rPr>
              <a:t>)</a:t>
            </a:r>
            <a:endParaRPr lang="hu-HU" sz="1000" dirty="0">
              <a:solidFill>
                <a:schemeClr val="tx1"/>
              </a:solidFill>
              <a:latin typeface="+mn-lt"/>
            </a:endParaRPr>
          </a:p>
        </c:rich>
      </c:tx>
      <c:layout>
        <c:manualLayout>
          <c:xMode val="edge"/>
          <c:yMode val="edge"/>
          <c:x val="0.19311263318112634"/>
          <c:y val="2.36966824644549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0.16831877179736093"/>
          <c:y val="0.1692733017377567"/>
          <c:w val="0.78982430278406979"/>
          <c:h val="0.416286649002997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Munka2!$AB$6</c:f>
              <c:strCache>
                <c:ptCount val="1"/>
                <c:pt idx="0">
                  <c:v>ÁTL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Munka2!$AA$7:$AA$10</c:f>
              <c:strCache>
                <c:ptCount val="4"/>
                <c:pt idx="0">
                  <c:v>Bact 5*10⁷</c:v>
                </c:pt>
                <c:pt idx="1">
                  <c:v>Bact+H₂O₂+POX</c:v>
                </c:pt>
                <c:pt idx="2">
                  <c:v>Bact+AS+H₂O₂+POX</c:v>
                </c:pt>
                <c:pt idx="3">
                  <c:v>Bact HK</c:v>
                </c:pt>
              </c:strCache>
            </c:strRef>
          </c:cat>
          <c:val>
            <c:numRef>
              <c:f>Munka2!$AB$7:$AB$10</c:f>
              <c:numCache>
                <c:formatCode>General</c:formatCode>
                <c:ptCount val="4"/>
                <c:pt idx="0">
                  <c:v>27000000</c:v>
                </c:pt>
                <c:pt idx="1">
                  <c:v>53000000</c:v>
                </c:pt>
                <c:pt idx="2">
                  <c:v>30000000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5E-4B85-A31A-6A1499709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286720"/>
        <c:axId val="341038720"/>
      </c:barChart>
      <c:catAx>
        <c:axId val="24028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1038720"/>
        <c:crosses val="autoZero"/>
        <c:auto val="1"/>
        <c:lblAlgn val="ctr"/>
        <c:lblOffset val="100"/>
        <c:noMultiLvlLbl val="0"/>
      </c:catAx>
      <c:valAx>
        <c:axId val="341038720"/>
        <c:scaling>
          <c:logBase val="10"/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.0E+00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4028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sz="1000" b="0" i="1" u="none" strike="noStrike" baseline="0" dirty="0">
                <a:solidFill>
                  <a:schemeClr val="tx1"/>
                </a:solidFill>
                <a:effectLst/>
                <a:latin typeface="+mn-lt"/>
              </a:rPr>
              <a:t>A</a:t>
            </a:r>
            <a:r>
              <a:rPr lang="en-GB" sz="1000" b="0" i="1" u="none" strike="noStrike" baseline="0" dirty="0">
                <a:solidFill>
                  <a:schemeClr val="tx1"/>
                </a:solidFill>
                <a:effectLst/>
                <a:latin typeface="+mn-lt"/>
              </a:rPr>
              <a:t>. tumefaciens C58C1 </a:t>
            </a:r>
            <a:r>
              <a:rPr lang="en-GB" sz="1000" b="0" i="0" u="none" strike="noStrike" baseline="0" dirty="0">
                <a:solidFill>
                  <a:schemeClr val="tx1"/>
                </a:solidFill>
                <a:effectLst/>
                <a:latin typeface="+mn-lt"/>
              </a:rPr>
              <a:t>(5</a:t>
            </a:r>
            <a:r>
              <a:rPr lang="en-GB" sz="1000" b="0" i="0" u="none" strike="noStrike" kern="1200" spc="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×</a:t>
            </a:r>
            <a:r>
              <a:rPr lang="en-GB" sz="1000" b="0" i="0" u="none" strike="noStrike" baseline="0" dirty="0">
                <a:solidFill>
                  <a:schemeClr val="tx1"/>
                </a:solidFill>
                <a:effectLst/>
                <a:latin typeface="+mn-lt"/>
              </a:rPr>
              <a:t>10</a:t>
            </a:r>
            <a:r>
              <a:rPr lang="en-GB" sz="1000" b="0" i="0" u="none" strike="noStrike" baseline="0" dirty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rPr>
              <a:t>⁶</a:t>
            </a:r>
            <a:r>
              <a:rPr lang="en-GB" sz="1000" b="0" i="0" u="none" strike="noStrike" baseline="0" dirty="0">
                <a:solidFill>
                  <a:schemeClr val="tx1"/>
                </a:solidFill>
                <a:effectLst/>
                <a:latin typeface="+mn-lt"/>
              </a:rPr>
              <a:t> CFU</a:t>
            </a:r>
            <a:r>
              <a:rPr lang="en-GB" sz="1000" b="0" i="0" u="none" strike="noStrike" kern="1200" spc="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×</a:t>
            </a:r>
            <a:r>
              <a:rPr lang="en-GB" sz="1000" b="0" i="0" u="none" strike="noStrike" baseline="0" dirty="0">
                <a:solidFill>
                  <a:schemeClr val="tx1"/>
                </a:solidFill>
                <a:effectLst/>
                <a:latin typeface="+mn-lt"/>
              </a:rPr>
              <a:t>ml¯¹</a:t>
            </a:r>
            <a:r>
              <a:rPr lang="en-GB" sz="1000" b="0" i="0" baseline="0" dirty="0">
                <a:solidFill>
                  <a:schemeClr val="tx1"/>
                </a:solidFill>
                <a:effectLst/>
                <a:latin typeface="+mn-lt"/>
              </a:rPr>
              <a:t>)</a:t>
            </a:r>
          </a:p>
        </c:rich>
      </c:tx>
      <c:layout>
        <c:manualLayout>
          <c:xMode val="edge"/>
          <c:yMode val="edge"/>
          <c:x val="0.16544431946006749"/>
          <c:y val="1.74827679250374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0.19902890091494468"/>
          <c:y val="0.16327127333382391"/>
          <c:w val="0.75147728581171447"/>
          <c:h val="0.42125297421934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Munka2!$AJ$12</c:f>
              <c:strCache>
                <c:ptCount val="1"/>
                <c:pt idx="0">
                  <c:v>ÁTL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Munka1!$AK$13:$AK$16</c:f>
                <c:numCache>
                  <c:formatCode>General</c:formatCode>
                  <c:ptCount val="4"/>
                  <c:pt idx="0">
                    <c:v>2322893.3107943921</c:v>
                  </c:pt>
                  <c:pt idx="1">
                    <c:v>989949.49366116652</c:v>
                  </c:pt>
                  <c:pt idx="2">
                    <c:v>1250023.3331155595</c:v>
                  </c:pt>
                  <c:pt idx="3">
                    <c:v>0</c:v>
                  </c:pt>
                </c:numCache>
              </c:numRef>
            </c:plus>
            <c:minus>
              <c:numRef>
                <c:f>Munka1!$AK$13:$AK$16</c:f>
                <c:numCache>
                  <c:formatCode>General</c:formatCode>
                  <c:ptCount val="4"/>
                  <c:pt idx="0">
                    <c:v>2322893.3107943921</c:v>
                  </c:pt>
                  <c:pt idx="1">
                    <c:v>989949.49366116652</c:v>
                  </c:pt>
                  <c:pt idx="2">
                    <c:v>1250023.3331155595</c:v>
                  </c:pt>
                  <c:pt idx="3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Munka2!$AI$13:$AI$16</c:f>
              <c:strCache>
                <c:ptCount val="4"/>
                <c:pt idx="0">
                  <c:v>Bact 5*10⁶</c:v>
                </c:pt>
                <c:pt idx="1">
                  <c:v>Bact+H₂O₂+POX</c:v>
                </c:pt>
                <c:pt idx="2">
                  <c:v>Bact+AS+H₂O₂+POX</c:v>
                </c:pt>
                <c:pt idx="3">
                  <c:v>Bact HK</c:v>
                </c:pt>
              </c:strCache>
            </c:strRef>
          </c:cat>
          <c:val>
            <c:numRef>
              <c:f>Munka2!$AJ$13:$AJ$16</c:f>
              <c:numCache>
                <c:formatCode>General</c:formatCode>
                <c:ptCount val="4"/>
                <c:pt idx="0">
                  <c:v>6125000</c:v>
                </c:pt>
                <c:pt idx="1">
                  <c:v>1700000</c:v>
                </c:pt>
                <c:pt idx="2">
                  <c:v>1317500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4-4240-A08D-6D6BA0BAB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685568"/>
        <c:axId val="341034688"/>
      </c:barChart>
      <c:catAx>
        <c:axId val="24068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1034688"/>
        <c:crosses val="autoZero"/>
        <c:auto val="1"/>
        <c:lblAlgn val="ctr"/>
        <c:lblOffset val="100"/>
        <c:noMultiLvlLbl val="0"/>
      </c:catAx>
      <c:valAx>
        <c:axId val="341034688"/>
        <c:scaling>
          <c:logBase val="10"/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.0E+00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4068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000" i="1">
                <a:solidFill>
                  <a:schemeClr val="tx1"/>
                </a:solidFill>
                <a:latin typeface="+mn-lt"/>
              </a:rPr>
              <a:t>P. s. tabaci </a:t>
            </a:r>
            <a:r>
              <a:rPr lang="en-GB" sz="1000">
                <a:solidFill>
                  <a:schemeClr val="tx1"/>
                </a:solidFill>
                <a:latin typeface="+mn-lt"/>
              </a:rPr>
              <a:t>(5</a:t>
            </a:r>
            <a:r>
              <a:rPr lang="en-GB" sz="1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×</a:t>
            </a:r>
            <a:r>
              <a:rPr lang="en-GB" sz="1000">
                <a:solidFill>
                  <a:schemeClr val="tx1"/>
                </a:solidFill>
                <a:latin typeface="+mn-lt"/>
              </a:rPr>
              <a:t>10</a:t>
            </a:r>
            <a:r>
              <a:rPr lang="en-GB" sz="100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⁷</a:t>
            </a:r>
            <a:r>
              <a:rPr lang="en-GB" sz="1000">
                <a:solidFill>
                  <a:schemeClr val="tx1"/>
                </a:solidFill>
                <a:latin typeface="+mn-lt"/>
              </a:rPr>
              <a:t> CFU</a:t>
            </a:r>
            <a:r>
              <a:rPr lang="en-GB" sz="1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×</a:t>
            </a:r>
            <a:r>
              <a:rPr lang="en-GB" sz="1000">
                <a:solidFill>
                  <a:schemeClr val="tx1"/>
                </a:solidFill>
                <a:latin typeface="+mn-lt"/>
              </a:rPr>
              <a:t>ml</a:t>
            </a:r>
            <a:r>
              <a:rPr lang="en-GB" sz="100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¯¹</a:t>
            </a:r>
            <a:r>
              <a:rPr lang="en-GB" sz="1000">
                <a:solidFill>
                  <a:schemeClr val="tx1"/>
                </a:solidFill>
                <a:latin typeface="+mn-lt"/>
              </a:rPr>
              <a:t>)</a:t>
            </a:r>
            <a:endParaRPr lang="hu-HU" sz="1000">
              <a:solidFill>
                <a:schemeClr val="tx1"/>
              </a:solidFill>
              <a:latin typeface="+mn-lt"/>
            </a:endParaRPr>
          </a:p>
        </c:rich>
      </c:tx>
      <c:layout>
        <c:manualLayout>
          <c:xMode val="edge"/>
          <c:yMode val="edge"/>
          <c:x val="0.24732555595673644"/>
          <c:y val="2.36968021248208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0.16831877179736093"/>
          <c:y val="0.1692733017377567"/>
          <c:w val="0.78982430278406979"/>
          <c:h val="0.416286649002997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Munka2!$AB$22</c:f>
              <c:strCache>
                <c:ptCount val="1"/>
                <c:pt idx="0">
                  <c:v>ÁTL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Munka2!$AA$23:$AA$26</c:f>
              <c:strCache>
                <c:ptCount val="4"/>
                <c:pt idx="0">
                  <c:v>Bact 5*10⁷</c:v>
                </c:pt>
                <c:pt idx="1">
                  <c:v>Bact+H₂O₂+POX</c:v>
                </c:pt>
                <c:pt idx="2">
                  <c:v>Bact+AS+H₂O₂+POX</c:v>
                </c:pt>
                <c:pt idx="3">
                  <c:v>Bact HK</c:v>
                </c:pt>
              </c:strCache>
            </c:strRef>
          </c:cat>
          <c:val>
            <c:numRef>
              <c:f>Munka2!$AB$23:$AB$26</c:f>
              <c:numCache>
                <c:formatCode>General</c:formatCode>
                <c:ptCount val="4"/>
                <c:pt idx="0">
                  <c:v>25000000</c:v>
                </c:pt>
                <c:pt idx="1">
                  <c:v>25000000</c:v>
                </c:pt>
                <c:pt idx="2">
                  <c:v>13000000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3F-4AF5-9298-9727ED32E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790400"/>
        <c:axId val="341036992"/>
      </c:barChart>
      <c:catAx>
        <c:axId val="21879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1036992"/>
        <c:crosses val="autoZero"/>
        <c:auto val="1"/>
        <c:lblAlgn val="ctr"/>
        <c:lblOffset val="100"/>
        <c:noMultiLvlLbl val="0"/>
      </c:catAx>
      <c:valAx>
        <c:axId val="341036992"/>
        <c:scaling>
          <c:logBase val="10"/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.0E+00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18790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000" i="1">
                <a:solidFill>
                  <a:schemeClr val="tx1"/>
                </a:solidFill>
                <a:latin typeface="+mn-lt"/>
              </a:rPr>
              <a:t>P. s. tabaci </a:t>
            </a:r>
            <a:r>
              <a:rPr lang="en-GB" sz="1000">
                <a:solidFill>
                  <a:schemeClr val="tx1"/>
                </a:solidFill>
                <a:latin typeface="+mn-lt"/>
              </a:rPr>
              <a:t>(5</a:t>
            </a:r>
            <a:r>
              <a:rPr lang="en-GB" sz="1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×</a:t>
            </a:r>
            <a:r>
              <a:rPr lang="en-GB" sz="1000">
                <a:solidFill>
                  <a:schemeClr val="tx1"/>
                </a:solidFill>
                <a:latin typeface="+mn-lt"/>
              </a:rPr>
              <a:t>10</a:t>
            </a:r>
            <a:r>
              <a:rPr lang="en-GB" sz="100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⁶</a:t>
            </a:r>
            <a:r>
              <a:rPr lang="en-GB" sz="1000">
                <a:solidFill>
                  <a:schemeClr val="tx1"/>
                </a:solidFill>
                <a:latin typeface="+mn-lt"/>
              </a:rPr>
              <a:t> CFU</a:t>
            </a:r>
            <a:r>
              <a:rPr lang="en-GB" sz="1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×</a:t>
            </a:r>
            <a:r>
              <a:rPr lang="en-GB" sz="1000">
                <a:solidFill>
                  <a:schemeClr val="tx1"/>
                </a:solidFill>
                <a:latin typeface="+mn-lt"/>
              </a:rPr>
              <a:t>ml</a:t>
            </a:r>
            <a:r>
              <a:rPr lang="en-GB" sz="1000" baseline="30000">
                <a:solidFill>
                  <a:schemeClr val="tx1"/>
                </a:solidFill>
                <a:latin typeface="+mn-lt"/>
              </a:rPr>
              <a:t>-1</a:t>
            </a:r>
            <a:r>
              <a:rPr lang="en-GB" sz="1000">
                <a:solidFill>
                  <a:schemeClr val="tx1"/>
                </a:solidFill>
                <a:latin typeface="+mn-lt"/>
              </a:rPr>
              <a:t>)</a:t>
            </a:r>
            <a:endParaRPr lang="hu-HU" sz="1000">
              <a:solidFill>
                <a:schemeClr val="tx1"/>
              </a:solidFill>
              <a:latin typeface="+mn-lt"/>
            </a:endParaRPr>
          </a:p>
        </c:rich>
      </c:tx>
      <c:layout>
        <c:manualLayout>
          <c:xMode val="edge"/>
          <c:yMode val="edge"/>
          <c:x val="0.25371895277004197"/>
          <c:y val="1.74094710968422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0.16831877179736093"/>
          <c:y val="0.1692733017377567"/>
          <c:w val="0.78982430278406979"/>
          <c:h val="0.416286649002997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Munka2!$AF$35</c:f>
              <c:strCache>
                <c:ptCount val="1"/>
                <c:pt idx="0">
                  <c:v>ÁTL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Munka1!$AG$36:$AG$39</c:f>
                <c:numCache>
                  <c:formatCode>General</c:formatCode>
                  <c:ptCount val="4"/>
                  <c:pt idx="0">
                    <c:v>1660321.2540549694</c:v>
                  </c:pt>
                  <c:pt idx="1">
                    <c:v>0</c:v>
                  </c:pt>
                  <c:pt idx="2">
                    <c:v>248931.0480166479</c:v>
                  </c:pt>
                  <c:pt idx="3">
                    <c:v>0</c:v>
                  </c:pt>
                </c:numCache>
              </c:numRef>
            </c:plus>
            <c:minus>
              <c:numRef>
                <c:f>Munka1!$AG$36:$AG$39</c:f>
                <c:numCache>
                  <c:formatCode>General</c:formatCode>
                  <c:ptCount val="4"/>
                  <c:pt idx="0">
                    <c:v>1660321.2540549694</c:v>
                  </c:pt>
                  <c:pt idx="1">
                    <c:v>0</c:v>
                  </c:pt>
                  <c:pt idx="2">
                    <c:v>248931.0480166479</c:v>
                  </c:pt>
                  <c:pt idx="3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Munka2!$AE$36:$AE$39</c:f>
              <c:strCache>
                <c:ptCount val="4"/>
                <c:pt idx="0">
                  <c:v>Bact 5*10⁶</c:v>
                </c:pt>
                <c:pt idx="1">
                  <c:v>Bact+H₂O₂+POX</c:v>
                </c:pt>
                <c:pt idx="2">
                  <c:v>Bact+AS+H₂O₂+POX</c:v>
                </c:pt>
                <c:pt idx="3">
                  <c:v>Bact HK</c:v>
                </c:pt>
              </c:strCache>
            </c:strRef>
          </c:cat>
          <c:val>
            <c:numRef>
              <c:f>Munka2!$AF$36:$AF$39</c:f>
              <c:numCache>
                <c:formatCode>General</c:formatCode>
                <c:ptCount val="4"/>
                <c:pt idx="0">
                  <c:v>3250000</c:v>
                </c:pt>
                <c:pt idx="1">
                  <c:v>1600000</c:v>
                </c:pt>
                <c:pt idx="2">
                  <c:v>515000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F9-449D-A5E4-91D0B931B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686592"/>
        <c:axId val="341040448"/>
      </c:barChart>
      <c:catAx>
        <c:axId val="24068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41040448"/>
        <c:crosses val="autoZero"/>
        <c:auto val="1"/>
        <c:lblAlgn val="ctr"/>
        <c:lblOffset val="100"/>
        <c:noMultiLvlLbl val="0"/>
      </c:catAx>
      <c:valAx>
        <c:axId val="341040448"/>
        <c:scaling>
          <c:logBase val="10"/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.0E+00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4068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" lastClr="FFFFFF"/>
      </a:solidFill>
      <a:prstDash val="solid"/>
      <a:round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0359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441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486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9164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792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9902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7919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149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278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268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137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61F12-8342-461C-BECF-00215F60B64F}" type="datetimeFigureOut">
              <a:rPr lang="hu-HU" smtClean="0"/>
              <a:t>2021. 02. 17.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9C25D-0431-4BB8-9DDE-3ED4EA2862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2737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ozso.zoltan@atk.hu" TargetMode="External"/><Relationship Id="rId7" Type="http://schemas.openxmlformats.org/officeDocument/2006/relationships/chart" Target="../charts/chart4.xml"/><Relationship Id="rId2" Type="http://schemas.openxmlformats.org/officeDocument/2006/relationships/hyperlink" Target="mailto:szatmari.agnes@ttk.hu" TargetMode="Externa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6A9416D-6F28-49A3-87A5-101321CB597D}"/>
              </a:ext>
            </a:extLst>
          </p:cNvPr>
          <p:cNvSpPr txBox="1"/>
          <p:nvPr/>
        </p:nvSpPr>
        <p:spPr>
          <a:xfrm>
            <a:off x="513567" y="185553"/>
            <a:ext cx="5949864" cy="3572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u-H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pattern-triggered</a:t>
            </a:r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immunity-related</a:t>
            </a:r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phenolic</a:t>
            </a:r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acetosyringone,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boosts</a:t>
            </a:r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rapid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inhibition</a:t>
            </a:r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of a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diverse</a:t>
            </a:r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set</a:t>
            </a:r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plant</a:t>
            </a:r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pathogenic</a:t>
            </a:r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bacteria</a:t>
            </a:r>
            <a:r>
              <a:rPr lang="hu-HU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hu-H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GB" sz="13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Author names and affiliations. </a:t>
            </a:r>
            <a:endParaRPr lang="hu-HU" sz="13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u-H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Ágnes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Szatmári</a:t>
            </a:r>
            <a:r>
              <a:rPr lang="en-GB" sz="1200" baseline="30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a,c</a:t>
            </a:r>
            <a:r>
              <a:rPr lang="en-GB" sz="12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*, Ágnes M.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Móricz</a:t>
            </a:r>
            <a:r>
              <a:rPr lang="en-GB" sz="1200" baseline="30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Ildikó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Schwarczinger</a:t>
            </a:r>
            <a:r>
              <a:rPr lang="en-GB" sz="1200" baseline="30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Judit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Kolozsváriné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Nagy</a:t>
            </a:r>
            <a:r>
              <a:rPr lang="en-GB" sz="1200" baseline="30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Ágnes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Alberti</a:t>
            </a:r>
            <a:r>
              <a:rPr lang="en-GB" sz="1200" baseline="30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Miklós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Pogány</a:t>
            </a:r>
            <a:r>
              <a:rPr lang="en-GB" sz="1200" baseline="30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Zoltán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Bozsó</a:t>
            </a:r>
            <a:r>
              <a:rPr lang="en-GB" sz="1200" baseline="30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endParaRPr lang="hu-H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Plant Protection Institute, ELKH Centre for Agricultural Research, Herman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Ottó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15, 1022 Budapest, Hungary</a:t>
            </a:r>
            <a:endParaRPr lang="hu-H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Department of Pharmacognosy, Faculty of Pharmacy, Semmelweis University,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Üllői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St. 26, 1085 Budapest, Hungary</a:t>
            </a:r>
            <a:endParaRPr lang="hu-H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Present address: ELKH Research Centre for Natural Sciences, Magyar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tudósok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körútja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2, 1117, Budapest, Hungary</a:t>
            </a:r>
            <a:endParaRPr lang="hu-H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Corresponding authors’ e-mail addresses: </a:t>
            </a:r>
            <a:r>
              <a:rPr lang="en-GB" sz="1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szatmari.agnes@ttk.hu</a:t>
            </a:r>
            <a:r>
              <a:rPr lang="en-GB" sz="1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bozso.zoltan@atk.hu</a:t>
            </a:r>
            <a:endParaRPr lang="hu-H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8CDD6D-FA34-4C40-B973-40DFD1262E03}"/>
              </a:ext>
            </a:extLst>
          </p:cNvPr>
          <p:cNvSpPr txBox="1"/>
          <p:nvPr/>
        </p:nvSpPr>
        <p:spPr>
          <a:xfrm>
            <a:off x="599146" y="8938566"/>
            <a:ext cx="3432130" cy="681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file</a:t>
            </a:r>
            <a:r>
              <a:rPr lang="en-GB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endParaRPr lang="hu-H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Antimicrobial effect of oxidized form of AS on different plant pathogenic bacteria.</a:t>
            </a:r>
            <a:endParaRPr lang="hu-H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9CE8180-33F1-4145-86AC-7E3944C4C9BE}"/>
              </a:ext>
            </a:extLst>
          </p:cNvPr>
          <p:cNvGrpSpPr/>
          <p:nvPr/>
        </p:nvGrpSpPr>
        <p:grpSpPr>
          <a:xfrm>
            <a:off x="207622" y="4172013"/>
            <a:ext cx="6442755" cy="4693024"/>
            <a:chOff x="267121" y="4172013"/>
            <a:chExt cx="6442755" cy="469302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A43580-F164-4E47-9B27-A53E23C921D3}"/>
                </a:ext>
              </a:extLst>
            </p:cNvPr>
            <p:cNvSpPr/>
            <p:nvPr/>
          </p:nvSpPr>
          <p:spPr>
            <a:xfrm>
              <a:off x="267121" y="4172013"/>
              <a:ext cx="6442755" cy="46930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aphicFrame>
          <p:nvGraphicFramePr>
            <p:cNvPr id="16" name="Diagram 49">
              <a:extLst>
                <a:ext uri="{FF2B5EF4-FFF2-40B4-BE49-F238E27FC236}">
                  <a16:creationId xmlns:a16="http://schemas.microsoft.com/office/drawing/2014/main" id="{BB1A2C88-BB98-4362-BB68-22E46984835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07692962"/>
                </p:ext>
              </p:extLst>
            </p:nvPr>
          </p:nvGraphicFramePr>
          <p:xfrm>
            <a:off x="664360" y="4498385"/>
            <a:ext cx="2811145" cy="20510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7" name="Diagram 53">
              <a:extLst>
                <a:ext uri="{FF2B5EF4-FFF2-40B4-BE49-F238E27FC236}">
                  <a16:creationId xmlns:a16="http://schemas.microsoft.com/office/drawing/2014/main" id="{FBDA344E-8FFF-46C7-9940-762AE266726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63015551"/>
                </p:ext>
              </p:extLst>
            </p:nvPr>
          </p:nvGraphicFramePr>
          <p:xfrm>
            <a:off x="3530750" y="4506005"/>
            <a:ext cx="2822575" cy="2038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8" name="Diagram 11267">
              <a:extLst>
                <a:ext uri="{FF2B5EF4-FFF2-40B4-BE49-F238E27FC236}">
                  <a16:creationId xmlns:a16="http://schemas.microsoft.com/office/drawing/2014/main" id="{8FCF44D8-36A0-408C-B538-B788635A2EC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64157451"/>
                </p:ext>
              </p:extLst>
            </p:nvPr>
          </p:nvGraphicFramePr>
          <p:xfrm>
            <a:off x="658645" y="6621825"/>
            <a:ext cx="2811145" cy="20199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19" name="Diagram 11270">
              <a:extLst>
                <a:ext uri="{FF2B5EF4-FFF2-40B4-BE49-F238E27FC236}">
                  <a16:creationId xmlns:a16="http://schemas.microsoft.com/office/drawing/2014/main" id="{B7DA6E7E-A34A-4111-90DE-73D304CAC0C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80502018"/>
                </p:ext>
              </p:extLst>
            </p:nvPr>
          </p:nvGraphicFramePr>
          <p:xfrm>
            <a:off x="3530750" y="6616745"/>
            <a:ext cx="2829560" cy="20199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7C2BBDB-6D9D-4500-AD80-185D4A7CCFFB}"/>
                </a:ext>
              </a:extLst>
            </p:cNvPr>
            <p:cNvSpPr txBox="1"/>
            <p:nvPr/>
          </p:nvSpPr>
          <p:spPr>
            <a:xfrm>
              <a:off x="637981" y="4506005"/>
              <a:ext cx="2584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000" dirty="0"/>
                <a:t>A</a:t>
              </a:r>
              <a:endParaRPr lang="hu-HU" sz="10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84E21A-0611-4E2D-AEC0-08992D8C367E}"/>
                </a:ext>
              </a:extLst>
            </p:cNvPr>
            <p:cNvSpPr txBox="1"/>
            <p:nvPr/>
          </p:nvSpPr>
          <p:spPr>
            <a:xfrm>
              <a:off x="606843" y="6580519"/>
              <a:ext cx="2584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000" dirty="0"/>
                <a:t>C</a:t>
              </a:r>
              <a:endParaRPr lang="hu-HU" sz="10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84089B4-C764-406E-9CC4-A4FADD47A890}"/>
                </a:ext>
              </a:extLst>
            </p:cNvPr>
            <p:cNvSpPr txBox="1"/>
            <p:nvPr/>
          </p:nvSpPr>
          <p:spPr>
            <a:xfrm>
              <a:off x="3531789" y="6595790"/>
              <a:ext cx="26321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000" dirty="0"/>
                <a:t>D</a:t>
              </a:r>
              <a:endParaRPr lang="hu-HU" sz="1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00660E9-BE75-4E28-B184-0A4BF3BE329F}"/>
                </a:ext>
              </a:extLst>
            </p:cNvPr>
            <p:cNvSpPr txBox="1"/>
            <p:nvPr/>
          </p:nvSpPr>
          <p:spPr>
            <a:xfrm>
              <a:off x="3531789" y="4498385"/>
              <a:ext cx="2584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000" dirty="0"/>
                <a:t>B</a:t>
              </a:r>
              <a:endParaRPr lang="hu-HU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987042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211</Words>
  <Application>Microsoft Office PowerPoint</Application>
  <PresentationFormat>A4 Paper (210x297 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Ági Szatmári</dc:creator>
  <cp:lastModifiedBy>Ági Szatmári</cp:lastModifiedBy>
  <cp:revision>11</cp:revision>
  <dcterms:created xsi:type="dcterms:W3CDTF">2020-11-22T18:04:44Z</dcterms:created>
  <dcterms:modified xsi:type="dcterms:W3CDTF">2021-02-17T13:39:55Z</dcterms:modified>
</cp:coreProperties>
</file>