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30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yb\Desktop\Manuscripts\HJM\DEGs_cluster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yb\Desktop\Manuscripts\HJM\DEGs_clust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yb\Desktop\Manuscripts\HJM\DEGs_cluste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274764416869827"/>
          <c:y val="0.1034680023462031"/>
          <c:w val="0.57610116993668914"/>
          <c:h val="0.5752407569021345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DDC-42DB-A211-64A650ECEC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DDC-42DB-A211-64A650ECEC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DDC-42DB-A211-64A650ECEC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DDC-42DB-A211-64A650ECEC4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DDC-42DB-A211-64A650ECEC4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Sheet1!$J$1:$J$5</c:f>
              <c:strCache>
                <c:ptCount val="5"/>
                <c:pt idx="0">
                  <c:v>Negative regulation of proteolysis</c:v>
                </c:pt>
                <c:pt idx="1">
                  <c:v>Oxidoreductase</c:v>
                </c:pt>
                <c:pt idx="2">
                  <c:v>Clellular biosynthetic</c:v>
                </c:pt>
                <c:pt idx="3">
                  <c:v>Enzyme regulator</c:v>
                </c:pt>
                <c:pt idx="4">
                  <c:v>Glucose metabolic</c:v>
                </c:pt>
              </c:strCache>
            </c:strRef>
          </c:cat>
          <c:val>
            <c:numRef>
              <c:f>Sheet1!$K$1:$K$5</c:f>
              <c:numCache>
                <c:formatCode>0%</c:formatCode>
                <c:ptCount val="5"/>
                <c:pt idx="0">
                  <c:v>0.4</c:v>
                </c:pt>
                <c:pt idx="1">
                  <c:v>0.1</c:v>
                </c:pt>
                <c:pt idx="2">
                  <c:v>0.1</c:v>
                </c:pt>
                <c:pt idx="3">
                  <c:v>0.1</c:v>
                </c:pt>
                <c:pt idx="4">
                  <c:v>0.3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DDC-42DB-A211-64A650ECE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525192069694892"/>
          <c:y val="3.7722148841866053E-2"/>
          <c:w val="0.481287213096596"/>
          <c:h val="0.46461874925600999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E9B-409F-B6A9-73F178D893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E9B-409F-B6A9-73F178D893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E9B-409F-B6A9-73F178D893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E9B-409F-B6A9-73F178D8931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E9B-409F-B6A9-73F178D8931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E9B-409F-B6A9-73F178D8931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E9B-409F-B6A9-73F178D8931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EE9B-409F-B6A9-73F178D8931E}"/>
              </c:ext>
            </c:extLst>
          </c:dPt>
          <c:dLbls>
            <c:dLbl>
              <c:idx val="0"/>
              <c:layout>
                <c:manualLayout>
                  <c:x val="-0.15476378855635828"/>
                  <c:y val="3.35211488644182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E9B-409F-B6A9-73F178D8931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1237214768948511"/>
                  <c:y val="6.28163835362858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EE9B-409F-B6A9-73F178D8931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Sheet1!$A$1:$A$8</c:f>
              <c:strCache>
                <c:ptCount val="8"/>
                <c:pt idx="0">
                  <c:v>Negative regulation of abscisic acid-activated signaling pathway</c:v>
                </c:pt>
                <c:pt idx="1">
                  <c:v>Cellular ion homeostasis</c:v>
                </c:pt>
                <c:pt idx="2">
                  <c:v>Signal transduction</c:v>
                </c:pt>
                <c:pt idx="3">
                  <c:v>S-glycoside metabolic process</c:v>
                </c:pt>
                <c:pt idx="4">
                  <c:v>Regulation of photosynthesis</c:v>
                </c:pt>
                <c:pt idx="5">
                  <c:v>Cellular protein modification</c:v>
                </c:pt>
                <c:pt idx="6">
                  <c:v>Glycolytic process</c:v>
                </c:pt>
                <c:pt idx="7">
                  <c:v>Proteolysis</c:v>
                </c:pt>
              </c:strCache>
            </c:strRef>
          </c:cat>
          <c:val>
            <c:numRef>
              <c:f>Sheet1!$B$1:$B$8</c:f>
              <c:numCache>
                <c:formatCode>0.00%</c:formatCode>
                <c:ptCount val="8"/>
                <c:pt idx="0">
                  <c:v>0.3836</c:v>
                </c:pt>
                <c:pt idx="1">
                  <c:v>8.5500000000000007E-2</c:v>
                </c:pt>
                <c:pt idx="2">
                  <c:v>7.2599999999999998E-2</c:v>
                </c:pt>
                <c:pt idx="3">
                  <c:v>6.4100000000000004E-2</c:v>
                </c:pt>
                <c:pt idx="4">
                  <c:v>5.1299999999999998E-2</c:v>
                </c:pt>
                <c:pt idx="5">
                  <c:v>0.1138</c:v>
                </c:pt>
                <c:pt idx="6">
                  <c:v>0.18629999999999999</c:v>
                </c:pt>
                <c:pt idx="7">
                  <c:v>3.85E-2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EE9B-409F-B6A9-73F178D89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52211455786131"/>
          <c:y val="6.339386109943132E-2"/>
          <c:w val="0.63057254538469509"/>
          <c:h val="0.49184692132214863"/>
        </c:manualLayout>
      </c:layout>
      <c:pie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BC-4B53-9090-11D0633401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BC-4B53-9090-11D0633401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DBC-4B53-9090-11D06334018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DBC-4B53-9090-11D06334018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DBC-4B53-9090-11D06334018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1DBC-4B53-9090-11D06334018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1DBC-4B53-9090-11D06334018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1DBC-4B53-9090-11D063340185}"/>
              </c:ext>
            </c:extLst>
          </c:dPt>
          <c:dLbls>
            <c:dLbl>
              <c:idx val="5"/>
              <c:layout>
                <c:manualLayout>
                  <c:x val="0.10508632420509517"/>
                  <c:y val="0.1028110992037427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DBC-4B53-9090-11D06334018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5.3922363306265131E-3"/>
                  <c:y val="5.61632154503866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DBC-4B53-9090-11D06334018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5.7801531174754492E-3"/>
                  <c:y val="7.12408246044641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DBC-4B53-9090-11D063340185}"/>
                </c:ext>
                <c:ext xmlns:c15="http://schemas.microsoft.com/office/drawing/2012/chart" uri="{CE6537A1-D6FC-4f65-9D91-7224C49458BB}">
                  <c15:layout>
                    <c:manualLayout>
                      <c:w val="0.13030169262351624"/>
                      <c:h val="3.7666450312879712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Sheet1!$G$1:$G$8</c:f>
              <c:strCache>
                <c:ptCount val="8"/>
                <c:pt idx="0">
                  <c:v>Peroxidase activity</c:v>
                </c:pt>
                <c:pt idx="1">
                  <c:v>Nitrogen compound metabolic</c:v>
                </c:pt>
                <c:pt idx="2">
                  <c:v>Polysaccharide catabolic process</c:v>
                </c:pt>
                <c:pt idx="3">
                  <c:v>Cellular protein modification</c:v>
                </c:pt>
                <c:pt idx="4">
                  <c:v>Transport</c:v>
                </c:pt>
                <c:pt idx="5">
                  <c:v>Cellular catabolic process</c:v>
                </c:pt>
                <c:pt idx="6">
                  <c:v>Proteolysis</c:v>
                </c:pt>
                <c:pt idx="7">
                  <c:v>Carbohydrate derivative metabolic </c:v>
                </c:pt>
              </c:strCache>
            </c:strRef>
          </c:cat>
          <c:val>
            <c:numRef>
              <c:f>Sheet1!$H$1:$H$8</c:f>
              <c:numCache>
                <c:formatCode>0.00%</c:formatCode>
                <c:ptCount val="8"/>
                <c:pt idx="0">
                  <c:v>0.3926</c:v>
                </c:pt>
                <c:pt idx="1">
                  <c:v>0.17780000000000001</c:v>
                </c:pt>
                <c:pt idx="2">
                  <c:v>0.1704</c:v>
                </c:pt>
                <c:pt idx="3">
                  <c:v>8.8900000000000007E-2</c:v>
                </c:pt>
                <c:pt idx="4">
                  <c:v>8.8900000000000007E-2</c:v>
                </c:pt>
                <c:pt idx="5">
                  <c:v>5.9299999999999999E-2</c:v>
                </c:pt>
                <c:pt idx="6">
                  <c:v>1.4800000000000001E-2</c:v>
                </c:pt>
                <c:pt idx="7">
                  <c:v>7.4000000000000003E-3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1DBC-4B53-9090-11D063340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82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43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57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899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7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12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271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024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71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068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B12D1-9969-4AB0-8753-7F92407D9100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D50A6-B293-49BE-96E4-F2D71B410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364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7">
            <a:extLst>
              <a:ext uri="{FF2B5EF4-FFF2-40B4-BE49-F238E27FC236}">
                <a16:creationId xmlns="" xmlns:a16="http://schemas.microsoft.com/office/drawing/2014/main" id="{E0E2C77F-2E1E-44CA-B763-4741167285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34901"/>
              </p:ext>
            </p:extLst>
          </p:nvPr>
        </p:nvGraphicFramePr>
        <p:xfrm>
          <a:off x="3420061" y="49700"/>
          <a:ext cx="3204000" cy="2919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组合 36">
            <a:extLst>
              <a:ext uri="{FF2B5EF4-FFF2-40B4-BE49-F238E27FC236}">
                <a16:creationId xmlns="" xmlns:a16="http://schemas.microsoft.com/office/drawing/2014/main" id="{B9C3FE40-092A-4DE7-9356-93AC3D2B7DC1}"/>
              </a:ext>
            </a:extLst>
          </p:cNvPr>
          <p:cNvGrpSpPr/>
          <p:nvPr/>
        </p:nvGrpSpPr>
        <p:grpSpPr>
          <a:xfrm>
            <a:off x="4383555" y="2132408"/>
            <a:ext cx="1762522" cy="967442"/>
            <a:chOff x="3445934" y="2172734"/>
            <a:chExt cx="1781145" cy="992836"/>
          </a:xfrm>
        </p:grpSpPr>
        <p:sp>
          <p:nvSpPr>
            <p:cNvPr id="6" name="文本框 37">
              <a:extLst>
                <a:ext uri="{FF2B5EF4-FFF2-40B4-BE49-F238E27FC236}">
                  <a16:creationId xmlns="" xmlns:a16="http://schemas.microsoft.com/office/drawing/2014/main" id="{E572264B-0AC8-4AE3-B013-093A8F2CD161}"/>
                </a:ext>
              </a:extLst>
            </p:cNvPr>
            <p:cNvSpPr txBox="1"/>
            <p:nvPr/>
          </p:nvSpPr>
          <p:spPr>
            <a:xfrm>
              <a:off x="3447710" y="2172734"/>
              <a:ext cx="1779369" cy="9928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Negative regulation of proteolysis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Oxidoreductase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Cellular biosynthetic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Enzyme regulator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Glucose metabolic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5612A752-E13C-494B-8AA3-BF3C117C06C7}"/>
                </a:ext>
              </a:extLst>
            </p:cNvPr>
            <p:cNvSpPr/>
            <p:nvPr/>
          </p:nvSpPr>
          <p:spPr>
            <a:xfrm>
              <a:off x="3450642" y="2304372"/>
              <a:ext cx="45719" cy="45719"/>
            </a:xfrm>
            <a:prstGeom prst="rect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39">
              <a:extLst>
                <a:ext uri="{FF2B5EF4-FFF2-40B4-BE49-F238E27FC236}">
                  <a16:creationId xmlns="" xmlns:a16="http://schemas.microsoft.com/office/drawing/2014/main" id="{03CB7BAA-4807-47FA-9933-23C907101414}"/>
                </a:ext>
              </a:extLst>
            </p:cNvPr>
            <p:cNvSpPr/>
            <p:nvPr/>
          </p:nvSpPr>
          <p:spPr>
            <a:xfrm>
              <a:off x="3450642" y="2495569"/>
              <a:ext cx="45719" cy="45719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40">
              <a:extLst>
                <a:ext uri="{FF2B5EF4-FFF2-40B4-BE49-F238E27FC236}">
                  <a16:creationId xmlns="" xmlns:a16="http://schemas.microsoft.com/office/drawing/2014/main" id="{ED7A710D-A71C-47FD-AA29-064716E69465}"/>
                </a:ext>
              </a:extLst>
            </p:cNvPr>
            <p:cNvSpPr/>
            <p:nvPr/>
          </p:nvSpPr>
          <p:spPr>
            <a:xfrm>
              <a:off x="3449831" y="2684915"/>
              <a:ext cx="45719" cy="45719"/>
            </a:xfrm>
            <a:prstGeom prst="rect">
              <a:avLst/>
            </a:prstGeom>
            <a:solidFill>
              <a:srgbClr val="9BBB59"/>
            </a:solidFill>
            <a:ln>
              <a:solidFill>
                <a:srgbClr val="9BBB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41">
              <a:extLst>
                <a:ext uri="{FF2B5EF4-FFF2-40B4-BE49-F238E27FC236}">
                  <a16:creationId xmlns="" xmlns:a16="http://schemas.microsoft.com/office/drawing/2014/main" id="{2E084660-AD8B-4E94-98ED-697C2081A3CC}"/>
                </a:ext>
              </a:extLst>
            </p:cNvPr>
            <p:cNvSpPr/>
            <p:nvPr/>
          </p:nvSpPr>
          <p:spPr>
            <a:xfrm>
              <a:off x="3445934" y="2862464"/>
              <a:ext cx="45719" cy="45719"/>
            </a:xfrm>
            <a:prstGeom prst="rect">
              <a:avLst/>
            </a:prstGeom>
            <a:solidFill>
              <a:srgbClr val="8064A2"/>
            </a:solidFill>
            <a:ln>
              <a:solidFill>
                <a:srgbClr val="8064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42">
              <a:extLst>
                <a:ext uri="{FF2B5EF4-FFF2-40B4-BE49-F238E27FC236}">
                  <a16:creationId xmlns="" xmlns:a16="http://schemas.microsoft.com/office/drawing/2014/main" id="{80514E04-4839-4976-BEE3-22DC2132AE21}"/>
                </a:ext>
              </a:extLst>
            </p:cNvPr>
            <p:cNvSpPr/>
            <p:nvPr/>
          </p:nvSpPr>
          <p:spPr>
            <a:xfrm>
              <a:off x="3451554" y="3050909"/>
              <a:ext cx="45719" cy="45719"/>
            </a:xfrm>
            <a:prstGeom prst="rect">
              <a:avLst/>
            </a:prstGeom>
            <a:solidFill>
              <a:srgbClr val="4BACC6"/>
            </a:solidFill>
            <a:ln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2" name="Chart 4">
            <a:extLst>
              <a:ext uri="{FF2B5EF4-FFF2-40B4-BE49-F238E27FC236}">
                <a16:creationId xmlns="" xmlns:a16="http://schemas.microsoft.com/office/drawing/2014/main" id="{15F57875-78DF-45D9-B6FF-F6D60B4D40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3826783"/>
              </p:ext>
            </p:extLst>
          </p:nvPr>
        </p:nvGraphicFramePr>
        <p:xfrm>
          <a:off x="-286124" y="149775"/>
          <a:ext cx="3488400" cy="3861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" name="组合 18">
            <a:extLst>
              <a:ext uri="{FF2B5EF4-FFF2-40B4-BE49-F238E27FC236}">
                <a16:creationId xmlns="" xmlns:a16="http://schemas.microsoft.com/office/drawing/2014/main" id="{E30D0BC5-C7AD-498C-B1AB-961CCC2B1449}"/>
              </a:ext>
            </a:extLst>
          </p:cNvPr>
          <p:cNvGrpSpPr/>
          <p:nvPr/>
        </p:nvGrpSpPr>
        <p:grpSpPr>
          <a:xfrm>
            <a:off x="486557" y="2157390"/>
            <a:ext cx="1805041" cy="1731500"/>
            <a:chOff x="3449831" y="2019573"/>
            <a:chExt cx="1805041" cy="1731500"/>
          </a:xfrm>
        </p:grpSpPr>
        <p:sp>
          <p:nvSpPr>
            <p:cNvPr id="14" name="文本框 8">
              <a:extLst>
                <a:ext uri="{FF2B5EF4-FFF2-40B4-BE49-F238E27FC236}">
                  <a16:creationId xmlns="" xmlns:a16="http://schemas.microsoft.com/office/drawing/2014/main" id="{AF59067B-1F54-4BB5-9FE6-CE217C70DADF}"/>
                </a:ext>
              </a:extLst>
            </p:cNvPr>
            <p:cNvSpPr txBox="1"/>
            <p:nvPr/>
          </p:nvSpPr>
          <p:spPr>
            <a:xfrm>
              <a:off x="3475503" y="2019573"/>
              <a:ext cx="1779369" cy="1731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Negative regulation of abscisic acid-activated signaling pathway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Cellular ion homeostasis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Signal transduction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S-glycoside metabolic process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Regulation of photosynthesis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Cellular protein modification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Glycolytic process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Proteolysis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9">
              <a:extLst>
                <a:ext uri="{FF2B5EF4-FFF2-40B4-BE49-F238E27FC236}">
                  <a16:creationId xmlns="" xmlns:a16="http://schemas.microsoft.com/office/drawing/2014/main" id="{0F4D088D-CD67-4AB9-9429-8349A38413B5}"/>
                </a:ext>
              </a:extLst>
            </p:cNvPr>
            <p:cNvSpPr/>
            <p:nvPr/>
          </p:nvSpPr>
          <p:spPr>
            <a:xfrm>
              <a:off x="3450642" y="2126948"/>
              <a:ext cx="45719" cy="45719"/>
            </a:xfrm>
            <a:prstGeom prst="rect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1">
              <a:extLst>
                <a:ext uri="{FF2B5EF4-FFF2-40B4-BE49-F238E27FC236}">
                  <a16:creationId xmlns="" xmlns:a16="http://schemas.microsoft.com/office/drawing/2014/main" id="{11829535-D531-4C5D-8C30-AE4AD4417743}"/>
                </a:ext>
              </a:extLst>
            </p:cNvPr>
            <p:cNvSpPr/>
            <p:nvPr/>
          </p:nvSpPr>
          <p:spPr>
            <a:xfrm>
              <a:off x="3450642" y="2495569"/>
              <a:ext cx="45719" cy="45719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2">
              <a:extLst>
                <a:ext uri="{FF2B5EF4-FFF2-40B4-BE49-F238E27FC236}">
                  <a16:creationId xmlns="" xmlns:a16="http://schemas.microsoft.com/office/drawing/2014/main" id="{B5C7F2FB-1CD2-4D11-A445-D65F0055284A}"/>
                </a:ext>
              </a:extLst>
            </p:cNvPr>
            <p:cNvSpPr/>
            <p:nvPr/>
          </p:nvSpPr>
          <p:spPr>
            <a:xfrm>
              <a:off x="3449831" y="2684915"/>
              <a:ext cx="45719" cy="45719"/>
            </a:xfrm>
            <a:prstGeom prst="rect">
              <a:avLst/>
            </a:prstGeom>
            <a:solidFill>
              <a:srgbClr val="9BBB59"/>
            </a:solidFill>
            <a:ln>
              <a:solidFill>
                <a:srgbClr val="9BBB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3">
              <a:extLst>
                <a:ext uri="{FF2B5EF4-FFF2-40B4-BE49-F238E27FC236}">
                  <a16:creationId xmlns="" xmlns:a16="http://schemas.microsoft.com/office/drawing/2014/main" id="{2ACF3109-C34E-4452-A4FF-83C8A1888E3C}"/>
                </a:ext>
              </a:extLst>
            </p:cNvPr>
            <p:cNvSpPr/>
            <p:nvPr/>
          </p:nvSpPr>
          <p:spPr>
            <a:xfrm>
              <a:off x="3453386" y="2862464"/>
              <a:ext cx="45719" cy="45719"/>
            </a:xfrm>
            <a:prstGeom prst="rect">
              <a:avLst/>
            </a:prstGeom>
            <a:solidFill>
              <a:srgbClr val="8064A2"/>
            </a:solidFill>
            <a:ln>
              <a:solidFill>
                <a:srgbClr val="8064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4">
              <a:extLst>
                <a:ext uri="{FF2B5EF4-FFF2-40B4-BE49-F238E27FC236}">
                  <a16:creationId xmlns="" xmlns:a16="http://schemas.microsoft.com/office/drawing/2014/main" id="{9DB155C0-B33B-4F5F-B9F8-4685CDB7E755}"/>
                </a:ext>
              </a:extLst>
            </p:cNvPr>
            <p:cNvSpPr/>
            <p:nvPr/>
          </p:nvSpPr>
          <p:spPr>
            <a:xfrm>
              <a:off x="3451554" y="3035774"/>
              <a:ext cx="45719" cy="45719"/>
            </a:xfrm>
            <a:prstGeom prst="rect">
              <a:avLst/>
            </a:prstGeom>
            <a:solidFill>
              <a:srgbClr val="4BACC6"/>
            </a:solidFill>
            <a:ln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5">
              <a:extLst>
                <a:ext uri="{FF2B5EF4-FFF2-40B4-BE49-F238E27FC236}">
                  <a16:creationId xmlns="" xmlns:a16="http://schemas.microsoft.com/office/drawing/2014/main" id="{13DECFF5-25E1-4356-B15A-4F1B36BFBC51}"/>
                </a:ext>
              </a:extLst>
            </p:cNvPr>
            <p:cNvSpPr/>
            <p:nvPr/>
          </p:nvSpPr>
          <p:spPr>
            <a:xfrm>
              <a:off x="3449831" y="3221233"/>
              <a:ext cx="45719" cy="45719"/>
            </a:xfrm>
            <a:prstGeom prst="rect">
              <a:avLst/>
            </a:prstGeom>
            <a:solidFill>
              <a:srgbClr val="F79646"/>
            </a:solidFill>
            <a:ln>
              <a:solidFill>
                <a:srgbClr val="F796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16">
              <a:extLst>
                <a:ext uri="{FF2B5EF4-FFF2-40B4-BE49-F238E27FC236}">
                  <a16:creationId xmlns="" xmlns:a16="http://schemas.microsoft.com/office/drawing/2014/main" id="{F6E5C620-44AB-4F40-8892-A2E806BA4DBC}"/>
                </a:ext>
              </a:extLst>
            </p:cNvPr>
            <p:cNvSpPr/>
            <p:nvPr/>
          </p:nvSpPr>
          <p:spPr>
            <a:xfrm>
              <a:off x="3450642" y="3405410"/>
              <a:ext cx="45719" cy="45719"/>
            </a:xfrm>
            <a:prstGeom prst="rect">
              <a:avLst/>
            </a:prstGeom>
            <a:solidFill>
              <a:srgbClr val="2C4D75"/>
            </a:solidFill>
            <a:ln>
              <a:solidFill>
                <a:srgbClr val="2C4D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17">
              <a:extLst>
                <a:ext uri="{FF2B5EF4-FFF2-40B4-BE49-F238E27FC236}">
                  <a16:creationId xmlns="" xmlns:a16="http://schemas.microsoft.com/office/drawing/2014/main" id="{F6255421-C445-408A-A2F3-81BA8C565612}"/>
                </a:ext>
              </a:extLst>
            </p:cNvPr>
            <p:cNvSpPr/>
            <p:nvPr/>
          </p:nvSpPr>
          <p:spPr>
            <a:xfrm>
              <a:off x="3455845" y="3592460"/>
              <a:ext cx="45719" cy="45719"/>
            </a:xfrm>
            <a:prstGeom prst="rect">
              <a:avLst/>
            </a:prstGeom>
            <a:solidFill>
              <a:srgbClr val="772C2A"/>
            </a:solidFill>
            <a:ln>
              <a:solidFill>
                <a:srgbClr val="772C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72C2A"/>
                </a:solidFill>
              </a:endParaRPr>
            </a:p>
          </p:txBody>
        </p:sp>
      </p:grpSp>
      <p:graphicFrame>
        <p:nvGraphicFramePr>
          <p:cNvPr id="23" name="Chart 6">
            <a:extLst>
              <a:ext uri="{FF2B5EF4-FFF2-40B4-BE49-F238E27FC236}">
                <a16:creationId xmlns="" xmlns:a16="http://schemas.microsoft.com/office/drawing/2014/main" id="{0BACF768-A9BA-4B5C-8FDE-C8F49BEB4C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53257"/>
              </p:ext>
            </p:extLst>
          </p:nvPr>
        </p:nvGraphicFramePr>
        <p:xfrm>
          <a:off x="1751833" y="137308"/>
          <a:ext cx="2844000" cy="346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4" name="组合 21">
            <a:extLst>
              <a:ext uri="{FF2B5EF4-FFF2-40B4-BE49-F238E27FC236}">
                <a16:creationId xmlns="" xmlns:a16="http://schemas.microsoft.com/office/drawing/2014/main" id="{D7E2507B-F7A3-42B9-93B4-38E9EB82CB1C}"/>
              </a:ext>
            </a:extLst>
          </p:cNvPr>
          <p:cNvGrpSpPr/>
          <p:nvPr/>
        </p:nvGrpSpPr>
        <p:grpSpPr>
          <a:xfrm>
            <a:off x="2399567" y="2151470"/>
            <a:ext cx="1781484" cy="1543208"/>
            <a:chOff x="3449831" y="2188071"/>
            <a:chExt cx="1785141" cy="1546834"/>
          </a:xfrm>
        </p:grpSpPr>
        <p:sp>
          <p:nvSpPr>
            <p:cNvPr id="25" name="文本框 22">
              <a:extLst>
                <a:ext uri="{FF2B5EF4-FFF2-40B4-BE49-F238E27FC236}">
                  <a16:creationId xmlns="" xmlns:a16="http://schemas.microsoft.com/office/drawing/2014/main" id="{F575919F-8F4C-4577-BB45-987DFDEBDE61}"/>
                </a:ext>
              </a:extLst>
            </p:cNvPr>
            <p:cNvSpPr txBox="1"/>
            <p:nvPr/>
          </p:nvSpPr>
          <p:spPr>
            <a:xfrm>
              <a:off x="3455603" y="2188071"/>
              <a:ext cx="1779369" cy="1546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Peroxidase activity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Nitrogen compound metabolic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Polysaccharide catabolic process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Cellular protein modification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Transport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Cellular catabolic process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Proteolysis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Carbohydrate derivative metabolic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矩形 23">
              <a:extLst>
                <a:ext uri="{FF2B5EF4-FFF2-40B4-BE49-F238E27FC236}">
                  <a16:creationId xmlns="" xmlns:a16="http://schemas.microsoft.com/office/drawing/2014/main" id="{37EBEC54-C1BF-4B4D-8764-15A2AE9AD88D}"/>
                </a:ext>
              </a:extLst>
            </p:cNvPr>
            <p:cNvSpPr/>
            <p:nvPr/>
          </p:nvSpPr>
          <p:spPr>
            <a:xfrm>
              <a:off x="3450642" y="2304372"/>
              <a:ext cx="45719" cy="45719"/>
            </a:xfrm>
            <a:prstGeom prst="rect">
              <a:avLst/>
            </a:prstGeom>
            <a:solidFill>
              <a:srgbClr val="4F81BD"/>
            </a:solidFill>
            <a:ln>
              <a:solidFill>
                <a:srgbClr val="4F81B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4">
              <a:extLst>
                <a:ext uri="{FF2B5EF4-FFF2-40B4-BE49-F238E27FC236}">
                  <a16:creationId xmlns="" xmlns:a16="http://schemas.microsoft.com/office/drawing/2014/main" id="{3F89582E-FD27-4D12-A9CE-8D767AFCE64F}"/>
                </a:ext>
              </a:extLst>
            </p:cNvPr>
            <p:cNvSpPr/>
            <p:nvPr/>
          </p:nvSpPr>
          <p:spPr>
            <a:xfrm>
              <a:off x="3450642" y="2495569"/>
              <a:ext cx="45719" cy="45719"/>
            </a:xfrm>
            <a:prstGeom prst="rect">
              <a:avLst/>
            </a:prstGeom>
            <a:solidFill>
              <a:srgbClr val="C0504D"/>
            </a:solidFill>
            <a:ln>
              <a:solidFill>
                <a:srgbClr val="C0504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5">
              <a:extLst>
                <a:ext uri="{FF2B5EF4-FFF2-40B4-BE49-F238E27FC236}">
                  <a16:creationId xmlns="" xmlns:a16="http://schemas.microsoft.com/office/drawing/2014/main" id="{374B9CE3-2675-42CC-8F3C-7C0DB4DAC054}"/>
                </a:ext>
              </a:extLst>
            </p:cNvPr>
            <p:cNvSpPr/>
            <p:nvPr/>
          </p:nvSpPr>
          <p:spPr>
            <a:xfrm>
              <a:off x="3449831" y="2684915"/>
              <a:ext cx="45719" cy="45719"/>
            </a:xfrm>
            <a:prstGeom prst="rect">
              <a:avLst/>
            </a:prstGeom>
            <a:solidFill>
              <a:srgbClr val="9BBB59"/>
            </a:solidFill>
            <a:ln>
              <a:solidFill>
                <a:srgbClr val="9BBB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6">
              <a:extLst>
                <a:ext uri="{FF2B5EF4-FFF2-40B4-BE49-F238E27FC236}">
                  <a16:creationId xmlns="" xmlns:a16="http://schemas.microsoft.com/office/drawing/2014/main" id="{D2D95B21-F681-4842-A1B3-C744C0F075B0}"/>
                </a:ext>
              </a:extLst>
            </p:cNvPr>
            <p:cNvSpPr/>
            <p:nvPr/>
          </p:nvSpPr>
          <p:spPr>
            <a:xfrm>
              <a:off x="3453386" y="2862464"/>
              <a:ext cx="45719" cy="45719"/>
            </a:xfrm>
            <a:prstGeom prst="rect">
              <a:avLst/>
            </a:prstGeom>
            <a:solidFill>
              <a:srgbClr val="8064A2"/>
            </a:solidFill>
            <a:ln>
              <a:solidFill>
                <a:srgbClr val="8064A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7">
              <a:extLst>
                <a:ext uri="{FF2B5EF4-FFF2-40B4-BE49-F238E27FC236}">
                  <a16:creationId xmlns="" xmlns:a16="http://schemas.microsoft.com/office/drawing/2014/main" id="{07EB6074-635F-404A-ADD0-7CFD22884896}"/>
                </a:ext>
              </a:extLst>
            </p:cNvPr>
            <p:cNvSpPr/>
            <p:nvPr/>
          </p:nvSpPr>
          <p:spPr>
            <a:xfrm>
              <a:off x="3451554" y="3035774"/>
              <a:ext cx="45719" cy="45719"/>
            </a:xfrm>
            <a:prstGeom prst="rect">
              <a:avLst/>
            </a:prstGeom>
            <a:solidFill>
              <a:srgbClr val="4BACC6"/>
            </a:solidFill>
            <a:ln>
              <a:solidFill>
                <a:srgbClr val="4BACC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28">
              <a:extLst>
                <a:ext uri="{FF2B5EF4-FFF2-40B4-BE49-F238E27FC236}">
                  <a16:creationId xmlns="" xmlns:a16="http://schemas.microsoft.com/office/drawing/2014/main" id="{10DADBCB-C005-4C64-B1AB-C316B561E8E4}"/>
                </a:ext>
              </a:extLst>
            </p:cNvPr>
            <p:cNvSpPr/>
            <p:nvPr/>
          </p:nvSpPr>
          <p:spPr>
            <a:xfrm>
              <a:off x="3449831" y="3221233"/>
              <a:ext cx="45719" cy="45719"/>
            </a:xfrm>
            <a:prstGeom prst="rect">
              <a:avLst/>
            </a:prstGeom>
            <a:solidFill>
              <a:srgbClr val="F79646"/>
            </a:solidFill>
            <a:ln>
              <a:solidFill>
                <a:srgbClr val="F796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29">
              <a:extLst>
                <a:ext uri="{FF2B5EF4-FFF2-40B4-BE49-F238E27FC236}">
                  <a16:creationId xmlns="" xmlns:a16="http://schemas.microsoft.com/office/drawing/2014/main" id="{FA643D8F-919B-4FC2-9716-246433034975}"/>
                </a:ext>
              </a:extLst>
            </p:cNvPr>
            <p:cNvSpPr/>
            <p:nvPr/>
          </p:nvSpPr>
          <p:spPr>
            <a:xfrm>
              <a:off x="3450642" y="3405410"/>
              <a:ext cx="45719" cy="45719"/>
            </a:xfrm>
            <a:prstGeom prst="rect">
              <a:avLst/>
            </a:prstGeom>
            <a:solidFill>
              <a:srgbClr val="2C4D75"/>
            </a:solidFill>
            <a:ln>
              <a:solidFill>
                <a:srgbClr val="2C4D7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矩形 30">
              <a:extLst>
                <a:ext uri="{FF2B5EF4-FFF2-40B4-BE49-F238E27FC236}">
                  <a16:creationId xmlns="" xmlns:a16="http://schemas.microsoft.com/office/drawing/2014/main" id="{70EA0CDA-2C37-45F5-A96B-5F29F48FA35C}"/>
                </a:ext>
              </a:extLst>
            </p:cNvPr>
            <p:cNvSpPr/>
            <p:nvPr/>
          </p:nvSpPr>
          <p:spPr>
            <a:xfrm>
              <a:off x="3455845" y="3592460"/>
              <a:ext cx="45719" cy="45719"/>
            </a:xfrm>
            <a:prstGeom prst="rect">
              <a:avLst/>
            </a:prstGeom>
            <a:solidFill>
              <a:srgbClr val="772C2A"/>
            </a:solidFill>
            <a:ln>
              <a:solidFill>
                <a:srgbClr val="772C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72C2A"/>
                </a:solidFill>
              </a:endParaRPr>
            </a:p>
          </p:txBody>
        </p:sp>
      </p:grpSp>
      <p:sp>
        <p:nvSpPr>
          <p:cNvPr id="34" name="TextBox 11">
            <a:extLst>
              <a:ext uri="{FF2B5EF4-FFF2-40B4-BE49-F238E27FC236}">
                <a16:creationId xmlns="" xmlns:a16="http://schemas.microsoft.com/office/drawing/2014/main" id="{8FB3B21B-8567-4CA6-91E9-0B49C149E1F6}"/>
              </a:ext>
            </a:extLst>
          </p:cNvPr>
          <p:cNvSpPr txBox="1"/>
          <p:nvPr/>
        </p:nvSpPr>
        <p:spPr>
          <a:xfrm>
            <a:off x="212939" y="175744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12">
            <a:extLst>
              <a:ext uri="{FF2B5EF4-FFF2-40B4-BE49-F238E27FC236}">
                <a16:creationId xmlns="" xmlns:a16="http://schemas.microsoft.com/office/drawing/2014/main" id="{F0FFD9AD-B179-43AC-BE40-51F3DA03C3CE}"/>
              </a:ext>
            </a:extLst>
          </p:cNvPr>
          <p:cNvSpPr txBox="1"/>
          <p:nvPr/>
        </p:nvSpPr>
        <p:spPr>
          <a:xfrm>
            <a:off x="2095996" y="175980"/>
            <a:ext cx="24878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13">
            <a:extLst>
              <a:ext uri="{FF2B5EF4-FFF2-40B4-BE49-F238E27FC236}">
                <a16:creationId xmlns="" xmlns:a16="http://schemas.microsoft.com/office/drawing/2014/main" id="{565C1F46-C4B4-41B0-B30D-818D8C2866D0}"/>
              </a:ext>
            </a:extLst>
          </p:cNvPr>
          <p:cNvSpPr txBox="1"/>
          <p:nvPr/>
        </p:nvSpPr>
        <p:spPr>
          <a:xfrm>
            <a:off x="4044595" y="183155"/>
            <a:ext cx="2423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96">
            <a:extLst>
              <a:ext uri="{FF2B5EF4-FFF2-40B4-BE49-F238E27FC236}">
                <a16:creationId xmlns="" xmlns:a16="http://schemas.microsoft.com/office/drawing/2014/main" id="{617151D4-33FD-4DAD-8473-1F0720834D4D}"/>
              </a:ext>
            </a:extLst>
          </p:cNvPr>
          <p:cNvSpPr txBox="1"/>
          <p:nvPr/>
        </p:nvSpPr>
        <p:spPr>
          <a:xfrm>
            <a:off x="486557" y="3875563"/>
            <a:ext cx="56595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Fig.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S6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GO enrichment analysis for uDEGs. 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a, b and c are three different cluster </a:t>
            </a:r>
            <a:r>
              <a:rPr lang="en-US" altLang="zh-CN" sz="900" dirty="0"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respectively.  </a:t>
            </a:r>
            <a:endParaRPr lang="en-US" sz="9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230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OF45</dc:creator>
  <cp:lastModifiedBy>OF45</cp:lastModifiedBy>
  <cp:revision>1</cp:revision>
  <dcterms:created xsi:type="dcterms:W3CDTF">2022-03-27T00:05:32Z</dcterms:created>
  <dcterms:modified xsi:type="dcterms:W3CDTF">2022-03-27T00:05:50Z</dcterms:modified>
</cp:coreProperties>
</file>