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3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4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8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97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6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7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89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2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5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6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B426-A55F-4921-AAC3-0BEF919E41C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F140-A224-4AB3-8A7C-1CE3CA297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6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="" xmlns:a16="http://schemas.microsoft.com/office/drawing/2014/main" id="{82FBC8DC-EFF4-43B1-9B64-FC337A85AAC9}"/>
              </a:ext>
            </a:extLst>
          </p:cNvPr>
          <p:cNvSpPr txBox="1"/>
          <p:nvPr/>
        </p:nvSpPr>
        <p:spPr>
          <a:xfrm>
            <a:off x="1896324" y="4163083"/>
            <a:ext cx="26595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S7 </a:t>
            </a:r>
            <a:r>
              <a:rPr lang="en-US" altLang="zh-CN" sz="900" b="1" dirty="0">
                <a:latin typeface="Arial" panose="020B0604020202020204" pitchFamily="34" charset="0"/>
                <a:cs typeface="Arial" panose="020B0604020202020204" pitchFamily="34" charset="0"/>
              </a:rPr>
              <a:t>KEGG pathway analysis for uDEGs.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endParaRPr lang="en-US" sz="9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5" name="组合 2">
            <a:extLst>
              <a:ext uri="{FF2B5EF4-FFF2-40B4-BE49-F238E27FC236}">
                <a16:creationId xmlns="" xmlns:a16="http://schemas.microsoft.com/office/drawing/2014/main" id="{A9361018-7B40-49AB-99CC-36BB5D83621C}"/>
              </a:ext>
            </a:extLst>
          </p:cNvPr>
          <p:cNvGrpSpPr/>
          <p:nvPr/>
        </p:nvGrpSpPr>
        <p:grpSpPr>
          <a:xfrm>
            <a:off x="1988840" y="755575"/>
            <a:ext cx="2440362" cy="3326375"/>
            <a:chOff x="6019300" y="-107576"/>
            <a:chExt cx="4853535" cy="6641141"/>
          </a:xfrm>
        </p:grpSpPr>
        <p:sp>
          <p:nvSpPr>
            <p:cNvPr id="6" name="椭圆 3">
              <a:extLst>
                <a:ext uri="{FF2B5EF4-FFF2-40B4-BE49-F238E27FC236}">
                  <a16:creationId xmlns="" xmlns:a16="http://schemas.microsoft.com/office/drawing/2014/main" id="{0D807CF1-8EA9-4201-8443-C6F5C5E5394C}"/>
                </a:ext>
              </a:extLst>
            </p:cNvPr>
            <p:cNvSpPr/>
            <p:nvPr/>
          </p:nvSpPr>
          <p:spPr>
            <a:xfrm>
              <a:off x="9611018" y="1869437"/>
              <a:ext cx="270000" cy="269931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cxnSp>
          <p:nvCxnSpPr>
            <p:cNvPr id="7" name="直接连接符 4">
              <a:extLst>
                <a:ext uri="{FF2B5EF4-FFF2-40B4-BE49-F238E27FC236}">
                  <a16:creationId xmlns="" xmlns:a16="http://schemas.microsoft.com/office/drawing/2014/main" id="{C48672EE-1C9E-4D95-B250-4FF87579619D}"/>
                </a:ext>
              </a:extLst>
            </p:cNvPr>
            <p:cNvCxnSpPr/>
            <p:nvPr/>
          </p:nvCxnSpPr>
          <p:spPr>
            <a:xfrm>
              <a:off x="6065113" y="2280382"/>
              <a:ext cx="436998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4">
              <a:extLst>
                <a:ext uri="{FF2B5EF4-FFF2-40B4-BE49-F238E27FC236}">
                  <a16:creationId xmlns="" xmlns:a16="http://schemas.microsoft.com/office/drawing/2014/main" id="{65A3E6B7-048E-4B33-B40C-1BD037DD67D2}"/>
                </a:ext>
              </a:extLst>
            </p:cNvPr>
            <p:cNvSpPr txBox="1"/>
            <p:nvPr/>
          </p:nvSpPr>
          <p:spPr>
            <a:xfrm>
              <a:off x="6119536" y="5902818"/>
              <a:ext cx="3035155" cy="33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rgbClr val="C0504D"/>
                  </a:solidFill>
                  <a:latin typeface="Arial" charset="0"/>
                  <a:ea typeface="Arial" charset="0"/>
                  <a:cs typeface="Arial" charset="0"/>
                </a:rPr>
                <a:t>MAPK signaling pathway</a:t>
              </a:r>
              <a:endParaRPr lang="en-US" sz="800" dirty="0">
                <a:solidFill>
                  <a:srgbClr val="C0504D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" name="椭圆 6">
              <a:extLst>
                <a:ext uri="{FF2B5EF4-FFF2-40B4-BE49-F238E27FC236}">
                  <a16:creationId xmlns="" xmlns:a16="http://schemas.microsoft.com/office/drawing/2014/main" id="{2A597558-3EA9-4032-95E7-E07A2BA4228F}"/>
                </a:ext>
              </a:extLst>
            </p:cNvPr>
            <p:cNvSpPr/>
            <p:nvPr/>
          </p:nvSpPr>
          <p:spPr>
            <a:xfrm>
              <a:off x="7156970" y="1441016"/>
              <a:ext cx="1105200" cy="1105200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椭圆 7">
              <a:extLst>
                <a:ext uri="{FF2B5EF4-FFF2-40B4-BE49-F238E27FC236}">
                  <a16:creationId xmlns="" xmlns:a16="http://schemas.microsoft.com/office/drawing/2014/main" id="{66C50934-DD83-4FDA-B2DD-2C97393A7E61}"/>
                </a:ext>
              </a:extLst>
            </p:cNvPr>
            <p:cNvSpPr/>
            <p:nvPr/>
          </p:nvSpPr>
          <p:spPr>
            <a:xfrm>
              <a:off x="7990624" y="187200"/>
              <a:ext cx="489417" cy="489600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1" name="椭圆 8">
              <a:extLst>
                <a:ext uri="{FF2B5EF4-FFF2-40B4-BE49-F238E27FC236}">
                  <a16:creationId xmlns="" xmlns:a16="http://schemas.microsoft.com/office/drawing/2014/main" id="{666D6A1B-2FAD-4563-87B5-DDF048B1DC2A}"/>
                </a:ext>
              </a:extLst>
            </p:cNvPr>
            <p:cNvSpPr/>
            <p:nvPr/>
          </p:nvSpPr>
          <p:spPr>
            <a:xfrm>
              <a:off x="6234913" y="4370404"/>
              <a:ext cx="270000" cy="269931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2" name="椭圆 9">
              <a:extLst>
                <a:ext uri="{FF2B5EF4-FFF2-40B4-BE49-F238E27FC236}">
                  <a16:creationId xmlns="" xmlns:a16="http://schemas.microsoft.com/office/drawing/2014/main" id="{6944DAC8-D90F-4D64-9BEC-5DF07D30AA6E}"/>
                </a:ext>
              </a:extLst>
            </p:cNvPr>
            <p:cNvSpPr/>
            <p:nvPr/>
          </p:nvSpPr>
          <p:spPr>
            <a:xfrm>
              <a:off x="7663028" y="281695"/>
              <a:ext cx="270000" cy="269931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3" name="椭圆 10">
              <a:extLst>
                <a:ext uri="{FF2B5EF4-FFF2-40B4-BE49-F238E27FC236}">
                  <a16:creationId xmlns="" xmlns:a16="http://schemas.microsoft.com/office/drawing/2014/main" id="{CEED082C-FDE2-4D5D-82F9-2B5ABE45E7AF}"/>
                </a:ext>
              </a:extLst>
            </p:cNvPr>
            <p:cNvSpPr/>
            <p:nvPr/>
          </p:nvSpPr>
          <p:spPr>
            <a:xfrm>
              <a:off x="8564143" y="281695"/>
              <a:ext cx="270000" cy="269931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4" name="椭圆 11">
              <a:extLst>
                <a:ext uri="{FF2B5EF4-FFF2-40B4-BE49-F238E27FC236}">
                  <a16:creationId xmlns="" xmlns:a16="http://schemas.microsoft.com/office/drawing/2014/main" id="{0F5A0231-9448-43EE-B4D1-BB64C51282EB}"/>
                </a:ext>
              </a:extLst>
            </p:cNvPr>
            <p:cNvSpPr/>
            <p:nvPr/>
          </p:nvSpPr>
          <p:spPr>
            <a:xfrm>
              <a:off x="8100332" y="747265"/>
              <a:ext cx="270000" cy="269931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5" name="椭圆 12">
              <a:extLst>
                <a:ext uri="{FF2B5EF4-FFF2-40B4-BE49-F238E27FC236}">
                  <a16:creationId xmlns="" xmlns:a16="http://schemas.microsoft.com/office/drawing/2014/main" id="{BD55CDCB-7EEB-4E79-B94A-DC1075876E02}"/>
                </a:ext>
              </a:extLst>
            </p:cNvPr>
            <p:cNvSpPr/>
            <p:nvPr/>
          </p:nvSpPr>
          <p:spPr>
            <a:xfrm>
              <a:off x="6429701" y="2909490"/>
              <a:ext cx="270000" cy="269931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6" name="椭圆 13">
              <a:extLst>
                <a:ext uri="{FF2B5EF4-FFF2-40B4-BE49-F238E27FC236}">
                  <a16:creationId xmlns="" xmlns:a16="http://schemas.microsoft.com/office/drawing/2014/main" id="{1E3232D2-180F-472C-86E9-CAE8D142AD0D}"/>
                </a:ext>
              </a:extLst>
            </p:cNvPr>
            <p:cNvSpPr/>
            <p:nvPr/>
          </p:nvSpPr>
          <p:spPr>
            <a:xfrm>
              <a:off x="8100332" y="4350432"/>
              <a:ext cx="270000" cy="269931"/>
            </a:xfrm>
            <a:prstGeom prst="ellipse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cxnSp>
          <p:nvCxnSpPr>
            <p:cNvPr id="17" name="直接连接符 14">
              <a:extLst>
                <a:ext uri="{FF2B5EF4-FFF2-40B4-BE49-F238E27FC236}">
                  <a16:creationId xmlns="" xmlns:a16="http://schemas.microsoft.com/office/drawing/2014/main" id="{77CD4B45-533D-455F-853A-FD72C5C361D3}"/>
                </a:ext>
              </a:extLst>
            </p:cNvPr>
            <p:cNvCxnSpPr/>
            <p:nvPr/>
          </p:nvCxnSpPr>
          <p:spPr>
            <a:xfrm>
              <a:off x="8484776" y="431999"/>
              <a:ext cx="180000" cy="0"/>
            </a:xfrm>
            <a:prstGeom prst="line">
              <a:avLst/>
            </a:prstGeom>
            <a:ln w="12700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5">
              <a:extLst>
                <a:ext uri="{FF2B5EF4-FFF2-40B4-BE49-F238E27FC236}">
                  <a16:creationId xmlns="" xmlns:a16="http://schemas.microsoft.com/office/drawing/2014/main" id="{9A6A1328-AC88-4ACA-9DA4-767F673A4BA0}"/>
                </a:ext>
              </a:extLst>
            </p:cNvPr>
            <p:cNvCxnSpPr/>
            <p:nvPr/>
          </p:nvCxnSpPr>
          <p:spPr>
            <a:xfrm>
              <a:off x="7813862" y="431999"/>
              <a:ext cx="180000" cy="0"/>
            </a:xfrm>
            <a:prstGeom prst="line">
              <a:avLst/>
            </a:prstGeom>
            <a:ln w="12700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6">
              <a:extLst>
                <a:ext uri="{FF2B5EF4-FFF2-40B4-BE49-F238E27FC236}">
                  <a16:creationId xmlns="" xmlns:a16="http://schemas.microsoft.com/office/drawing/2014/main" id="{6E124E37-0BA6-4EA6-ACA3-73F3FD85EC79}"/>
                </a:ext>
              </a:extLst>
            </p:cNvPr>
            <p:cNvCxnSpPr>
              <a:cxnSpLocks/>
            </p:cNvCxnSpPr>
            <p:nvPr/>
          </p:nvCxnSpPr>
          <p:spPr>
            <a:xfrm>
              <a:off x="8235332" y="676800"/>
              <a:ext cx="0" cy="170513"/>
            </a:xfrm>
            <a:prstGeom prst="line">
              <a:avLst/>
            </a:prstGeom>
            <a:ln w="12700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7">
              <a:extLst>
                <a:ext uri="{FF2B5EF4-FFF2-40B4-BE49-F238E27FC236}">
                  <a16:creationId xmlns="" xmlns:a16="http://schemas.microsoft.com/office/drawing/2014/main" id="{5FF46371-957C-4371-B826-ACD25DA95B83}"/>
                </a:ext>
              </a:extLst>
            </p:cNvPr>
            <p:cNvCxnSpPr/>
            <p:nvPr/>
          </p:nvCxnSpPr>
          <p:spPr>
            <a:xfrm>
              <a:off x="6062413" y="1058013"/>
              <a:ext cx="436998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18">
              <a:extLst>
                <a:ext uri="{FF2B5EF4-FFF2-40B4-BE49-F238E27FC236}">
                  <a16:creationId xmlns="" xmlns:a16="http://schemas.microsoft.com/office/drawing/2014/main" id="{7B8317A7-8E62-4E4A-8205-BCF05854F794}"/>
                </a:ext>
              </a:extLst>
            </p:cNvPr>
            <p:cNvCxnSpPr/>
            <p:nvPr/>
          </p:nvCxnSpPr>
          <p:spPr>
            <a:xfrm>
              <a:off x="6062903" y="3260652"/>
              <a:ext cx="436998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19">
              <a:extLst>
                <a:ext uri="{FF2B5EF4-FFF2-40B4-BE49-F238E27FC236}">
                  <a16:creationId xmlns="" xmlns:a16="http://schemas.microsoft.com/office/drawing/2014/main" id="{F4B2DF85-CE9E-4AA1-B73A-D9533DBC14A3}"/>
                </a:ext>
              </a:extLst>
            </p:cNvPr>
            <p:cNvCxnSpPr/>
            <p:nvPr/>
          </p:nvCxnSpPr>
          <p:spPr>
            <a:xfrm>
              <a:off x="6057368" y="5188689"/>
              <a:ext cx="436998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: 形状 20">
              <a:extLst>
                <a:ext uri="{FF2B5EF4-FFF2-40B4-BE49-F238E27FC236}">
                  <a16:creationId xmlns="" xmlns:a16="http://schemas.microsoft.com/office/drawing/2014/main" id="{7E7E8DD4-E098-4943-8F05-742A0436A0DE}"/>
                </a:ext>
              </a:extLst>
            </p:cNvPr>
            <p:cNvSpPr/>
            <p:nvPr/>
          </p:nvSpPr>
          <p:spPr>
            <a:xfrm>
              <a:off x="6458896" y="2383421"/>
              <a:ext cx="983896" cy="731120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1">
              <a:extLst>
                <a:ext uri="{FF2B5EF4-FFF2-40B4-BE49-F238E27FC236}">
                  <a16:creationId xmlns="" xmlns:a16="http://schemas.microsoft.com/office/drawing/2014/main" id="{76DD06CB-BFDF-4760-A752-5DD7D47D1AE8}"/>
                </a:ext>
              </a:extLst>
            </p:cNvPr>
            <p:cNvSpPr/>
            <p:nvPr/>
          </p:nvSpPr>
          <p:spPr>
            <a:xfrm rot="7614987">
              <a:off x="7198926" y="2433461"/>
              <a:ext cx="1341371" cy="1918830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2">
              <a:extLst>
                <a:ext uri="{FF2B5EF4-FFF2-40B4-BE49-F238E27FC236}">
                  <a16:creationId xmlns="" xmlns:a16="http://schemas.microsoft.com/office/drawing/2014/main" id="{B20F046C-2DD1-4593-A9CF-1B2925FBE33E}"/>
                </a:ext>
              </a:extLst>
            </p:cNvPr>
            <p:cNvSpPr/>
            <p:nvPr/>
          </p:nvSpPr>
          <p:spPr>
            <a:xfrm rot="21174620">
              <a:off x="7710865" y="514265"/>
              <a:ext cx="154928" cy="1146689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3">
              <a:extLst>
                <a:ext uri="{FF2B5EF4-FFF2-40B4-BE49-F238E27FC236}">
                  <a16:creationId xmlns="" xmlns:a16="http://schemas.microsoft.com/office/drawing/2014/main" id="{371DFAA7-AC90-4316-BBD7-02B864E8AF1E}"/>
                </a:ext>
              </a:extLst>
            </p:cNvPr>
            <p:cNvSpPr/>
            <p:nvPr/>
          </p:nvSpPr>
          <p:spPr>
            <a:xfrm rot="9769393">
              <a:off x="7578341" y="982936"/>
              <a:ext cx="813441" cy="1061776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4">
              <a:extLst>
                <a:ext uri="{FF2B5EF4-FFF2-40B4-BE49-F238E27FC236}">
                  <a16:creationId xmlns="" xmlns:a16="http://schemas.microsoft.com/office/drawing/2014/main" id="{72F0BE98-4568-4D7A-8F6A-8CE2749D53BA}"/>
                </a:ext>
              </a:extLst>
            </p:cNvPr>
            <p:cNvSpPr txBox="1"/>
            <p:nvPr/>
          </p:nvSpPr>
          <p:spPr>
            <a:xfrm>
              <a:off x="6437573" y="-107576"/>
              <a:ext cx="3443440" cy="430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charset="0"/>
                  <a:ea typeface="Arial" charset="0"/>
                  <a:cs typeface="Arial" charset="0"/>
                </a:rPr>
                <a:t>Glycolysis / Gluconeogenesis</a:t>
              </a:r>
              <a:endParaRPr lang="en-US" sz="800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矩形 25">
              <a:extLst>
                <a:ext uri="{FF2B5EF4-FFF2-40B4-BE49-F238E27FC236}">
                  <a16:creationId xmlns="" xmlns:a16="http://schemas.microsoft.com/office/drawing/2014/main" id="{4A061DEF-0426-4BBC-B10E-D161E0DCDFBD}"/>
                </a:ext>
              </a:extLst>
            </p:cNvPr>
            <p:cNvSpPr/>
            <p:nvPr/>
          </p:nvSpPr>
          <p:spPr>
            <a:xfrm>
              <a:off x="6051780" y="-107576"/>
              <a:ext cx="4373999" cy="664114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椭圆 26">
              <a:extLst>
                <a:ext uri="{FF2B5EF4-FFF2-40B4-BE49-F238E27FC236}">
                  <a16:creationId xmlns="" xmlns:a16="http://schemas.microsoft.com/office/drawing/2014/main" id="{7F7D7123-53C4-4BFE-98EB-DD2DEE3DFB5B}"/>
                </a:ext>
              </a:extLst>
            </p:cNvPr>
            <p:cNvSpPr/>
            <p:nvPr/>
          </p:nvSpPr>
          <p:spPr>
            <a:xfrm>
              <a:off x="9067074" y="1572661"/>
              <a:ext cx="489417" cy="489600"/>
            </a:xfrm>
            <a:prstGeom prst="ellipse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noFill/>
              </a:endParaRPr>
            </a:p>
          </p:txBody>
        </p:sp>
        <p:sp>
          <p:nvSpPr>
            <p:cNvPr id="30" name="椭圆 27">
              <a:extLst>
                <a:ext uri="{FF2B5EF4-FFF2-40B4-BE49-F238E27FC236}">
                  <a16:creationId xmlns="" xmlns:a16="http://schemas.microsoft.com/office/drawing/2014/main" id="{7402D3AA-DCFD-4450-B5A9-6B78180D30D3}"/>
                </a:ext>
              </a:extLst>
            </p:cNvPr>
            <p:cNvSpPr/>
            <p:nvPr/>
          </p:nvSpPr>
          <p:spPr>
            <a:xfrm>
              <a:off x="9187415" y="1236433"/>
              <a:ext cx="270000" cy="269931"/>
            </a:xfrm>
            <a:prstGeom prst="ellipse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1" name="椭圆 28">
              <a:extLst>
                <a:ext uri="{FF2B5EF4-FFF2-40B4-BE49-F238E27FC236}">
                  <a16:creationId xmlns="" xmlns:a16="http://schemas.microsoft.com/office/drawing/2014/main" id="{527A9764-53B4-4C39-B550-2088A1C45ECD}"/>
                </a:ext>
              </a:extLst>
            </p:cNvPr>
            <p:cNvSpPr/>
            <p:nvPr/>
          </p:nvSpPr>
          <p:spPr>
            <a:xfrm>
              <a:off x="9634962" y="1682495"/>
              <a:ext cx="270000" cy="269931"/>
            </a:xfrm>
            <a:prstGeom prst="ellipse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2" name="椭圆 29">
              <a:extLst>
                <a:ext uri="{FF2B5EF4-FFF2-40B4-BE49-F238E27FC236}">
                  <a16:creationId xmlns="" xmlns:a16="http://schemas.microsoft.com/office/drawing/2014/main" id="{A0F43FED-A577-47DC-AD56-86F65A20CB09}"/>
                </a:ext>
              </a:extLst>
            </p:cNvPr>
            <p:cNvSpPr/>
            <p:nvPr/>
          </p:nvSpPr>
          <p:spPr>
            <a:xfrm>
              <a:off x="9184641" y="3610989"/>
              <a:ext cx="270000" cy="269931"/>
            </a:xfrm>
            <a:prstGeom prst="ellipse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3" name="椭圆 30">
              <a:extLst>
                <a:ext uri="{FF2B5EF4-FFF2-40B4-BE49-F238E27FC236}">
                  <a16:creationId xmlns="" xmlns:a16="http://schemas.microsoft.com/office/drawing/2014/main" id="{97B80BC0-9D2B-4682-A69B-ED87DCD95F09}"/>
                </a:ext>
              </a:extLst>
            </p:cNvPr>
            <p:cNvSpPr/>
            <p:nvPr/>
          </p:nvSpPr>
          <p:spPr>
            <a:xfrm>
              <a:off x="8729236" y="1679497"/>
              <a:ext cx="270000" cy="269931"/>
            </a:xfrm>
            <a:prstGeom prst="ellipse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cxnSp>
          <p:nvCxnSpPr>
            <p:cNvPr id="34" name="直接连接符 31">
              <a:extLst>
                <a:ext uri="{FF2B5EF4-FFF2-40B4-BE49-F238E27FC236}">
                  <a16:creationId xmlns="" xmlns:a16="http://schemas.microsoft.com/office/drawing/2014/main" id="{E1EF242A-7103-448C-9281-8C757CD94D83}"/>
                </a:ext>
              </a:extLst>
            </p:cNvPr>
            <p:cNvCxnSpPr/>
            <p:nvPr/>
          </p:nvCxnSpPr>
          <p:spPr>
            <a:xfrm>
              <a:off x="9536083" y="1817461"/>
              <a:ext cx="180000" cy="0"/>
            </a:xfrm>
            <a:prstGeom prst="line">
              <a:avLst/>
            </a:prstGeom>
            <a:ln w="12700">
              <a:solidFill>
                <a:srgbClr val="C55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2">
              <a:extLst>
                <a:ext uri="{FF2B5EF4-FFF2-40B4-BE49-F238E27FC236}">
                  <a16:creationId xmlns="" xmlns:a16="http://schemas.microsoft.com/office/drawing/2014/main" id="{FE45C2D5-F8D9-44ED-BE62-02EB244D17C0}"/>
                </a:ext>
              </a:extLst>
            </p:cNvPr>
            <p:cNvCxnSpPr>
              <a:cxnSpLocks/>
            </p:cNvCxnSpPr>
            <p:nvPr/>
          </p:nvCxnSpPr>
          <p:spPr>
            <a:xfrm>
              <a:off x="9322415" y="1441016"/>
              <a:ext cx="0" cy="171286"/>
            </a:xfrm>
            <a:prstGeom prst="line">
              <a:avLst/>
            </a:prstGeom>
            <a:ln w="12700">
              <a:solidFill>
                <a:srgbClr val="C55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3">
              <a:extLst>
                <a:ext uri="{FF2B5EF4-FFF2-40B4-BE49-F238E27FC236}">
                  <a16:creationId xmlns="" xmlns:a16="http://schemas.microsoft.com/office/drawing/2014/main" id="{98DC7A6F-E205-471B-8FCE-D536D64DCBAC}"/>
                </a:ext>
              </a:extLst>
            </p:cNvPr>
            <p:cNvCxnSpPr/>
            <p:nvPr/>
          </p:nvCxnSpPr>
          <p:spPr>
            <a:xfrm>
              <a:off x="8887074" y="1814462"/>
              <a:ext cx="180000" cy="0"/>
            </a:xfrm>
            <a:prstGeom prst="line">
              <a:avLst/>
            </a:prstGeom>
            <a:ln w="12700">
              <a:solidFill>
                <a:srgbClr val="C55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4">
              <a:extLst>
                <a:ext uri="{FF2B5EF4-FFF2-40B4-BE49-F238E27FC236}">
                  <a16:creationId xmlns="" xmlns:a16="http://schemas.microsoft.com/office/drawing/2014/main" id="{8DA105A9-EE9F-4894-B5EF-47EB0A804256}"/>
                </a:ext>
              </a:extLst>
            </p:cNvPr>
            <p:cNvCxnSpPr>
              <a:cxnSpLocks/>
            </p:cNvCxnSpPr>
            <p:nvPr/>
          </p:nvCxnSpPr>
          <p:spPr>
            <a:xfrm>
              <a:off x="9311347" y="1921689"/>
              <a:ext cx="0" cy="1908000"/>
            </a:xfrm>
            <a:prstGeom prst="line">
              <a:avLst/>
            </a:prstGeom>
            <a:ln w="12700">
              <a:solidFill>
                <a:srgbClr val="C55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4">
              <a:extLst>
                <a:ext uri="{FF2B5EF4-FFF2-40B4-BE49-F238E27FC236}">
                  <a16:creationId xmlns="" xmlns:a16="http://schemas.microsoft.com/office/drawing/2014/main" id="{30D3D60B-DCED-4754-80AF-AA8FFA1093FB}"/>
                </a:ext>
              </a:extLst>
            </p:cNvPr>
            <p:cNvSpPr txBox="1"/>
            <p:nvPr/>
          </p:nvSpPr>
          <p:spPr>
            <a:xfrm>
              <a:off x="7433257" y="915831"/>
              <a:ext cx="3170066" cy="461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800" dirty="0">
                  <a:solidFill>
                    <a:srgbClr val="C55A11"/>
                  </a:solidFill>
                  <a:latin typeface="Arial" charset="0"/>
                  <a:ea typeface="Arial" charset="0"/>
                  <a:cs typeface="Arial" charset="0"/>
                </a:rPr>
                <a:t>Phenylpropanoid </a:t>
              </a:r>
              <a:r>
                <a:rPr lang="en-US" sz="800" dirty="0">
                  <a:solidFill>
                    <a:srgbClr val="C55A11"/>
                  </a:solidFill>
                  <a:latin typeface="Arial" charset="0"/>
                  <a:ea typeface="Arial" charset="0"/>
                  <a:cs typeface="Arial" charset="0"/>
                </a:rPr>
                <a:t>biosynthesis</a:t>
              </a:r>
            </a:p>
          </p:txBody>
        </p:sp>
        <p:sp>
          <p:nvSpPr>
            <p:cNvPr id="39" name="椭圆 36">
              <a:extLst>
                <a:ext uri="{FF2B5EF4-FFF2-40B4-BE49-F238E27FC236}">
                  <a16:creationId xmlns="" xmlns:a16="http://schemas.microsoft.com/office/drawing/2014/main" id="{51298EFA-F31D-4090-BC4D-4E68A7B4EC4E}"/>
                </a:ext>
              </a:extLst>
            </p:cNvPr>
            <p:cNvSpPr/>
            <p:nvPr/>
          </p:nvSpPr>
          <p:spPr>
            <a:xfrm>
              <a:off x="9504310" y="4141169"/>
              <a:ext cx="489417" cy="489600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0" name="椭圆 37">
              <a:extLst>
                <a:ext uri="{FF2B5EF4-FFF2-40B4-BE49-F238E27FC236}">
                  <a16:creationId xmlns="" xmlns:a16="http://schemas.microsoft.com/office/drawing/2014/main" id="{D771BE44-649A-40E5-8095-8977A1E23909}"/>
                </a:ext>
              </a:extLst>
            </p:cNvPr>
            <p:cNvSpPr/>
            <p:nvPr/>
          </p:nvSpPr>
          <p:spPr>
            <a:xfrm>
              <a:off x="9188076" y="4273331"/>
              <a:ext cx="270000" cy="269931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1" name="椭圆 38">
              <a:extLst>
                <a:ext uri="{FF2B5EF4-FFF2-40B4-BE49-F238E27FC236}">
                  <a16:creationId xmlns="" xmlns:a16="http://schemas.microsoft.com/office/drawing/2014/main" id="{CE7D5F4A-AD02-4292-9CC7-6D45259C725E}"/>
                </a:ext>
              </a:extLst>
            </p:cNvPr>
            <p:cNvSpPr/>
            <p:nvPr/>
          </p:nvSpPr>
          <p:spPr>
            <a:xfrm>
              <a:off x="10045519" y="4280398"/>
              <a:ext cx="270000" cy="269931"/>
            </a:xfrm>
            <a:prstGeom prst="ellipse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cxnSp>
          <p:nvCxnSpPr>
            <p:cNvPr id="42" name="直接连接符 39">
              <a:extLst>
                <a:ext uri="{FF2B5EF4-FFF2-40B4-BE49-F238E27FC236}">
                  <a16:creationId xmlns="" xmlns:a16="http://schemas.microsoft.com/office/drawing/2014/main" id="{F4CF36B3-ED9F-4EAB-A19B-1ED969532BD6}"/>
                </a:ext>
              </a:extLst>
            </p:cNvPr>
            <p:cNvCxnSpPr/>
            <p:nvPr/>
          </p:nvCxnSpPr>
          <p:spPr>
            <a:xfrm>
              <a:off x="9904962" y="4415364"/>
              <a:ext cx="180000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0">
              <a:extLst>
                <a:ext uri="{FF2B5EF4-FFF2-40B4-BE49-F238E27FC236}">
                  <a16:creationId xmlns="" xmlns:a16="http://schemas.microsoft.com/office/drawing/2014/main" id="{55C1F97E-1C2D-4A62-96BC-3688134C7542}"/>
                </a:ext>
              </a:extLst>
            </p:cNvPr>
            <p:cNvCxnSpPr>
              <a:cxnSpLocks/>
            </p:cNvCxnSpPr>
            <p:nvPr/>
          </p:nvCxnSpPr>
          <p:spPr>
            <a:xfrm>
              <a:off x="9373428" y="4407446"/>
              <a:ext cx="130882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1">
              <a:extLst>
                <a:ext uri="{FF2B5EF4-FFF2-40B4-BE49-F238E27FC236}">
                  <a16:creationId xmlns="" xmlns:a16="http://schemas.microsoft.com/office/drawing/2014/main" id="{CF26B50F-2C4E-4516-B67E-EF81BCC01979}"/>
                </a:ext>
              </a:extLst>
            </p:cNvPr>
            <p:cNvCxnSpPr>
              <a:cxnSpLocks/>
            </p:cNvCxnSpPr>
            <p:nvPr/>
          </p:nvCxnSpPr>
          <p:spPr>
            <a:xfrm>
              <a:off x="9746018" y="2040995"/>
              <a:ext cx="0" cy="248400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">
              <a:extLst>
                <a:ext uri="{FF2B5EF4-FFF2-40B4-BE49-F238E27FC236}">
                  <a16:creationId xmlns="" xmlns:a16="http://schemas.microsoft.com/office/drawing/2014/main" id="{466237C8-77F7-41CA-A201-FCECC66E1C0C}"/>
                </a:ext>
              </a:extLst>
            </p:cNvPr>
            <p:cNvSpPr txBox="1"/>
            <p:nvPr/>
          </p:nvSpPr>
          <p:spPr>
            <a:xfrm>
              <a:off x="8047349" y="4601153"/>
              <a:ext cx="2825486" cy="430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rgbClr val="008000"/>
                  </a:solidFill>
                  <a:latin typeface="Arial" charset="0"/>
                  <a:ea typeface="Arial" charset="0"/>
                  <a:cs typeface="Arial" charset="0"/>
                </a:rPr>
                <a:t>Glutathione metabolism</a:t>
              </a:r>
              <a:endParaRPr lang="en-US" sz="800" dirty="0">
                <a:solidFill>
                  <a:srgbClr val="008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6" name="TextBox 4">
              <a:extLst>
                <a:ext uri="{FF2B5EF4-FFF2-40B4-BE49-F238E27FC236}">
                  <a16:creationId xmlns="" xmlns:a16="http://schemas.microsoft.com/office/drawing/2014/main" id="{2CAE2215-374E-45B5-98D6-B0DDBE89988D}"/>
                </a:ext>
              </a:extLst>
            </p:cNvPr>
            <p:cNvSpPr txBox="1"/>
            <p:nvPr/>
          </p:nvSpPr>
          <p:spPr>
            <a:xfrm>
              <a:off x="6074027" y="2477499"/>
              <a:ext cx="4369982" cy="783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rgbClr val="4F81BD"/>
                  </a:solidFill>
                  <a:latin typeface="Arial" charset="0"/>
                  <a:ea typeface="Arial" charset="0"/>
                  <a:cs typeface="Arial" charset="0"/>
                </a:rPr>
                <a:t>Carbon fixation in photosynthetic organisms</a:t>
              </a:r>
              <a:endParaRPr lang="en-US" sz="800" dirty="0">
                <a:solidFill>
                  <a:srgbClr val="4F81BD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7" name="椭圆 44">
              <a:extLst>
                <a:ext uri="{FF2B5EF4-FFF2-40B4-BE49-F238E27FC236}">
                  <a16:creationId xmlns="" xmlns:a16="http://schemas.microsoft.com/office/drawing/2014/main" id="{197A91F8-8A9D-4B62-A996-C82E3E5CAC99}"/>
                </a:ext>
              </a:extLst>
            </p:cNvPr>
            <p:cNvSpPr/>
            <p:nvPr/>
          </p:nvSpPr>
          <p:spPr>
            <a:xfrm>
              <a:off x="6693904" y="3466671"/>
              <a:ext cx="489417" cy="489600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8" name="椭圆 45">
              <a:extLst>
                <a:ext uri="{FF2B5EF4-FFF2-40B4-BE49-F238E27FC236}">
                  <a16:creationId xmlns="" xmlns:a16="http://schemas.microsoft.com/office/drawing/2014/main" id="{DBBB2F9D-855D-4F09-81A9-6570AB7AF264}"/>
                </a:ext>
              </a:extLst>
            </p:cNvPr>
            <p:cNvSpPr/>
            <p:nvPr/>
          </p:nvSpPr>
          <p:spPr>
            <a:xfrm>
              <a:off x="6860402" y="5452985"/>
              <a:ext cx="489417" cy="489600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9" name="椭圆 46">
              <a:extLst>
                <a:ext uri="{FF2B5EF4-FFF2-40B4-BE49-F238E27FC236}">
                  <a16:creationId xmlns="" xmlns:a16="http://schemas.microsoft.com/office/drawing/2014/main" id="{F62FD5E1-B1C9-45CA-89E8-E0FCAC7AC66E}"/>
                </a:ext>
              </a:extLst>
            </p:cNvPr>
            <p:cNvSpPr/>
            <p:nvPr/>
          </p:nvSpPr>
          <p:spPr>
            <a:xfrm>
              <a:off x="6886970" y="4706453"/>
              <a:ext cx="270000" cy="269931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50" name="椭圆 47">
              <a:extLst>
                <a:ext uri="{FF2B5EF4-FFF2-40B4-BE49-F238E27FC236}">
                  <a16:creationId xmlns="" xmlns:a16="http://schemas.microsoft.com/office/drawing/2014/main" id="{05F6D451-5732-4387-85C5-51736F408E5F}"/>
                </a:ext>
              </a:extLst>
            </p:cNvPr>
            <p:cNvSpPr/>
            <p:nvPr/>
          </p:nvSpPr>
          <p:spPr>
            <a:xfrm>
              <a:off x="7198959" y="4404844"/>
              <a:ext cx="270000" cy="269931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51" name="椭圆 48">
              <a:extLst>
                <a:ext uri="{FF2B5EF4-FFF2-40B4-BE49-F238E27FC236}">
                  <a16:creationId xmlns="" xmlns:a16="http://schemas.microsoft.com/office/drawing/2014/main" id="{A3087DB1-8830-4738-A05E-F0FF9A74419C}"/>
                </a:ext>
              </a:extLst>
            </p:cNvPr>
            <p:cNvSpPr/>
            <p:nvPr/>
          </p:nvSpPr>
          <p:spPr>
            <a:xfrm>
              <a:off x="7752733" y="4560021"/>
              <a:ext cx="270000" cy="269931"/>
            </a:xfrm>
            <a:prstGeom prst="ellipse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52" name="任意多边形: 形状 49">
              <a:extLst>
                <a:ext uri="{FF2B5EF4-FFF2-40B4-BE49-F238E27FC236}">
                  <a16:creationId xmlns="" xmlns:a16="http://schemas.microsoft.com/office/drawing/2014/main" id="{CD0A5079-3AFF-40A5-8CE8-3E759C882E1B}"/>
                </a:ext>
              </a:extLst>
            </p:cNvPr>
            <p:cNvSpPr/>
            <p:nvPr/>
          </p:nvSpPr>
          <p:spPr>
            <a:xfrm rot="19203584">
              <a:off x="6664815" y="3888111"/>
              <a:ext cx="712513" cy="804889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0">
              <a:extLst>
                <a:ext uri="{FF2B5EF4-FFF2-40B4-BE49-F238E27FC236}">
                  <a16:creationId xmlns="" xmlns:a16="http://schemas.microsoft.com/office/drawing/2014/main" id="{92C73BDC-3042-4257-AA91-9B02ED2FFF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143" y="3779194"/>
              <a:ext cx="562267" cy="662783"/>
            </a:xfrm>
            <a:prstGeom prst="line">
              <a:avLst/>
            </a:prstGeom>
            <a:ln w="12700">
              <a:solidFill>
                <a:srgbClr val="C050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1">
              <a:extLst>
                <a:ext uri="{FF2B5EF4-FFF2-40B4-BE49-F238E27FC236}">
                  <a16:creationId xmlns="" xmlns:a16="http://schemas.microsoft.com/office/drawing/2014/main" id="{E111DFC6-5730-4865-9189-C45F6EA547F3}"/>
                </a:ext>
              </a:extLst>
            </p:cNvPr>
            <p:cNvCxnSpPr>
              <a:cxnSpLocks/>
              <a:stCxn id="52" idx="0"/>
              <a:endCxn id="50" idx="4"/>
            </p:cNvCxnSpPr>
            <p:nvPr/>
          </p:nvCxnSpPr>
          <p:spPr>
            <a:xfrm>
              <a:off x="7035854" y="3753283"/>
              <a:ext cx="298105" cy="921492"/>
            </a:xfrm>
            <a:prstGeom prst="line">
              <a:avLst/>
            </a:prstGeom>
            <a:ln w="12700">
              <a:solidFill>
                <a:srgbClr val="C050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任意多边形: 形状 52">
              <a:extLst>
                <a:ext uri="{FF2B5EF4-FFF2-40B4-BE49-F238E27FC236}">
                  <a16:creationId xmlns="" xmlns:a16="http://schemas.microsoft.com/office/drawing/2014/main" id="{2FA58C6A-B953-4444-BD13-BF33E8AD5492}"/>
                </a:ext>
              </a:extLst>
            </p:cNvPr>
            <p:cNvSpPr/>
            <p:nvPr/>
          </p:nvSpPr>
          <p:spPr>
            <a:xfrm rot="5596806">
              <a:off x="7024591" y="3773723"/>
              <a:ext cx="960227" cy="973471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: 形状 53">
              <a:extLst>
                <a:ext uri="{FF2B5EF4-FFF2-40B4-BE49-F238E27FC236}">
                  <a16:creationId xmlns="" xmlns:a16="http://schemas.microsoft.com/office/drawing/2014/main" id="{4241BAFC-8CAE-4349-93B4-212A38C188AE}"/>
                </a:ext>
              </a:extLst>
            </p:cNvPr>
            <p:cNvSpPr/>
            <p:nvPr/>
          </p:nvSpPr>
          <p:spPr>
            <a:xfrm rot="19203584">
              <a:off x="6654140" y="5032251"/>
              <a:ext cx="640540" cy="667024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: 形状 54">
              <a:extLst>
                <a:ext uri="{FF2B5EF4-FFF2-40B4-BE49-F238E27FC236}">
                  <a16:creationId xmlns="" xmlns:a16="http://schemas.microsoft.com/office/drawing/2014/main" id="{EB41F96B-444E-491F-B055-4972A35CFD54}"/>
                </a:ext>
              </a:extLst>
            </p:cNvPr>
            <p:cNvSpPr/>
            <p:nvPr/>
          </p:nvSpPr>
          <p:spPr>
            <a:xfrm rot="19203584">
              <a:off x="6697835" y="4485236"/>
              <a:ext cx="115300" cy="1106597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: 形状 55">
              <a:extLst>
                <a:ext uri="{FF2B5EF4-FFF2-40B4-BE49-F238E27FC236}">
                  <a16:creationId xmlns="" xmlns:a16="http://schemas.microsoft.com/office/drawing/2014/main" id="{118937C6-FB53-46E2-856B-D5C4C1934A7F}"/>
                </a:ext>
              </a:extLst>
            </p:cNvPr>
            <p:cNvSpPr/>
            <p:nvPr/>
          </p:nvSpPr>
          <p:spPr>
            <a:xfrm rot="9769393">
              <a:off x="6942144" y="4910970"/>
              <a:ext cx="1053438" cy="475527"/>
            </a:xfrm>
            <a:custGeom>
              <a:avLst/>
              <a:gdLst>
                <a:gd name="connsiteX0" fmla="*/ 946298 w 946298"/>
                <a:gd name="connsiteY0" fmla="*/ 0 h 784222"/>
                <a:gd name="connsiteX1" fmla="*/ 574158 w 946298"/>
                <a:gd name="connsiteY1" fmla="*/ 489097 h 784222"/>
                <a:gd name="connsiteX2" fmla="*/ 106325 w 946298"/>
                <a:gd name="connsiteY2" fmla="*/ 754911 h 784222"/>
                <a:gd name="connsiteX3" fmla="*/ 0 w 946298"/>
                <a:gd name="connsiteY3" fmla="*/ 765544 h 78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298" h="784222">
                  <a:moveTo>
                    <a:pt x="946298" y="0"/>
                  </a:moveTo>
                  <a:cubicBezTo>
                    <a:pt x="830225" y="181639"/>
                    <a:pt x="714153" y="363279"/>
                    <a:pt x="574158" y="489097"/>
                  </a:cubicBezTo>
                  <a:cubicBezTo>
                    <a:pt x="434163" y="614915"/>
                    <a:pt x="202018" y="708837"/>
                    <a:pt x="106325" y="754911"/>
                  </a:cubicBezTo>
                  <a:cubicBezTo>
                    <a:pt x="10632" y="800985"/>
                    <a:pt x="5316" y="783264"/>
                    <a:pt x="0" y="765544"/>
                  </a:cubicBezTo>
                </a:path>
              </a:pathLst>
            </a:custGeom>
            <a:noFill/>
            <a:ln w="12700"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TextBox 4">
              <a:extLst>
                <a:ext uri="{FF2B5EF4-FFF2-40B4-BE49-F238E27FC236}">
                  <a16:creationId xmlns="" xmlns:a16="http://schemas.microsoft.com/office/drawing/2014/main" id="{0E9067EF-4226-4BB5-8A53-CE05CD9043C1}"/>
                </a:ext>
              </a:extLst>
            </p:cNvPr>
            <p:cNvSpPr txBox="1"/>
            <p:nvPr/>
          </p:nvSpPr>
          <p:spPr>
            <a:xfrm>
              <a:off x="6019300" y="3193050"/>
              <a:ext cx="3861714" cy="331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charset="0"/>
                  <a:ea typeface="Arial" charset="0"/>
                  <a:cs typeface="Arial" charset="0"/>
                </a:rPr>
                <a:t>Plant hormone signal transduction</a:t>
              </a:r>
              <a:endParaRPr lang="en-US" sz="800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7131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2022-03-27T00:06:00Z</dcterms:created>
  <dcterms:modified xsi:type="dcterms:W3CDTF">2022-03-27T00:06:18Z</dcterms:modified>
</cp:coreProperties>
</file>