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7"/>
  </p:handoutMasterIdLst>
  <p:sldIdLst>
    <p:sldId id="258" r:id="rId3"/>
    <p:sldId id="256" r:id="rId4"/>
    <p:sldId id="259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65" d="100"/>
          <a:sy n="65" d="100"/>
        </p:scale>
        <p:origin x="704" y="24"/>
      </p:cViewPr>
      <p:guideLst>
        <p:guide orient="horz" pos="2154"/>
        <p:guide pos="384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044575" y="4896485"/>
            <a:ext cx="10622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Fig. S1.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The expressions of the key </a:t>
            </a:r>
            <a:r>
              <a:rPr lang="en-US" altLang="zh-CN" b="1" i="1" dirty="0">
                <a:latin typeface="Times New Roman" panose="0202060305040502030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PAL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  </a:t>
            </a:r>
            <a:r>
              <a:rPr lang="en-US" altLang="zh-CN" b="1" i="1" dirty="0">
                <a:latin typeface="Times New Roman" panose="0202060305040502030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CHI and CHS 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key</a:t>
            </a:r>
            <a:r>
              <a:rPr lang="en-US" altLang="zh-CN" b="1" i="1" dirty="0">
                <a:latin typeface="Times New Roman" panose="0202060305040502030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b="1" dirty="0">
                <a:latin typeface="Times New Roman" panose="0202060305040502030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genes in radish hypocotyls. </a:t>
            </a:r>
            <a:r>
              <a:rPr lang="en-US" altLang="zh-CN" dirty="0">
                <a:ln>
                  <a:noFill/>
                </a:ln>
                <a:effectLst/>
                <a:latin typeface="Times New Roman" panose="0202060305040502030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The values are means ± standard deviation (SD) of the three independent experiments with at least three replicates for each.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Different letters indicate significant differences at P&lt;0.05. </a:t>
            </a:r>
            <a:endParaRPr kumimoji="0" lang="en-US" altLang="zh-CN" i="0" u="none" strike="noStrike" cap="none" normalizeH="0" baseline="0" dirty="0">
              <a:latin typeface="Times New Roman" panose="02020603050405020304" charset="0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2917190" y="628650"/>
            <a:ext cx="6373495" cy="3990340"/>
            <a:chOff x="687" y="1439"/>
            <a:chExt cx="10037" cy="6284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/>
            <a:srcRect l="14193" r="66691"/>
            <a:stretch>
              <a:fillRect/>
            </a:stretch>
          </p:blipFill>
          <p:spPr>
            <a:xfrm>
              <a:off x="687" y="1452"/>
              <a:ext cx="3444" cy="6259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rcRect l="13567" r="66850"/>
            <a:stretch>
              <a:fillRect/>
            </a:stretch>
          </p:blipFill>
          <p:spPr>
            <a:xfrm>
              <a:off x="7182" y="1439"/>
              <a:ext cx="3542" cy="6284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/>
            <a:srcRect l="14544" r="66942"/>
            <a:stretch>
              <a:fillRect/>
            </a:stretch>
          </p:blipFill>
          <p:spPr>
            <a:xfrm>
              <a:off x="4024" y="1452"/>
              <a:ext cx="3337" cy="62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77046" y="416545"/>
            <a:ext cx="9195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b="1" dirty="0">
                <a:latin typeface="Times New Roman" panose="02020603050405020304" charset="0"/>
                <a:cs typeface="Times New Roman" panose="02020603050405020304" charset="0"/>
              </a:rPr>
              <a:t>Tab</a:t>
            </a:r>
            <a:r>
              <a:rPr lang="en-US" b="1" dirty="0">
                <a:latin typeface="Times New Roman" panose="02020603050405020304" charset="0"/>
                <a:cs typeface="Times New Roman" panose="02020603050405020304" charset="0"/>
              </a:rPr>
              <a:t>le</a:t>
            </a:r>
            <a:r>
              <a:rPr b="1" dirty="0">
                <a:latin typeface="Times New Roman" panose="02020603050405020304" charset="0"/>
                <a:cs typeface="Times New Roman" panose="02020603050405020304" charset="0"/>
              </a:rPr>
              <a:t> S</a:t>
            </a:r>
            <a:r>
              <a:rPr lang="en-AU" b="1" dirty="0">
                <a:latin typeface="Times New Roman" panose="02020603050405020304" charset="0"/>
                <a:cs typeface="Times New Roman" panose="02020603050405020304" charset="0"/>
              </a:rPr>
              <a:t>1</a:t>
            </a:r>
            <a:r>
              <a:rPr lang="en-US" b="1" dirty="0"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b="1" dirty="0">
                <a:latin typeface="Times New Roman" panose="02020603050405020304" charset="0"/>
                <a:cs typeface="Times New Roman" panose="02020603050405020304" charset="0"/>
              </a:rPr>
              <a:t>The expression levels of anthocyanin biosynthesis related structure genes</a:t>
            </a:r>
            <a:r>
              <a:rPr lang="en-US" b="1" dirty="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dirty="0">
                <a:latin typeface="Times New Roman" panose="02020603050405020304" charset="0"/>
                <a:cs typeface="Times New Roman" panose="02020603050405020304" charset="0"/>
              </a:rPr>
              <a:t>FPKM values were obtained from radish hypocotyl RNA-seq data. Gene members with relatively high expression levels were highlighted in bold font. </a:t>
            </a:r>
            <a:endParaRPr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15" name="表格 14"/>
          <p:cNvGraphicFramePr/>
          <p:nvPr>
            <p:custDataLst>
              <p:tags r:id="rId1"/>
            </p:custDataLst>
          </p:nvPr>
        </p:nvGraphicFramePr>
        <p:xfrm>
          <a:off x="2894965" y="1380490"/>
          <a:ext cx="5966460" cy="4685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4230"/>
                <a:gridCol w="1248410"/>
                <a:gridCol w="859155"/>
                <a:gridCol w="824230"/>
                <a:gridCol w="1351280"/>
                <a:gridCol w="859155"/>
              </a:tblGrid>
              <a:tr h="27559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Gene family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Gene ID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FPKM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Gene family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Gene ID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FPKM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590">
                <a:tc rowSpan="7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PAL</a:t>
                      </a:r>
                      <a:endParaRPr lang="en-US" altLang="en-US" sz="1100" b="1" i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ncbi_108812387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135.873 </a:t>
                      </a:r>
                      <a:endParaRPr lang="en-US" altLang="en-US" sz="1100" b="0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CHS</a:t>
                      </a:r>
                      <a:endParaRPr lang="en-US" altLang="en-US" sz="1100" b="1" i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ncbi_108847017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451.800 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590">
                <a:tc vMerge="1"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ncbi_108829906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188.670 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ncbi_108847407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389.743 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590">
                <a:tc vMerge="1"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ncbi_108838754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24.840 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ncbi_108847534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2.380 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590">
                <a:tc vMerge="1"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ncbi_108854852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238.767 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F3H</a:t>
                      </a:r>
                      <a:endParaRPr lang="en-US" altLang="en-US" sz="1100" b="1" i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ncbi_108852668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0.001 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590">
                <a:tc vMerge="1"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ncbi_108855076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55.373 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ncbi_108805892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1313.673 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590">
                <a:tc vMerge="1"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ncbi_108857697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13.540 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DFR</a:t>
                      </a:r>
                      <a:endParaRPr lang="en-US" altLang="en-US" sz="1100" b="1" i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ncbi_108826061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2388.957 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590">
                <a:tc v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ncbi_108862526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444.773 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ncbi_108848622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4.900 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590">
                <a:tc row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CHI</a:t>
                      </a:r>
                      <a:endParaRPr lang="en-US" altLang="en-US" sz="1100" b="1" i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ncbi_108814129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373.050 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ncbi_108852246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0.050 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590">
                <a:tc vMerge="1"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ncbi_108814137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208.957 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ANS</a:t>
                      </a:r>
                      <a:endParaRPr lang="en-US" altLang="en-US" sz="1100" b="1" i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ncbi_108811185</a:t>
                      </a:r>
                      <a:endParaRPr lang="en-US" altLang="en-US" sz="1100" b="0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0.001 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590">
                <a:tc vMerge="1"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ncbi_108816078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0.537 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ncbi_108813755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0.001 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590">
                <a:tc vMerge="1"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ncbi_108830048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56.610 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ncbi_108824497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5.013 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590">
                <a:tc v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ncbi_108862091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204.657 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ncbi_108838202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0.001 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590">
                <a:tc row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CHS</a:t>
                      </a:r>
                      <a:endParaRPr lang="en-US" altLang="en-US" sz="1100" b="1" i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ncbi_108814337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730.230 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ncbi_108842289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15.287 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590">
                <a:tc vMerge="1"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ncbi_108818381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848.847 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ncbi_108843686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1755.357 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590">
                <a:tc vMerge="1"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ncbi_108833356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0.240 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LDOX</a:t>
                      </a:r>
                      <a:endParaRPr lang="en-US" altLang="en-US" sz="1100" b="1" i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ncbi_108848981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652.323 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590">
                <a:tc vMerge="1">
                  <a:tcPr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ncbi_108843267</a:t>
                      </a:r>
                      <a:endParaRPr lang="en-US" altLang="en-US" sz="1100" b="1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1123.800 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 i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UFGT</a:t>
                      </a:r>
                      <a:endParaRPr lang="en-US" altLang="en-US" sz="1100" b="1" i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ncbi_108821920</a:t>
                      </a:r>
                      <a:endParaRPr lang="en-US" altLang="en-US" sz="1100" b="1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265.513 </a:t>
                      </a:r>
                      <a:endParaRPr lang="en-US" altLang="en-US" sz="1100" b="1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863090" y="537210"/>
            <a:ext cx="77793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b="1" dirty="0">
                <a:latin typeface="Times New Roman" panose="02020603050405020304" charset="0"/>
                <a:cs typeface="Times New Roman" panose="02020603050405020304" charset="0"/>
              </a:rPr>
              <a:t>Table S</a:t>
            </a:r>
            <a:r>
              <a:rPr lang="en-AU" altLang="zh-CN" b="1" dirty="0"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en-US" altLang="zh-CN" b="1" dirty="0">
                <a:latin typeface="Times New Roman" panose="02020603050405020304" charset="0"/>
                <a:cs typeface="Times New Roman" panose="02020603050405020304" charset="0"/>
              </a:rPr>
              <a:t>.</a:t>
            </a:r>
            <a:r>
              <a:rPr lang="zh-CN" altLang="en-US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 b="1" dirty="0">
                <a:latin typeface="Times New Roman" panose="02020603050405020304" charset="0"/>
                <a:cs typeface="Times New Roman" panose="02020603050405020304" charset="0"/>
              </a:rPr>
              <a:t>The nucleotide sequence of primers used in the </a:t>
            </a:r>
            <a:r>
              <a:rPr lang="en-AU" altLang="zh-CN" b="1" dirty="0">
                <a:latin typeface="Times New Roman" panose="02020603050405020304" charset="0"/>
                <a:cs typeface="Times New Roman" panose="02020603050405020304" charset="0"/>
              </a:rPr>
              <a:t>q</a:t>
            </a:r>
            <a:r>
              <a:rPr lang="zh-CN" altLang="en-US" b="1" dirty="0">
                <a:latin typeface="Times New Roman" panose="02020603050405020304" charset="0"/>
                <a:cs typeface="Times New Roman" panose="02020603050405020304" charset="0"/>
              </a:rPr>
              <a:t>RT-PCR</a:t>
            </a:r>
            <a:r>
              <a:rPr lang="en-US" altLang="zh-CN" b="1" dirty="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zh-CN" altLang="en-US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zh-CN" altLang="en-US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1652058" y="1062990"/>
          <a:ext cx="8201025" cy="4000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5680"/>
                <a:gridCol w="3374390"/>
                <a:gridCol w="3830955"/>
              </a:tblGrid>
              <a:tr h="2857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200" b="1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Gene Name</a:t>
                      </a:r>
                      <a:endParaRPr lang="en-US" altLang="en-US" sz="1200" b="1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Primer forward</a:t>
                      </a:r>
                      <a:endParaRPr lang="en-US" altLang="en-US" sz="12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Primer reverse</a:t>
                      </a:r>
                      <a:endParaRPr lang="en-US" altLang="en-US" sz="1200" b="1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 i="1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Actin</a:t>
                      </a:r>
                      <a:endParaRPr lang="en-US" altLang="en-US" sz="1200" b="0" i="1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 GCTCAGTCCAAGAGAGGTATTC 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5’GCTCGTTGTAGAAAGTGTGATG 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 i="1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PAL</a:t>
                      </a:r>
                      <a:endParaRPr lang="en-US" altLang="en-US" sz="1200" b="0" i="1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5’GAATTTAACCGCTTCCAACA3’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5’AAGCTCAGAGCAGTAAGAAG 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 i="1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CHS</a:t>
                      </a:r>
                      <a:endParaRPr lang="en-US" altLang="en-US" sz="1200" b="0" i="1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5’CGACAGGAGAAGGGTTGGAG 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5’ACCATAGATAGCGAGGCCG 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 i="1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CHI</a:t>
                      </a:r>
                      <a:endParaRPr lang="en-US" altLang="en-US" sz="1200" b="0" i="1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5’AACGTTCCCTCCTGGTGCTT 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5’TTTTCCCGTTTCAGGAATGC 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 i="1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F3H</a:t>
                      </a:r>
                      <a:endParaRPr lang="en-US" altLang="en-US" sz="1200" b="0" i="1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5’CAAAATGCCCTCAGCCTGAT 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5’GCTTGTAAACCACCGACTTGGT 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 i="1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DFR</a:t>
                      </a:r>
                      <a:endParaRPr lang="en-US" altLang="en-US" sz="1200" b="0" i="1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5’GGATCTGCAGGTTTAACTGA 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5’TGCGACTATCTGTTTTCTCG 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 i="1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ANS</a:t>
                      </a:r>
                      <a:endParaRPr lang="en-US" altLang="en-US" sz="1200" b="0" i="1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5’ACGTAAGCGCTTTGACCTTCA3’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5’ATCGAATCGGGAACGCATT 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 i="1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UF3GT</a:t>
                      </a:r>
                      <a:endParaRPr lang="en-US" altLang="en-US" sz="1200" b="0" i="1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5’TGTCAGATCGTTTTGGTTCC 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5’GATTCTTCCTCACTTTCTCAC 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 i="1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LDOX</a:t>
                      </a:r>
                      <a:endParaRPr lang="en-US" altLang="en-US" sz="1200" b="0" i="1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5’GTTTGCAGCTTTTCTACGAGG 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5’TGAGCAAAAGTCCGTGGAGG 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 i="1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PAP1</a:t>
                      </a:r>
                      <a:endParaRPr lang="en-US" altLang="en-US" sz="1200" b="0" i="1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5’TGAGTAAGAAACATGAACCAGGC3’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5’GCCGTTGTTAACCGTGAAGGA3’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 i="1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PAP2</a:t>
                      </a:r>
                      <a:endParaRPr lang="en-US" altLang="en-US" sz="1200" b="0" i="1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5’ATGGAGAAGGCAAATGGCATCAAG3’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5’CCAGCAATCAAGGACCACCTATTTC3’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 i="1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NOA</a:t>
                      </a:r>
                      <a:endParaRPr lang="en-US" altLang="en-US" sz="1200" b="0" i="1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5’GAACCAATCCGCAGAGTACG3’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5’CCATTCAGCACCAGAAGTGC3’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 i="1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NIA</a:t>
                      </a:r>
                      <a:endParaRPr lang="en-US" altLang="en-US" sz="1200" b="0" i="1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5’GTGAACTCATCACCACAGGA3’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 dirty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5’CACGTGGGTTGACTAAAGCTA3’</a:t>
                      </a:r>
                      <a:endParaRPr lang="en-US" altLang="en-US" sz="1200" b="0" dirty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UNIT_TABLE_BEAUTIFY" val="smartTable{24fddaf2-58c7-41aa-a09a-53eaa175a013}"/>
  <p:tag name="TABLE_ENDDRAG_ORIGIN_RECT" val="469*368"/>
  <p:tag name="TABLE_ENDDRAG_RECT" val="227*109*469*368"/>
</p:tagLst>
</file>

<file path=ppt/tags/tag63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4.xml><?xml version="1.0" encoding="utf-8"?>
<p:tagLst xmlns:p="http://schemas.openxmlformats.org/presentationml/2006/main">
  <p:tag name="KSO_WM_UNIT_TABLE_BEAUTIFY" val="smartTable{b9d93fa2-6c9c-4730-9b86-cd72954aa02e}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2138</Words>
  <Application>WPS 演示</Application>
  <PresentationFormat>Widescreen</PresentationFormat>
  <Paragraphs>296</Paragraphs>
  <Slides>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Times New Roman</vt:lpstr>
      <vt:lpstr>Times New Roman</vt:lpstr>
      <vt:lpstr>Arial Unicode MS</vt:lpstr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Lu's yoga</dc:creator>
  <cp:lastModifiedBy>Nana Su</cp:lastModifiedBy>
  <cp:revision>35</cp:revision>
  <dcterms:created xsi:type="dcterms:W3CDTF">2019-06-19T02:08:00Z</dcterms:created>
  <dcterms:modified xsi:type="dcterms:W3CDTF">2021-09-17T06:09:26Z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ICV">
    <vt:lpwstr>B3392BB776DB43319726DD776CC3CF4F</vt:lpwstr>
  </property>
</Properties>
</file>