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264" r:id="rId3"/>
    <p:sldId id="266" r:id="rId4"/>
    <p:sldId id="256" r:id="rId5"/>
    <p:sldId id="257" r:id="rId6"/>
    <p:sldId id="267" r:id="rId7"/>
    <p:sldId id="260" r:id="rId8"/>
    <p:sldId id="269" r:id="rId9"/>
    <p:sldId id="270" r:id="rId10"/>
    <p:sldId id="261" r:id="rId11"/>
    <p:sldId id="272" r:id="rId12"/>
    <p:sldId id="273" r:id="rId13"/>
  </p:sldIdLst>
  <p:sldSz cx="6858000" cy="9144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1320" y="2088"/>
      </p:cViewPr>
      <p:guideLst>
        <p:guide orient="horz" pos="2095"/>
        <p:guide pos="42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E5A4E-8817-416D-A8E5-259803CC7DF5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F443B-3117-447D-94C1-45A986FD80F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Gm.like         IAlPSPNrlpIVEdk------LtpNsksktldId-idLnc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CcMYB4          IAlPSPiyrlaVvEdkptTpn---sEsaktWdmnnidLnc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Gh.like         IAfPSspIkNIIEESQQKiASIVTNDEEEEYTVPTLlLFR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Gh.like5a       IAfPSspIkNIIEESQQKTASIVTNDEEEQYTVPTLlLFR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Gh.like5b       IAfPSspIkNIIEESQQKTASIVTNDEEEQYTVPTLlLFR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Gr.like6b       IAfPSspIkNIIEESQkKTASIVTNDEEEQYTVPTLlLFR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Gh.like6a       IAfPSspIkNIIEESQQKTASIVTNDEEEQYTVPTLlLFR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Gh.like6b       IAfPSspIkNIIEESQQKTASIVTNDEEEQYTVPTLlLFR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V.unnamed1      ttsslPDLN------------LnlNvgapsknyPnktq--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J.like          IAvPSPaVNtatlEtrpencdasatgEvrseTlPaLlLFl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V.unnamed2      IAvPSPaVNtatlEtrpencdasatgEvrseTlPaLlLFl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St.Hv1          pirslPDLN----------------------slPsihp--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N.like          pigslPDLN----------------------slPsihp--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Sl.like3        VtsslPDLN----------------------slP------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Sl.like1        ItssllDLN----------------------lIP------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u-HU" sz="1200" smtClean="0">
                <a:latin typeface="Courier New"/>
                <a:ea typeface="Times New Roman"/>
              </a:rPr>
              <a:t>Sl.like2        ItssllDLN----------------------lIP------</a:t>
            </a:r>
            <a:endParaRPr lang="hu-HU" sz="200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hu-HU" sz="1800" smtClean="0">
                <a:latin typeface="Times New Roman"/>
                <a:ea typeface="Times New Roman"/>
              </a:rPr>
              <a:t> </a:t>
            </a:r>
            <a:endParaRPr lang="hu-HU" sz="2000" smtClean="0">
              <a:latin typeface="Times New Roman"/>
              <a:ea typeface="Times New Roman"/>
            </a:endParaRP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BF443B-3117-447D-94C1-45A986FD80F3}" type="slidenum">
              <a:rPr lang="hu-HU" smtClean="0"/>
              <a:pPr/>
              <a:t>11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BF15F-C4A5-4524-8B89-9720F967A1CA}" type="datetimeFigureOut">
              <a:rPr lang="hu-HU" smtClean="0"/>
              <a:pPr/>
              <a:t>2022.03.17.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6576F-A63B-485E-B117-13AC7DBF3AE8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nar/28.1.27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nar/28.1.27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nar/28.1.27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soportba foglalás 4"/>
          <p:cNvGrpSpPr/>
          <p:nvPr/>
        </p:nvGrpSpPr>
        <p:grpSpPr>
          <a:xfrm>
            <a:off x="701041" y="1391603"/>
            <a:ext cx="5822632" cy="3503562"/>
            <a:chOff x="701041" y="1391603"/>
            <a:chExt cx="5822632" cy="3503562"/>
          </a:xfrm>
        </p:grpSpPr>
        <p:sp>
          <p:nvSpPr>
            <p:cNvPr id="2" name="Szövegdoboz 1"/>
            <p:cNvSpPr txBox="1"/>
            <p:nvPr/>
          </p:nvSpPr>
          <p:spPr>
            <a:xfrm>
              <a:off x="701041" y="4433500"/>
              <a:ext cx="5585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200" b="1" smtClean="0">
                  <a:latin typeface="Times New Roman" pitchFamily="18" charset="0"/>
                  <a:cs typeface="Times New Roman" pitchFamily="18" charset="0"/>
                </a:rPr>
                <a:t>Fig</a:t>
              </a:r>
              <a:r>
                <a:rPr lang="en-GB" sz="120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GB" sz="1200" b="1" smtClean="0">
                  <a:latin typeface="Times New Roman" pitchFamily="18" charset="0"/>
                  <a:cs typeface="Times New Roman" pitchFamily="18" charset="0"/>
                </a:rPr>
                <a:t>S1 </a:t>
              </a:r>
              <a:r>
                <a:rPr lang="hu-HU" sz="1200" smtClean="0">
                  <a:latin typeface="Times New Roman" pitchFamily="18" charset="0"/>
                  <a:cs typeface="Times New Roman" pitchFamily="18" charset="0"/>
                </a:rPr>
                <a:t>Nucleotide sequence of the </a:t>
              </a:r>
              <a:r>
                <a:rPr lang="hu-HU" sz="1200" i="1" smtClean="0">
                  <a:latin typeface="Times New Roman" pitchFamily="18" charset="0"/>
                  <a:cs typeface="Times New Roman" pitchFamily="18" charset="0"/>
                </a:rPr>
                <a:t>StGI.04</a:t>
              </a:r>
              <a:r>
                <a:rPr lang="hu-HU" sz="1200" smtClean="0">
                  <a:latin typeface="Times New Roman" pitchFamily="18" charset="0"/>
                  <a:cs typeface="Times New Roman" pitchFamily="18" charset="0"/>
                </a:rPr>
                <a:t> fragment used to generate the aGI 'Désirée' lines and its alignment to the corresponding region of </a:t>
              </a:r>
              <a:r>
                <a:rPr lang="hu-HU" sz="1200" i="1" smtClean="0">
                  <a:latin typeface="Times New Roman" pitchFamily="18" charset="0"/>
                  <a:cs typeface="Times New Roman" pitchFamily="18" charset="0"/>
                </a:rPr>
                <a:t>StGI.12</a:t>
              </a:r>
              <a:r>
                <a:rPr lang="hu-HU" sz="1200" smtClean="0"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en-GB" sz="120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n-GB" sz="120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1048" y="1391603"/>
              <a:ext cx="5762625" cy="2733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Banfalvi\AppData\Local\Temp\Rar$DI05.520\sot04146.path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" y="0"/>
            <a:ext cx="6233211" cy="7412051"/>
          </a:xfrm>
          <a:prstGeom prst="rect">
            <a:avLst/>
          </a:prstGeom>
          <a:noFill/>
        </p:spPr>
      </p:pic>
      <p:sp>
        <p:nvSpPr>
          <p:cNvPr id="3" name="Téglalap 2"/>
          <p:cNvSpPr/>
          <p:nvPr/>
        </p:nvSpPr>
        <p:spPr>
          <a:xfrm>
            <a:off x="101600" y="7457212"/>
            <a:ext cx="67230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S10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KEGG pathway of peroxisome showing the up- and down-regulated genes in aGI52 leaves compared to 'Désirée' leaves in red and green, respectively. PEX13, peroxin-13; CAT, catalase, SOD, superoxide dismutase; FAR, alcohol-forming fatty acyl-CoA reductase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Reference:</a:t>
            </a:r>
          </a:p>
          <a:p>
            <a:pPr algn="just"/>
            <a:r>
              <a:rPr lang="en-GB" sz="1200" smtClean="0">
                <a:latin typeface="Times New Roman" pitchFamily="18" charset="0"/>
                <a:cs typeface="Times New Roman" pitchFamily="18" charset="0"/>
              </a:rPr>
              <a:t>Kanehisa M, Goto S. KEGG: Kyoto Encyclopedia of Genes and Genomes. Nucl Acids Res. 2000;28:27-30. </a:t>
            </a:r>
            <a:r>
              <a:rPr lang="hu-HU" sz="1200" u="sng" smtClean="0">
                <a:latin typeface="Times New Roman" pitchFamily="18" charset="0"/>
                <a:cs typeface="Times New Roman" pitchFamily="18" charset="0"/>
                <a:hlinkClick r:id="rId3"/>
              </a:rPr>
              <a:t>https://doi.org/10.1093/nar/28.1.27</a:t>
            </a:r>
            <a:endParaRPr lang="hu-HU" sz="12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129" y="548640"/>
            <a:ext cx="4207984" cy="6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 r="30101"/>
          <a:stretch>
            <a:fillRect/>
          </a:stretch>
        </p:blipFill>
        <p:spPr bwMode="auto">
          <a:xfrm>
            <a:off x="623889" y="6927991"/>
            <a:ext cx="2972751" cy="152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zövegdoboz 6"/>
          <p:cNvSpPr txBox="1"/>
          <p:nvPr/>
        </p:nvSpPr>
        <p:spPr>
          <a:xfrm>
            <a:off x="3629025" y="7943850"/>
            <a:ext cx="2037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11.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Sequence aligment of</a:t>
            </a:r>
          </a:p>
          <a:p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StMYB-Hv1-related proteins </a:t>
            </a:r>
            <a:endParaRPr lang="hu-HU" sz="1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1144507" y="981075"/>
            <a:ext cx="4372493" cy="5365845"/>
            <a:chOff x="1144507" y="981075"/>
            <a:chExt cx="4372493" cy="5365845"/>
          </a:xfrm>
        </p:grpSpPr>
        <p:sp>
          <p:nvSpPr>
            <p:cNvPr id="3" name="Ellipszis 2"/>
            <p:cNvSpPr>
              <a:spLocks noChangeAspect="1"/>
            </p:cNvSpPr>
            <p:nvPr/>
          </p:nvSpPr>
          <p:spPr>
            <a:xfrm>
              <a:off x="1197000" y="2026920"/>
              <a:ext cx="4320000" cy="4320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4" name="Egyenes összekötő 3"/>
            <p:cNvCxnSpPr/>
            <p:nvPr/>
          </p:nvCxnSpPr>
          <p:spPr>
            <a:xfrm flipH="1">
              <a:off x="3557588" y="1957390"/>
              <a:ext cx="14287" cy="18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Egyenes összekötő 4"/>
            <p:cNvCxnSpPr/>
            <p:nvPr/>
          </p:nvCxnSpPr>
          <p:spPr>
            <a:xfrm flipH="1">
              <a:off x="4052884" y="2052638"/>
              <a:ext cx="71440" cy="1895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gyenes összekötő 5"/>
            <p:cNvCxnSpPr/>
            <p:nvPr/>
          </p:nvCxnSpPr>
          <p:spPr>
            <a:xfrm>
              <a:off x="5295902" y="4886324"/>
              <a:ext cx="190498" cy="7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Egyenes összekötő 6"/>
            <p:cNvCxnSpPr/>
            <p:nvPr/>
          </p:nvCxnSpPr>
          <p:spPr>
            <a:xfrm>
              <a:off x="4281488" y="6024563"/>
              <a:ext cx="123825" cy="200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Egyenes összekötő 7"/>
            <p:cNvCxnSpPr/>
            <p:nvPr/>
          </p:nvCxnSpPr>
          <p:spPr>
            <a:xfrm flipH="1">
              <a:off x="4262435" y="2157412"/>
              <a:ext cx="95252" cy="190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gyenes összekötő 8"/>
            <p:cNvCxnSpPr/>
            <p:nvPr/>
          </p:nvCxnSpPr>
          <p:spPr>
            <a:xfrm flipH="1">
              <a:off x="4095748" y="2071681"/>
              <a:ext cx="76198" cy="190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Háromszög 9"/>
            <p:cNvSpPr>
              <a:spLocks noChangeAspect="1"/>
            </p:cNvSpPr>
            <p:nvPr/>
          </p:nvSpPr>
          <p:spPr>
            <a:xfrm rot="6698411">
              <a:off x="3964920" y="2097493"/>
              <a:ext cx="145160" cy="9000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11" name="Egyenes összekötő 10"/>
            <p:cNvCxnSpPr>
              <a:cxnSpLocks noChangeAspect="1"/>
            </p:cNvCxnSpPr>
            <p:nvPr/>
          </p:nvCxnSpPr>
          <p:spPr>
            <a:xfrm flipV="1">
              <a:off x="4119520" y="1104899"/>
              <a:ext cx="330320" cy="1044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églalap 11"/>
            <p:cNvSpPr>
              <a:spLocks noChangeAspect="1"/>
            </p:cNvSpPr>
            <p:nvPr/>
          </p:nvSpPr>
          <p:spPr>
            <a:xfrm rot="3462371">
              <a:off x="5255423" y="3138488"/>
              <a:ext cx="66946" cy="14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3" name="Háromszög 12"/>
            <p:cNvSpPr>
              <a:spLocks noChangeAspect="1"/>
            </p:cNvSpPr>
            <p:nvPr/>
          </p:nvSpPr>
          <p:spPr>
            <a:xfrm rot="14388007">
              <a:off x="4290984" y="6055785"/>
              <a:ext cx="145160" cy="9000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4" name="Téglalap 13"/>
            <p:cNvSpPr>
              <a:spLocks noChangeAspect="1"/>
            </p:cNvSpPr>
            <p:nvPr/>
          </p:nvSpPr>
          <p:spPr>
            <a:xfrm rot="5945301">
              <a:off x="1183034" y="3838605"/>
              <a:ext cx="66946" cy="14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15" name="Egyenes összekötő 14"/>
            <p:cNvCxnSpPr/>
            <p:nvPr/>
          </p:nvCxnSpPr>
          <p:spPr>
            <a:xfrm>
              <a:off x="1152524" y="3619500"/>
              <a:ext cx="228600" cy="666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gyenes összekötő 15"/>
            <p:cNvCxnSpPr>
              <a:cxnSpLocks/>
            </p:cNvCxnSpPr>
            <p:nvPr/>
          </p:nvCxnSpPr>
          <p:spPr>
            <a:xfrm>
              <a:off x="1234921" y="3376614"/>
              <a:ext cx="212880" cy="904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Háromszög 16"/>
            <p:cNvSpPr>
              <a:spLocks noChangeAspect="1"/>
            </p:cNvSpPr>
            <p:nvPr/>
          </p:nvSpPr>
          <p:spPr>
            <a:xfrm rot="1343520">
              <a:off x="1264123" y="3424192"/>
              <a:ext cx="145160" cy="9000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Háromszög 17"/>
            <p:cNvSpPr>
              <a:spLocks noChangeAspect="1"/>
            </p:cNvSpPr>
            <p:nvPr/>
          </p:nvSpPr>
          <p:spPr>
            <a:xfrm rot="3380477">
              <a:off x="2112074" y="2342277"/>
              <a:ext cx="145160" cy="9000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19" name="Egyenes összekötő 18"/>
            <p:cNvCxnSpPr/>
            <p:nvPr/>
          </p:nvCxnSpPr>
          <p:spPr>
            <a:xfrm>
              <a:off x="2126457" y="2250280"/>
              <a:ext cx="169068" cy="21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gyenes összekötő 19"/>
            <p:cNvCxnSpPr/>
            <p:nvPr/>
          </p:nvCxnSpPr>
          <p:spPr>
            <a:xfrm>
              <a:off x="2286000" y="2152650"/>
              <a:ext cx="147639" cy="21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Szövegdoboz 20"/>
            <p:cNvSpPr txBox="1"/>
            <p:nvPr/>
          </p:nvSpPr>
          <p:spPr>
            <a:xfrm>
              <a:off x="4391025" y="981075"/>
              <a:ext cx="575799" cy="13388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XbaI</a:t>
              </a:r>
            </a:p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BamHI</a:t>
              </a:r>
            </a:p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SmaI</a:t>
              </a:r>
            </a:p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KpnI</a:t>
              </a:r>
            </a:p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NotI</a:t>
              </a:r>
            </a:p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EcoRI</a:t>
              </a:r>
            </a:p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SstI</a:t>
              </a:r>
            </a:p>
            <a:p>
              <a:endParaRPr lang="hu-HU" sz="11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Szövegdoboz 21"/>
            <p:cNvSpPr txBox="1"/>
            <p:nvPr/>
          </p:nvSpPr>
          <p:spPr>
            <a:xfrm rot="713808">
              <a:off x="3505199" y="2133600"/>
              <a:ext cx="5429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p</a:t>
              </a:r>
              <a:r>
                <a:rPr lang="hu-HU" sz="1000" i="1" smtClean="0">
                  <a:latin typeface="Arial" pitchFamily="34" charset="0"/>
                  <a:cs typeface="Arial" pitchFamily="34" charset="0"/>
                </a:rPr>
                <a:t>35S</a:t>
              </a:r>
              <a:endParaRPr lang="hu-HU" sz="1000" i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Szövegdoboz 22"/>
            <p:cNvSpPr txBox="1"/>
            <p:nvPr/>
          </p:nvSpPr>
          <p:spPr>
            <a:xfrm rot="1442458">
              <a:off x="3926464" y="2298157"/>
              <a:ext cx="6079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t</a:t>
              </a:r>
              <a:r>
                <a:rPr lang="hu-HU" sz="1000" i="1" smtClean="0">
                  <a:latin typeface="Arial" pitchFamily="34" charset="0"/>
                  <a:cs typeface="Arial" pitchFamily="34" charset="0"/>
                </a:rPr>
                <a:t>nos</a:t>
              </a:r>
              <a:endParaRPr lang="hu-HU" sz="1000" i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Szövegdoboz 23"/>
            <p:cNvSpPr txBox="1"/>
            <p:nvPr/>
          </p:nvSpPr>
          <p:spPr>
            <a:xfrm rot="19538198">
              <a:off x="2221489" y="2317208"/>
              <a:ext cx="6079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000" smtClean="0">
                  <a:latin typeface="Arial" pitchFamily="34" charset="0"/>
                  <a:cs typeface="Arial" pitchFamily="34" charset="0"/>
                </a:rPr>
                <a:t>t</a:t>
              </a:r>
              <a:r>
                <a:rPr lang="hu-HU" sz="1000" i="1" smtClean="0">
                  <a:latin typeface="Arial" pitchFamily="34" charset="0"/>
                  <a:cs typeface="Arial" pitchFamily="34" charset="0"/>
                </a:rPr>
                <a:t>nos</a:t>
              </a:r>
              <a:endParaRPr lang="hu-HU" sz="1000" i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Szövegdoboz 24"/>
            <p:cNvSpPr txBox="1"/>
            <p:nvPr/>
          </p:nvSpPr>
          <p:spPr>
            <a:xfrm rot="17440569">
              <a:off x="1249939" y="3422108"/>
              <a:ext cx="6079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000">
                  <a:latin typeface="Arial" pitchFamily="34" charset="0"/>
                  <a:cs typeface="Arial" pitchFamily="34" charset="0"/>
                </a:rPr>
                <a:t>p</a:t>
              </a:r>
              <a:r>
                <a:rPr lang="hu-HU" sz="1000" i="1" smtClean="0">
                  <a:latin typeface="Arial" pitchFamily="34" charset="0"/>
                  <a:cs typeface="Arial" pitchFamily="34" charset="0"/>
                </a:rPr>
                <a:t>nos</a:t>
              </a:r>
              <a:endParaRPr lang="hu-HU" sz="1000" i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Szövegdoboz 25"/>
            <p:cNvSpPr txBox="1"/>
            <p:nvPr/>
          </p:nvSpPr>
          <p:spPr>
            <a:xfrm rot="18386707">
              <a:off x="1640422" y="2807698"/>
              <a:ext cx="6079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000" i="1" smtClean="0">
                  <a:latin typeface="Arial" pitchFamily="34" charset="0"/>
                  <a:cs typeface="Arial" pitchFamily="34" charset="0"/>
                </a:rPr>
                <a:t>nptII</a:t>
              </a:r>
              <a:endParaRPr lang="hu-HU" sz="1000" i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Szövegdoboz 26"/>
            <p:cNvSpPr txBox="1"/>
            <p:nvPr/>
          </p:nvSpPr>
          <p:spPr>
            <a:xfrm rot="7892931">
              <a:off x="4436681" y="5485181"/>
              <a:ext cx="6693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000" i="1" smtClean="0">
                  <a:latin typeface="Arial" pitchFamily="34" charset="0"/>
                  <a:cs typeface="Arial" pitchFamily="34" charset="0"/>
                </a:rPr>
                <a:t>nptIII</a:t>
              </a:r>
              <a:endParaRPr lang="hu-HU" sz="1000" i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Szövegdoboz 27"/>
            <p:cNvSpPr txBox="1"/>
            <p:nvPr/>
          </p:nvSpPr>
          <p:spPr>
            <a:xfrm rot="621622">
              <a:off x="1234905" y="3804137"/>
              <a:ext cx="397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200" smtClean="0">
                  <a:latin typeface="Arial" pitchFamily="34" charset="0"/>
                  <a:cs typeface="Arial" pitchFamily="34" charset="0"/>
                </a:rPr>
                <a:t>RB</a:t>
              </a:r>
              <a:endParaRPr lang="hu-HU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Szövegdoboz 28"/>
            <p:cNvSpPr txBox="1"/>
            <p:nvPr/>
          </p:nvSpPr>
          <p:spPr>
            <a:xfrm rot="19692370">
              <a:off x="4929161" y="3180248"/>
              <a:ext cx="3722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200">
                  <a:latin typeface="Arial" pitchFamily="34" charset="0"/>
                  <a:cs typeface="Arial" pitchFamily="34" charset="0"/>
                </a:rPr>
                <a:t>L</a:t>
              </a:r>
              <a:r>
                <a:rPr lang="hu-HU" sz="1200" smtClean="0">
                  <a:latin typeface="Arial" pitchFamily="34" charset="0"/>
                  <a:cs typeface="Arial" pitchFamily="34" charset="0"/>
                </a:rPr>
                <a:t>B</a:t>
              </a:r>
              <a:endParaRPr lang="hu-HU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Szövegdoboz 29"/>
            <p:cNvSpPr txBox="1"/>
            <p:nvPr/>
          </p:nvSpPr>
          <p:spPr>
            <a:xfrm>
              <a:off x="2984006" y="3923526"/>
              <a:ext cx="8899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mtClean="0">
                  <a:latin typeface="Arial" pitchFamily="34" charset="0"/>
                  <a:cs typeface="Arial" pitchFamily="34" charset="0"/>
                </a:rPr>
                <a:t>pCP60</a:t>
              </a:r>
            </a:p>
            <a:p>
              <a:r>
                <a:rPr lang="hu-HU" sz="1200" smtClean="0">
                  <a:latin typeface="Arial" pitchFamily="34" charset="0"/>
                  <a:cs typeface="Arial" pitchFamily="34" charset="0"/>
                </a:rPr>
                <a:t> 12.42 kb</a:t>
              </a:r>
              <a:endParaRPr lang="hu-HU" sz="12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églalap 30"/>
          <p:cNvSpPr/>
          <p:nvPr/>
        </p:nvSpPr>
        <p:spPr>
          <a:xfrm>
            <a:off x="586168" y="6730484"/>
            <a:ext cx="5986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S12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Map of the binary vector pCP60. </a:t>
            </a:r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LB, left border; RB, Right border; 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nptII, neomycin phosphotranspherase II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nptIII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neomycin phosphotranspherase III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; p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nos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nos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promoter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nos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nos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terminator; p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35S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200" i="1" smtClean="0">
                <a:latin typeface="Times New Roman" pitchFamily="18" charset="0"/>
                <a:cs typeface="Times New Roman" pitchFamily="18" charset="0"/>
              </a:rPr>
              <a:t>CaMV35S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 promoter. Restriction enzyme recognition sites in the multicloning site are indicated in the map.  </a:t>
            </a:r>
            <a:endParaRPr lang="hu-HU" sz="1200"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Csoportba foglalás 14"/>
          <p:cNvGrpSpPr/>
          <p:nvPr/>
        </p:nvGrpSpPr>
        <p:grpSpPr>
          <a:xfrm>
            <a:off x="584835" y="589372"/>
            <a:ext cx="5876925" cy="8112728"/>
            <a:chOff x="584835" y="589372"/>
            <a:chExt cx="5876925" cy="8112728"/>
          </a:xfrm>
        </p:grpSpPr>
        <p:sp>
          <p:nvSpPr>
            <p:cNvPr id="12" name="Szövegdoboz 11"/>
            <p:cNvSpPr txBox="1"/>
            <p:nvPr/>
          </p:nvSpPr>
          <p:spPr>
            <a:xfrm>
              <a:off x="584835" y="7317105"/>
              <a:ext cx="587692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hu-HU" sz="1200" b="1" smtClean="0">
                  <a:latin typeface="Times New Roman" pitchFamily="18" charset="0"/>
                  <a:cs typeface="Times New Roman" pitchFamily="18" charset="0"/>
                </a:rPr>
                <a:t>Fig. S2 </a:t>
              </a:r>
              <a:r>
                <a:rPr lang="hu-HU" sz="1200" smtClean="0">
                  <a:latin typeface="Times New Roman" pitchFamily="18" charset="0"/>
                  <a:cs typeface="Times New Roman" pitchFamily="18" charset="0"/>
                </a:rPr>
                <a:t>Growth and tuberisation parameters of </a:t>
              </a:r>
              <a:r>
                <a:rPr lang="hu-HU" sz="1200" i="1" smtClean="0">
                  <a:latin typeface="Times New Roman" pitchFamily="18" charset="0"/>
                  <a:cs typeface="Times New Roman" pitchFamily="18" charset="0"/>
                </a:rPr>
                <a:t>aGI</a:t>
              </a:r>
              <a:r>
                <a:rPr lang="hu-HU" sz="1200" smtClean="0">
                  <a:latin typeface="Times New Roman" pitchFamily="18" charset="0"/>
                  <a:cs typeface="Times New Roman" pitchFamily="18" charset="0"/>
                </a:rPr>
                <a:t>-repressed lines compared to the non-transformed 'Désirée' (DES) control. Height of the plants and earliness of tuberisation was tested 7 weeks after transferring the plants from </a:t>
              </a:r>
              <a:r>
                <a:rPr lang="hu-HU" sz="1200" i="1" smtClean="0">
                  <a:latin typeface="Times New Roman" pitchFamily="18" charset="0"/>
                  <a:cs typeface="Times New Roman" pitchFamily="18" charset="0"/>
                </a:rPr>
                <a:t>in vitro </a:t>
              </a:r>
              <a:r>
                <a:rPr lang="hu-HU" sz="1200" smtClean="0">
                  <a:latin typeface="Times New Roman" pitchFamily="18" charset="0"/>
                  <a:cs typeface="Times New Roman" pitchFamily="18" charset="0"/>
                </a:rPr>
                <a:t>culture into pots. Tuber yield and distribution of tuber sizes were determined at the end of the vegetation period. In general, 9-11 plants/line were tested with exeption of aGI55 and DES out of which 5 and 19 plants were tested, respectively. The significant difference (Student </a:t>
              </a:r>
              <a:r>
                <a:rPr lang="hu-HU" sz="1200" i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hu-HU" sz="1200" smtClean="0">
                  <a:latin typeface="Times New Roman" pitchFamily="18" charset="0"/>
                  <a:cs typeface="Times New Roman" pitchFamily="18" charset="0"/>
                </a:rPr>
                <a:t>-test, </a:t>
              </a:r>
              <a:r>
                <a:rPr lang="hu-HU" sz="1200" i="1" smtClean="0">
                  <a:latin typeface="Times New Roman" pitchFamily="18" charset="0"/>
                  <a:cs typeface="Times New Roman" pitchFamily="18" charset="0"/>
                </a:rPr>
                <a:t>p &lt; </a:t>
              </a:r>
              <a:r>
                <a:rPr lang="hu-HU" sz="1200" smtClean="0">
                  <a:latin typeface="Times New Roman" pitchFamily="18" charset="0"/>
                  <a:cs typeface="Times New Roman" pitchFamily="18" charset="0"/>
                </a:rPr>
                <a:t>0.01) compared to the control is labelled by two asterisks. SD; short day growth condition.   </a:t>
              </a:r>
              <a:endParaRPr lang="hu-HU" sz="120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79584" y="5404485"/>
              <a:ext cx="1607586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01078" y="3566160"/>
              <a:ext cx="1595171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43549" y="3561510"/>
              <a:ext cx="1601381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79582" y="3561510"/>
              <a:ext cx="1607586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00126" y="5408295"/>
              <a:ext cx="160138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43188" y="5405861"/>
              <a:ext cx="1607587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6" name="Csoportba foglalás 15"/>
            <p:cNvGrpSpPr/>
            <p:nvPr/>
          </p:nvGrpSpPr>
          <p:grpSpPr>
            <a:xfrm>
              <a:off x="1002029" y="589372"/>
              <a:ext cx="4850132" cy="2917553"/>
              <a:chOff x="1002029" y="665572"/>
              <a:chExt cx="4850132" cy="2917553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002029" y="665572"/>
                <a:ext cx="2398653" cy="14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60435" y="2143124"/>
                <a:ext cx="1216551" cy="14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005849" y="2143125"/>
                <a:ext cx="2393380" cy="14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33" name="Picture 9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3459481" y="673065"/>
                <a:ext cx="2392680" cy="14395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7" name="Szövegdoboz 16"/>
            <p:cNvSpPr txBox="1"/>
            <p:nvPr/>
          </p:nvSpPr>
          <p:spPr>
            <a:xfrm>
              <a:off x="4795838" y="1189679"/>
              <a:ext cx="3095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900" smtClean="0"/>
                <a:t>**</a:t>
              </a:r>
              <a:endParaRPr lang="hu-HU" sz="90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4238625"/>
            <a:ext cx="459105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zövegdoboz 2"/>
          <p:cNvSpPr txBox="1"/>
          <p:nvPr/>
        </p:nvSpPr>
        <p:spPr>
          <a:xfrm>
            <a:off x="1146810" y="7193280"/>
            <a:ext cx="4663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S3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Morphology of mature tubers collected from 6-7 plants/line grown in a greenhouse in pots </a:t>
            </a:r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(a)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. Anthocyanin content of tubers related to the non-transformed 'Désirée' (DES) control </a:t>
            </a:r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(b)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200" smtClean="0">
                <a:latin typeface="Times New Roman" pitchFamily="18" charset="0"/>
                <a:cs typeface="Times New Roman" pitchFamily="18" charset="0"/>
              </a:rPr>
              <a:t>Significant differences between the aGI lines and DES were detected by Student </a:t>
            </a:r>
            <a:r>
              <a:rPr lang="en-GB" sz="1200" i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1200" smtClean="0">
                <a:latin typeface="Times New Roman" pitchFamily="18" charset="0"/>
                <a:cs typeface="Times New Roman" pitchFamily="18" charset="0"/>
              </a:rPr>
              <a:t>-test and labelled by * (</a:t>
            </a:r>
            <a:r>
              <a:rPr lang="en-GB" sz="1200" i="1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GB" sz="1200" smtClean="0">
                <a:latin typeface="Times New Roman" pitchFamily="18" charset="0"/>
                <a:cs typeface="Times New Roman" pitchFamily="18" charset="0"/>
              </a:rPr>
              <a:t>&lt; 0.05) and ** (</a:t>
            </a:r>
            <a:r>
              <a:rPr lang="en-GB" sz="1200" i="1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GB" sz="1200" smtClean="0">
                <a:latin typeface="Times New Roman" pitchFamily="18" charset="0"/>
                <a:cs typeface="Times New Roman" pitchFamily="18" charset="0"/>
              </a:rPr>
              <a:t>&lt; 0.01).</a:t>
            </a:r>
            <a:endParaRPr lang="hu-HU" sz="1200" smtClean="0">
              <a:latin typeface="Times New Roman" pitchFamily="18" charset="0"/>
              <a:cs typeface="Times New Roman" pitchFamily="18" charset="0"/>
            </a:endParaRPr>
          </a:p>
          <a:p>
            <a:endParaRPr lang="hu-HU" sz="12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Csoportba foglalás 13"/>
          <p:cNvGrpSpPr/>
          <p:nvPr/>
        </p:nvGrpSpPr>
        <p:grpSpPr>
          <a:xfrm>
            <a:off x="579120" y="594360"/>
            <a:ext cx="5621973" cy="3550920"/>
            <a:chOff x="396240" y="396240"/>
            <a:chExt cx="5621973" cy="3550920"/>
          </a:xfrm>
        </p:grpSpPr>
        <p:grpSp>
          <p:nvGrpSpPr>
            <p:cNvPr id="12" name="Csoportba foglalás 11"/>
            <p:cNvGrpSpPr/>
            <p:nvPr/>
          </p:nvGrpSpPr>
          <p:grpSpPr>
            <a:xfrm>
              <a:off x="396240" y="396240"/>
              <a:ext cx="2834640" cy="3550920"/>
              <a:chOff x="502920" y="259080"/>
              <a:chExt cx="2834640" cy="3550920"/>
            </a:xfrm>
          </p:grpSpPr>
          <p:pic>
            <p:nvPicPr>
              <p:cNvPr id="1026" name="Picture 2" descr="G:\Munka\aGI\Manuscript\Supplementary figures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0215" t="12950" r="16658" b="58202"/>
              <a:stretch>
                <a:fillRect/>
              </a:stretch>
            </p:blipFill>
            <p:spPr bwMode="auto">
              <a:xfrm rot="5400000">
                <a:off x="480060" y="952500"/>
                <a:ext cx="3550920" cy="2164080"/>
              </a:xfrm>
              <a:prstGeom prst="rect">
                <a:avLst/>
              </a:prstGeom>
              <a:noFill/>
            </p:spPr>
          </p:pic>
          <p:sp>
            <p:nvSpPr>
              <p:cNvPr id="6" name="Szövegdoboz 5"/>
              <p:cNvSpPr txBox="1"/>
              <p:nvPr/>
            </p:nvSpPr>
            <p:spPr>
              <a:xfrm>
                <a:off x="548640" y="716280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mtClean="0">
                    <a:latin typeface="Arial" pitchFamily="34" charset="0"/>
                    <a:cs typeface="Arial" pitchFamily="34" charset="0"/>
                  </a:rPr>
                  <a:t>aGI52</a:t>
                </a:r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Szövegdoboz 6"/>
              <p:cNvSpPr txBox="1"/>
              <p:nvPr/>
            </p:nvSpPr>
            <p:spPr>
              <a:xfrm>
                <a:off x="502920" y="1783080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mtClean="0">
                    <a:latin typeface="Arial" pitchFamily="34" charset="0"/>
                    <a:cs typeface="Arial" pitchFamily="34" charset="0"/>
                  </a:rPr>
                  <a:t>aGI43</a:t>
                </a:r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Szövegdoboz 7"/>
              <p:cNvSpPr txBox="1"/>
              <p:nvPr/>
            </p:nvSpPr>
            <p:spPr>
              <a:xfrm>
                <a:off x="548640" y="2895600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mtClean="0">
                    <a:latin typeface="Arial" pitchFamily="34" charset="0"/>
                    <a:cs typeface="Arial" pitchFamily="34" charset="0"/>
                  </a:rPr>
                  <a:t>aGI53</a:t>
                </a:r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Csoportba foglalás 12"/>
            <p:cNvGrpSpPr/>
            <p:nvPr/>
          </p:nvGrpSpPr>
          <p:grpSpPr>
            <a:xfrm>
              <a:off x="3230880" y="548640"/>
              <a:ext cx="2787333" cy="3375660"/>
              <a:chOff x="3474720" y="502920"/>
              <a:chExt cx="2787333" cy="3375660"/>
            </a:xfrm>
          </p:grpSpPr>
          <p:pic>
            <p:nvPicPr>
              <p:cNvPr id="5" name="Picture 2" descr="G:\Munka\aGI\Manuscript\Supplementary figures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3331" t="45658" r="16658" b="25901"/>
              <a:stretch>
                <a:fillRect/>
              </a:stretch>
            </p:blipFill>
            <p:spPr bwMode="auto">
              <a:xfrm rot="5400000">
                <a:off x="3507423" y="1123950"/>
                <a:ext cx="3375660" cy="2133600"/>
              </a:xfrm>
              <a:prstGeom prst="rect">
                <a:avLst/>
              </a:prstGeom>
              <a:noFill/>
            </p:spPr>
          </p:pic>
          <p:sp>
            <p:nvSpPr>
              <p:cNvPr id="9" name="Szövegdoboz 8"/>
              <p:cNvSpPr txBox="1"/>
              <p:nvPr/>
            </p:nvSpPr>
            <p:spPr>
              <a:xfrm>
                <a:off x="3489960" y="792480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mtClean="0">
                    <a:latin typeface="Arial" pitchFamily="34" charset="0"/>
                    <a:cs typeface="Arial" pitchFamily="34" charset="0"/>
                  </a:rPr>
                  <a:t>aGI44</a:t>
                </a:r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Szövegdoboz 9"/>
              <p:cNvSpPr txBox="1"/>
              <p:nvPr/>
            </p:nvSpPr>
            <p:spPr>
              <a:xfrm>
                <a:off x="3474720" y="1874520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mtClean="0">
                    <a:latin typeface="Arial" pitchFamily="34" charset="0"/>
                    <a:cs typeface="Arial" pitchFamily="34" charset="0"/>
                  </a:rPr>
                  <a:t>aGI55</a:t>
                </a:r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Szövegdoboz 10"/>
              <p:cNvSpPr txBox="1"/>
              <p:nvPr/>
            </p:nvSpPr>
            <p:spPr>
              <a:xfrm>
                <a:off x="3611880" y="2987040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mtClean="0">
                    <a:latin typeface="Arial" pitchFamily="34" charset="0"/>
                    <a:cs typeface="Arial" pitchFamily="34" charset="0"/>
                  </a:rPr>
                  <a:t>DES</a:t>
                </a:r>
                <a:endParaRPr lang="hu-HU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5" name="Téglalap 14"/>
          <p:cNvSpPr/>
          <p:nvPr/>
        </p:nvSpPr>
        <p:spPr>
          <a:xfrm>
            <a:off x="624840" y="670560"/>
            <a:ext cx="5638800" cy="338328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/>
          <p:cNvSpPr txBox="1"/>
          <p:nvPr/>
        </p:nvSpPr>
        <p:spPr>
          <a:xfrm>
            <a:off x="502920" y="243840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latin typeface="Arial" pitchFamily="34" charset="0"/>
                <a:cs typeface="Arial" pitchFamily="34" charset="0"/>
              </a:rPr>
              <a:t>(a)</a:t>
            </a:r>
            <a:endParaRPr lang="hu-H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Szövegdoboz 17"/>
          <p:cNvSpPr txBox="1"/>
          <p:nvPr/>
        </p:nvSpPr>
        <p:spPr>
          <a:xfrm>
            <a:off x="640080" y="4130040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latin typeface="Arial" pitchFamily="34" charset="0"/>
                <a:cs typeface="Arial" pitchFamily="34" charset="0"/>
              </a:rPr>
              <a:t>(b)</a:t>
            </a:r>
            <a:endParaRPr lang="hu-H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3905250" y="526732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mtClean="0"/>
              <a:t>*</a:t>
            </a:r>
            <a:endParaRPr lang="hu-HU"/>
          </a:p>
        </p:txBody>
      </p:sp>
      <p:sp>
        <p:nvSpPr>
          <p:cNvPr id="22" name="Szövegdoboz 21"/>
          <p:cNvSpPr txBox="1"/>
          <p:nvPr/>
        </p:nvSpPr>
        <p:spPr>
          <a:xfrm>
            <a:off x="3238500" y="5619750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mtClean="0"/>
              <a:t>**</a:t>
            </a:r>
          </a:p>
          <a:p>
            <a:endParaRPr lang="hu-HU"/>
          </a:p>
        </p:txBody>
      </p:sp>
      <p:sp>
        <p:nvSpPr>
          <p:cNvPr id="23" name="Szövegdoboz 22"/>
          <p:cNvSpPr txBox="1"/>
          <p:nvPr/>
        </p:nvSpPr>
        <p:spPr>
          <a:xfrm>
            <a:off x="2028825" y="52959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mtClean="0"/>
              <a:t>*</a:t>
            </a:r>
            <a:endParaRPr lang="hu-H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Csoportba foglalás 18">
            <a:extLst>
              <a:ext uri="{FF2B5EF4-FFF2-40B4-BE49-F238E27FC236}">
                <a16:creationId xmlns="" xmlns:a16="http://schemas.microsoft.com/office/drawing/2014/main" id="{BE11C2DD-A4B0-45DD-97A9-31C7830525D9}"/>
              </a:ext>
            </a:extLst>
          </p:cNvPr>
          <p:cNvGrpSpPr/>
          <p:nvPr/>
        </p:nvGrpSpPr>
        <p:grpSpPr>
          <a:xfrm>
            <a:off x="1987563" y="416894"/>
            <a:ext cx="2882874" cy="5314320"/>
            <a:chOff x="1987563" y="416894"/>
            <a:chExt cx="2882874" cy="5314320"/>
          </a:xfrm>
        </p:grpSpPr>
        <p:grpSp>
          <p:nvGrpSpPr>
            <p:cNvPr id="16" name="Csoportba foglalás 15">
              <a:extLst>
                <a:ext uri="{FF2B5EF4-FFF2-40B4-BE49-F238E27FC236}">
                  <a16:creationId xmlns="" xmlns:a16="http://schemas.microsoft.com/office/drawing/2014/main" id="{D7EB06E7-3481-4430-AB04-9CFCBDABE6F2}"/>
                </a:ext>
              </a:extLst>
            </p:cNvPr>
            <p:cNvGrpSpPr/>
            <p:nvPr/>
          </p:nvGrpSpPr>
          <p:grpSpPr>
            <a:xfrm>
              <a:off x="1987563" y="604463"/>
              <a:ext cx="2882874" cy="5126751"/>
              <a:chOff x="2461845" y="480646"/>
              <a:chExt cx="2882874" cy="5126751"/>
            </a:xfrm>
          </p:grpSpPr>
          <p:pic>
            <p:nvPicPr>
              <p:cNvPr id="13" name="Kép 12">
                <a:extLst>
                  <a:ext uri="{FF2B5EF4-FFF2-40B4-BE49-F238E27FC236}">
                    <a16:creationId xmlns="" xmlns:a16="http://schemas.microsoft.com/office/drawing/2014/main" id="{4D830D5B-5F8F-474B-AC14-C4C1B80373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60000" t="4600" r="11795" b="4870"/>
              <a:stretch/>
            </p:blipFill>
            <p:spPr>
              <a:xfrm>
                <a:off x="2789088" y="480646"/>
                <a:ext cx="2555631" cy="5126751"/>
              </a:xfrm>
              <a:prstGeom prst="rect">
                <a:avLst/>
              </a:prstGeom>
            </p:spPr>
          </p:pic>
          <p:pic>
            <p:nvPicPr>
              <p:cNvPr id="15" name="Kép 14">
                <a:extLst>
                  <a:ext uri="{FF2B5EF4-FFF2-40B4-BE49-F238E27FC236}">
                    <a16:creationId xmlns="" xmlns:a16="http://schemas.microsoft.com/office/drawing/2014/main" id="{24DD5956-0F84-4DB7-8FC9-740300FEA8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-1" t="3689" r="95010" b="12222"/>
              <a:stretch/>
            </p:blipFill>
            <p:spPr>
              <a:xfrm>
                <a:off x="2461845" y="480646"/>
                <a:ext cx="327243" cy="4700954"/>
              </a:xfrm>
              <a:prstGeom prst="rect">
                <a:avLst/>
              </a:prstGeom>
            </p:spPr>
          </p:pic>
        </p:grpSp>
        <p:pic>
          <p:nvPicPr>
            <p:cNvPr id="18" name="Kép 17">
              <a:extLst>
                <a:ext uri="{FF2B5EF4-FFF2-40B4-BE49-F238E27FC236}">
                  <a16:creationId xmlns="" xmlns:a16="http://schemas.microsoft.com/office/drawing/2014/main" id="{F71C45FD-7C7C-4A9C-A60C-BA70C1A902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444" t="496" r="79487" b="95128"/>
            <a:stretch/>
          </p:blipFill>
          <p:spPr>
            <a:xfrm>
              <a:off x="2316311" y="416894"/>
              <a:ext cx="1101969" cy="187569"/>
            </a:xfrm>
            <a:prstGeom prst="rect">
              <a:avLst/>
            </a:prstGeom>
          </p:spPr>
        </p:pic>
      </p:grpSp>
      <p:sp>
        <p:nvSpPr>
          <p:cNvPr id="8" name="Szövegdoboz 7"/>
          <p:cNvSpPr txBox="1"/>
          <p:nvPr/>
        </p:nvSpPr>
        <p:spPr>
          <a:xfrm>
            <a:off x="520065" y="7193280"/>
            <a:ext cx="5766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S4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Boxplot showing the FPKM distributions and a table presenting the distribution of FPKM intervals. </a:t>
            </a:r>
            <a:endParaRPr lang="hu-HU" sz="12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Csoportba foglalás 9"/>
          <p:cNvGrpSpPr/>
          <p:nvPr/>
        </p:nvGrpSpPr>
        <p:grpSpPr>
          <a:xfrm>
            <a:off x="552450" y="5934075"/>
            <a:ext cx="5908763" cy="1122085"/>
            <a:chOff x="552450" y="5934075"/>
            <a:chExt cx="5908763" cy="1122085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2450" y="5976160"/>
              <a:ext cx="5908763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Szövegdoboz 8"/>
            <p:cNvSpPr txBox="1"/>
            <p:nvPr/>
          </p:nvSpPr>
          <p:spPr>
            <a:xfrm>
              <a:off x="1476375" y="5934075"/>
              <a:ext cx="2231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200" smtClean="0"/>
                <a:t>I</a:t>
              </a:r>
              <a:endParaRPr lang="hu-HU" sz="120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Kép 18">
            <a:extLst>
              <a:ext uri="{FF2B5EF4-FFF2-40B4-BE49-F238E27FC236}">
                <a16:creationId xmlns="" xmlns:a16="http://schemas.microsoft.com/office/drawing/2014/main" id="{0ABBEFA4-E252-4E52-8597-FE563D310B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342" t="4117" r="17948" b="67292"/>
          <a:stretch/>
        </p:blipFill>
        <p:spPr>
          <a:xfrm>
            <a:off x="2246341" y="2790093"/>
            <a:ext cx="2365318" cy="2309445"/>
          </a:xfrm>
          <a:prstGeom prst="rect">
            <a:avLst/>
          </a:prstGeom>
        </p:spPr>
      </p:pic>
      <p:pic>
        <p:nvPicPr>
          <p:cNvPr id="21" name="Kép 20">
            <a:extLst>
              <a:ext uri="{FF2B5EF4-FFF2-40B4-BE49-F238E27FC236}">
                <a16:creationId xmlns="" xmlns:a16="http://schemas.microsoft.com/office/drawing/2014/main" id="{871C5B59-D805-4E4D-9CF7-63B1566901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21" t="4809" r="82649" b="66600"/>
          <a:stretch/>
        </p:blipFill>
        <p:spPr>
          <a:xfrm>
            <a:off x="1720221" y="2790093"/>
            <a:ext cx="526120" cy="2461846"/>
          </a:xfrm>
          <a:prstGeom prst="rect">
            <a:avLst/>
          </a:prstGeom>
        </p:spPr>
      </p:pic>
      <p:pic>
        <p:nvPicPr>
          <p:cNvPr id="23" name="Kép 22">
            <a:extLst>
              <a:ext uri="{FF2B5EF4-FFF2-40B4-BE49-F238E27FC236}">
                <a16:creationId xmlns="" xmlns:a16="http://schemas.microsoft.com/office/drawing/2014/main" id="{FF255FA7-B8E1-4B69-8ACE-56070CB30B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171" t="91272" r="17948" b="2733"/>
          <a:stretch/>
        </p:blipFill>
        <p:spPr>
          <a:xfrm>
            <a:off x="2246340" y="5099537"/>
            <a:ext cx="2366273" cy="480647"/>
          </a:xfrm>
          <a:prstGeom prst="rect">
            <a:avLst/>
          </a:prstGeom>
        </p:spPr>
      </p:pic>
      <p:pic>
        <p:nvPicPr>
          <p:cNvPr id="25" name="Kép 24">
            <a:extLst>
              <a:ext uri="{FF2B5EF4-FFF2-40B4-BE49-F238E27FC236}">
                <a16:creationId xmlns="" xmlns:a16="http://schemas.microsoft.com/office/drawing/2014/main" id="{1598363A-5A23-413B-BF4F-C549F772FE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923" t="-34" r="55385" b="96114"/>
          <a:stretch/>
        </p:blipFill>
        <p:spPr>
          <a:xfrm>
            <a:off x="1720221" y="2538045"/>
            <a:ext cx="1899139" cy="199293"/>
          </a:xfrm>
          <a:prstGeom prst="rect">
            <a:avLst/>
          </a:prstGeom>
        </p:spPr>
      </p:pic>
      <p:pic>
        <p:nvPicPr>
          <p:cNvPr id="27" name="Kép 26">
            <a:extLst>
              <a:ext uri="{FF2B5EF4-FFF2-40B4-BE49-F238E27FC236}">
                <a16:creationId xmlns="" xmlns:a16="http://schemas.microsoft.com/office/drawing/2014/main" id="{5880AB94-EB1B-4D78-ACAB-A4D574B182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590" t="38241" r="10256" b="41699"/>
          <a:stretch/>
        </p:blipFill>
        <p:spPr>
          <a:xfrm>
            <a:off x="4715749" y="3223846"/>
            <a:ext cx="422030" cy="1019908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1264920" y="5734050"/>
            <a:ext cx="42599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S5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Heatmap of the correlation coefficients between samples.</a:t>
            </a:r>
            <a:endParaRPr lang="hu-HU" sz="1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="" xmlns:a16="http://schemas.microsoft.com/office/drawing/2014/main" id="{63FE2BEF-3A9E-44CA-9645-11CCFABFED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65" y="1386840"/>
            <a:ext cx="5258972" cy="5258972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946786" y="6699587"/>
            <a:ext cx="4739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S6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 Vulcano plot for differentially expressed genes. The x-axis shows the fold change in gene expression between different samples. The y-axis shows the statistical significance of the differences. Significantly up- and down-regulated genes are in red and green, respectively. Genes, which are not expressed differently between aGI52 and  'Désirée' leaves are in blue. </a:t>
            </a:r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u-H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="" xmlns:a16="http://schemas.microsoft.com/office/drawing/2014/main" id="{FC24AA7E-91E1-4484-BA11-DC0E494466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0" y="601255"/>
            <a:ext cx="3229200" cy="215280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="" xmlns:a16="http://schemas.microsoft.com/office/drawing/2014/main" id="{EA93DE9B-06A2-41B9-B5F1-E6AE0F7CD5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55" y="2884865"/>
            <a:ext cx="3229200" cy="21528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="" xmlns:a16="http://schemas.microsoft.com/office/drawing/2014/main" id="{7864AB45-C9EB-4D6B-9762-264C6CB9B0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40" y="5395962"/>
            <a:ext cx="3229200" cy="215280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="" xmlns:a16="http://schemas.microsoft.com/office/drawing/2014/main" id="{88F66E73-83F1-494A-9D47-40631681EA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301" y="510025"/>
            <a:ext cx="3229200" cy="2152800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="" xmlns:a16="http://schemas.microsoft.com/office/drawing/2014/main" id="{35D95DD0-90F7-48A6-AB3C-93769AA875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624" y="2754055"/>
            <a:ext cx="3229200" cy="2152800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="" xmlns:a16="http://schemas.microsoft.com/office/drawing/2014/main" id="{02369A43-9038-4202-8CE1-9762A1442E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361" y="5395962"/>
            <a:ext cx="3229200" cy="2152800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838201" y="7528560"/>
            <a:ext cx="5433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S7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Gene onthology (GO) functional classification. Number of DEGs is shown  in parenthesis. The significently enriched GO terms are marked by asterisks. BP, biological process; CC, cellular component; MF, molecular function.  </a:t>
            </a:r>
            <a:endParaRPr lang="hu-H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Banfalvi\AppData\Local\Temp\Rar$DI77.362\sot00630.path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5642"/>
            <a:ext cx="6858000" cy="5162165"/>
          </a:xfrm>
          <a:prstGeom prst="rect">
            <a:avLst/>
          </a:prstGeom>
          <a:noFill/>
        </p:spPr>
      </p:pic>
      <p:sp>
        <p:nvSpPr>
          <p:cNvPr id="3" name="Szövegdoboz 2"/>
          <p:cNvSpPr txBox="1"/>
          <p:nvPr/>
        </p:nvSpPr>
        <p:spPr>
          <a:xfrm>
            <a:off x="590550" y="7258050"/>
            <a:ext cx="5915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S8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KEGG pathway of glyoxalate and dicarboxylate metabolism showing the up- and down-regulated genes in aGI52 leaves compared to 'Désirée' leaves in red and green, respectively. 2.3.3.9, malate synthase; 1.11.1.6, catalase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Reference:</a:t>
            </a:r>
          </a:p>
          <a:p>
            <a:pPr algn="just"/>
            <a:r>
              <a:rPr lang="en-GB" sz="1200" smtClean="0">
                <a:latin typeface="Times New Roman" pitchFamily="18" charset="0"/>
                <a:cs typeface="Times New Roman" pitchFamily="18" charset="0"/>
              </a:rPr>
              <a:t>Kanehisa M, Goto S. KEGG: Kyoto Encyclopedia of Genes and Genomes. Nucl Acids Res. 2000;28:27-30. </a:t>
            </a:r>
            <a:r>
              <a:rPr lang="hu-HU" sz="1200" u="sng" smtClean="0">
                <a:latin typeface="Times New Roman" pitchFamily="18" charset="0"/>
                <a:cs typeface="Times New Roman" pitchFamily="18" charset="0"/>
                <a:hlinkClick r:id="rId3"/>
              </a:rPr>
              <a:t>https://doi.org/10.1093/nar/28.1.27</a:t>
            </a:r>
            <a:endParaRPr lang="hu-HU" sz="12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anfalvi\AppData\Local\Temp\Rar$DI03.725\sot00500.path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35056"/>
            <a:ext cx="6858000" cy="4245188"/>
          </a:xfrm>
          <a:prstGeom prst="rect">
            <a:avLst/>
          </a:prstGeom>
          <a:noFill/>
        </p:spPr>
      </p:pic>
      <p:sp>
        <p:nvSpPr>
          <p:cNvPr id="3" name="Szövegdoboz 2"/>
          <p:cNvSpPr txBox="1"/>
          <p:nvPr/>
        </p:nvSpPr>
        <p:spPr>
          <a:xfrm>
            <a:off x="514350" y="6477000"/>
            <a:ext cx="5915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Fig. S9 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KEGG pathway of starch and sucrose metabolism showing the up- and down-regulated genes in aGI52 leaves compared to 'Désirée' leaves in red and green, respectively. 2.4.1.15, trehalose-6-phosphate synthase; 3.1.3.12, trehalose-6-phosphate phosphatase; 2.7.7.27, glucose-1-phosphate adenylyltransferase; 2.4.1.21, starch synthase; 2.4.1.18, 1,4-alpha-glucan branching enzyme</a:t>
            </a:r>
            <a:r>
              <a:rPr lang="hu-HU" sz="12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hu-HU" sz="1200" b="1" smtClean="0">
                <a:latin typeface="Times New Roman" pitchFamily="18" charset="0"/>
                <a:cs typeface="Times New Roman" pitchFamily="18" charset="0"/>
              </a:rPr>
              <a:t>Reference:</a:t>
            </a:r>
          </a:p>
          <a:p>
            <a:pPr algn="just"/>
            <a:r>
              <a:rPr lang="en-GB" sz="1200" smtClean="0">
                <a:latin typeface="Times New Roman" pitchFamily="18" charset="0"/>
                <a:cs typeface="Times New Roman" pitchFamily="18" charset="0"/>
              </a:rPr>
              <a:t>Kanehisa M, Goto S. KEGG: Kyoto Encyclopedia of Genes and Genomes. Nucl Acids Res. 2000;28:27-30. </a:t>
            </a:r>
            <a:r>
              <a:rPr lang="hu-HU" sz="1200" u="sng" smtClean="0">
                <a:latin typeface="Times New Roman" pitchFamily="18" charset="0"/>
                <a:cs typeface="Times New Roman" pitchFamily="18" charset="0"/>
                <a:hlinkClick r:id="rId3"/>
              </a:rPr>
              <a:t>https://doi.org/10.1093/nar/28.1.27</a:t>
            </a:r>
            <a:endParaRPr lang="hu-HU" sz="12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2320</TotalTime>
  <Words>727</Words>
  <Application>Microsoft Office PowerPoint</Application>
  <PresentationFormat>Diavetítés a képernyőre (4:3 oldalarány)</PresentationFormat>
  <Paragraphs>67</Paragraphs>
  <Slides>12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Office-téma</vt:lpstr>
      <vt:lpstr>1. dia</vt:lpstr>
      <vt:lpstr>2. dia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12.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Banfalvi</dc:creator>
  <cp:lastModifiedBy>Banfalvi</cp:lastModifiedBy>
  <cp:revision>105</cp:revision>
  <dcterms:created xsi:type="dcterms:W3CDTF">2021-09-16T08:42:05Z</dcterms:created>
  <dcterms:modified xsi:type="dcterms:W3CDTF">2022-03-17T09:00:39Z</dcterms:modified>
</cp:coreProperties>
</file>