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57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747" autoAdjust="0"/>
    <p:restoredTop sz="95323" autoAdjust="0"/>
  </p:normalViewPr>
  <p:slideViewPr>
    <p:cSldViewPr snapToGrid="0" showGuides="1">
      <p:cViewPr>
        <p:scale>
          <a:sx n="143" d="100"/>
          <a:sy n="143" d="100"/>
        </p:scale>
        <p:origin x="748" y="-4982"/>
      </p:cViewPr>
      <p:guideLst>
        <p:guide orient="horz" pos="2857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HD-ZIP%20NEW\network\42-NETWORK\117network\&#32479;&#35745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HD-ZIP%20NEW\network\42-NETWORK\117network\&#32479;&#35745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E:\HD-ZIP%20NEW\network\42-NETWORK\100-20repeat\network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E:\HD-ZIP%20NEW\network\42-NETWORK\100-20repeat\network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'42'!$M$1</c:f>
              <c:strCache>
                <c:ptCount val="1"/>
                <c:pt idx="0">
                  <c:v>117 PgHD-Zip gene transcripts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'42'!$L$2:$L$9</c:f>
              <c:numCache>
                <c:formatCode>0.00E+00</c:formatCode>
                <c:ptCount val="8"/>
                <c:pt idx="0">
                  <c:v>0.05</c:v>
                </c:pt>
                <c:pt idx="1">
                  <c:v>0.01</c:v>
                </c:pt>
                <c:pt idx="2">
                  <c:v>1E-3</c:v>
                </c:pt>
                <c:pt idx="3">
                  <c:v>1E-4</c:v>
                </c:pt>
                <c:pt idx="4">
                  <c:v>1.0000000000000001E-5</c:v>
                </c:pt>
                <c:pt idx="5">
                  <c:v>9.9999999999999995E-7</c:v>
                </c:pt>
                <c:pt idx="6">
                  <c:v>9.9999999999999995E-8</c:v>
                </c:pt>
                <c:pt idx="7">
                  <c:v>1E-8</c:v>
                </c:pt>
              </c:numCache>
            </c:numRef>
          </c:cat>
          <c:val>
            <c:numRef>
              <c:f>'42'!$M$2:$M$9</c:f>
              <c:numCache>
                <c:formatCode>General</c:formatCode>
                <c:ptCount val="8"/>
                <c:pt idx="0">
                  <c:v>108</c:v>
                </c:pt>
                <c:pt idx="1">
                  <c:v>104</c:v>
                </c:pt>
                <c:pt idx="2">
                  <c:v>81</c:v>
                </c:pt>
                <c:pt idx="3">
                  <c:v>66</c:v>
                </c:pt>
                <c:pt idx="4">
                  <c:v>55</c:v>
                </c:pt>
                <c:pt idx="5">
                  <c:v>49</c:v>
                </c:pt>
                <c:pt idx="6">
                  <c:v>42</c:v>
                </c:pt>
                <c:pt idx="7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10-4CB3-8AAC-3AE5BC47C04D}"/>
            </c:ext>
          </c:extLst>
        </c:ser>
        <c:ser>
          <c:idx val="1"/>
          <c:order val="1"/>
          <c:tx>
            <c:strRef>
              <c:f>'42'!$N$1</c:f>
              <c:strCache>
                <c:ptCount val="1"/>
                <c:pt idx="0">
                  <c:v>117 random unknown transcritps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'42'!$L$2:$L$9</c:f>
              <c:numCache>
                <c:formatCode>0.00E+00</c:formatCode>
                <c:ptCount val="8"/>
                <c:pt idx="0">
                  <c:v>0.05</c:v>
                </c:pt>
                <c:pt idx="1">
                  <c:v>0.01</c:v>
                </c:pt>
                <c:pt idx="2">
                  <c:v>1E-3</c:v>
                </c:pt>
                <c:pt idx="3">
                  <c:v>1E-4</c:v>
                </c:pt>
                <c:pt idx="4">
                  <c:v>1.0000000000000001E-5</c:v>
                </c:pt>
                <c:pt idx="5">
                  <c:v>9.9999999999999995E-7</c:v>
                </c:pt>
                <c:pt idx="6">
                  <c:v>9.9999999999999995E-8</c:v>
                </c:pt>
                <c:pt idx="7">
                  <c:v>1E-8</c:v>
                </c:pt>
              </c:numCache>
            </c:numRef>
          </c:cat>
          <c:val>
            <c:numRef>
              <c:f>'42'!$N$2:$N$9</c:f>
              <c:numCache>
                <c:formatCode>General</c:formatCode>
                <c:ptCount val="8"/>
                <c:pt idx="0">
                  <c:v>81</c:v>
                </c:pt>
                <c:pt idx="1">
                  <c:v>72</c:v>
                </c:pt>
                <c:pt idx="2">
                  <c:v>54.333333333333336</c:v>
                </c:pt>
                <c:pt idx="3">
                  <c:v>34.666666666666664</c:v>
                </c:pt>
                <c:pt idx="4">
                  <c:v>23</c:v>
                </c:pt>
                <c:pt idx="5">
                  <c:v>19.666666666666668</c:v>
                </c:pt>
                <c:pt idx="6">
                  <c:v>14</c:v>
                </c:pt>
                <c:pt idx="7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10-4CB3-8AAC-3AE5BC47C0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01054416"/>
        <c:axId val="1349581056"/>
      </c:lineChart>
      <c:catAx>
        <c:axId val="1201054416"/>
        <c:scaling>
          <c:orientation val="minMax"/>
        </c:scaling>
        <c:delete val="0"/>
        <c:axPos val="b"/>
        <c:numFmt formatCode="0.00E+00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1349581056"/>
        <c:crosses val="autoZero"/>
        <c:auto val="1"/>
        <c:lblAlgn val="ctr"/>
        <c:lblOffset val="100"/>
        <c:noMultiLvlLbl val="0"/>
      </c:catAx>
      <c:valAx>
        <c:axId val="13495810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1201054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1738692810457517"/>
          <c:y val="8.8174603174603287E-4"/>
          <c:w val="0.55950718954248368"/>
          <c:h val="0.1826896825396825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'42'!$R$1</c:f>
              <c:strCache>
                <c:ptCount val="1"/>
                <c:pt idx="0">
                  <c:v>117 PgHD-Zip gene transcripts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'42'!$Q$2:$Q$9</c:f>
              <c:numCache>
                <c:formatCode>0.00E+00</c:formatCode>
                <c:ptCount val="8"/>
                <c:pt idx="0">
                  <c:v>0.05</c:v>
                </c:pt>
                <c:pt idx="1">
                  <c:v>0.01</c:v>
                </c:pt>
                <c:pt idx="2">
                  <c:v>1E-3</c:v>
                </c:pt>
                <c:pt idx="3">
                  <c:v>1E-4</c:v>
                </c:pt>
                <c:pt idx="4">
                  <c:v>1.0000000000000001E-5</c:v>
                </c:pt>
                <c:pt idx="5">
                  <c:v>9.9999999999999995E-7</c:v>
                </c:pt>
                <c:pt idx="6">
                  <c:v>9.9999999999999995E-8</c:v>
                </c:pt>
                <c:pt idx="7">
                  <c:v>1E-8</c:v>
                </c:pt>
              </c:numCache>
            </c:numRef>
          </c:cat>
          <c:val>
            <c:numRef>
              <c:f>'42'!$R$2:$R$9</c:f>
              <c:numCache>
                <c:formatCode>General</c:formatCode>
                <c:ptCount val="8"/>
                <c:pt idx="0">
                  <c:v>824</c:v>
                </c:pt>
                <c:pt idx="1">
                  <c:v>427</c:v>
                </c:pt>
                <c:pt idx="2">
                  <c:v>199</c:v>
                </c:pt>
                <c:pt idx="3">
                  <c:v>105</c:v>
                </c:pt>
                <c:pt idx="4">
                  <c:v>67</c:v>
                </c:pt>
                <c:pt idx="5">
                  <c:v>49</c:v>
                </c:pt>
                <c:pt idx="6">
                  <c:v>40</c:v>
                </c:pt>
                <c:pt idx="7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F9-4EDD-A094-128E8AEDE7B8}"/>
            </c:ext>
          </c:extLst>
        </c:ser>
        <c:ser>
          <c:idx val="1"/>
          <c:order val="1"/>
          <c:tx>
            <c:strRef>
              <c:f>'42'!$S$1</c:f>
              <c:strCache>
                <c:ptCount val="1"/>
                <c:pt idx="0">
                  <c:v>117 random unknown transcritps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'42'!$Q$2:$Q$9</c:f>
              <c:numCache>
                <c:formatCode>0.00E+00</c:formatCode>
                <c:ptCount val="8"/>
                <c:pt idx="0">
                  <c:v>0.05</c:v>
                </c:pt>
                <c:pt idx="1">
                  <c:v>0.01</c:v>
                </c:pt>
                <c:pt idx="2">
                  <c:v>1E-3</c:v>
                </c:pt>
                <c:pt idx="3">
                  <c:v>1E-4</c:v>
                </c:pt>
                <c:pt idx="4">
                  <c:v>1.0000000000000001E-5</c:v>
                </c:pt>
                <c:pt idx="5">
                  <c:v>9.9999999999999995E-7</c:v>
                </c:pt>
                <c:pt idx="6">
                  <c:v>9.9999999999999995E-8</c:v>
                </c:pt>
                <c:pt idx="7">
                  <c:v>1E-8</c:v>
                </c:pt>
              </c:numCache>
            </c:numRef>
          </c:cat>
          <c:val>
            <c:numRef>
              <c:f>'42'!$S$2:$S$9</c:f>
              <c:numCache>
                <c:formatCode>General</c:formatCode>
                <c:ptCount val="8"/>
                <c:pt idx="0">
                  <c:v>263.66666666666669</c:v>
                </c:pt>
                <c:pt idx="1">
                  <c:v>120</c:v>
                </c:pt>
                <c:pt idx="2">
                  <c:v>52.666666666666664</c:v>
                </c:pt>
                <c:pt idx="3">
                  <c:v>27</c:v>
                </c:pt>
                <c:pt idx="4">
                  <c:v>16.333333333333332</c:v>
                </c:pt>
                <c:pt idx="5">
                  <c:v>13</c:v>
                </c:pt>
                <c:pt idx="6">
                  <c:v>9</c:v>
                </c:pt>
                <c:pt idx="7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2F9-4EDD-A094-128E8AEDE7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01054416"/>
        <c:axId val="1349581056"/>
      </c:lineChart>
      <c:catAx>
        <c:axId val="1201054416"/>
        <c:scaling>
          <c:orientation val="minMax"/>
        </c:scaling>
        <c:delete val="0"/>
        <c:axPos val="b"/>
        <c:numFmt formatCode="0.00E+00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1349581056"/>
        <c:crosses val="autoZero"/>
        <c:auto val="1"/>
        <c:lblAlgn val="ctr"/>
        <c:lblOffset val="100"/>
        <c:noMultiLvlLbl val="0"/>
      </c:catAx>
      <c:valAx>
        <c:axId val="13495810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1201054416"/>
        <c:crosses val="autoZero"/>
        <c:crossBetween val="between"/>
        <c:majorUnit val="2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9068888888888886"/>
          <c:y val="1.0961111111111112E-2"/>
          <c:w val="0.60516078431372544"/>
          <c:h val="0.162530952380952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Sheet2!$A$2</c:f>
              <c:strCache>
                <c:ptCount val="1"/>
                <c:pt idx="0">
                  <c:v>100 PgHD-Zip gene transcripts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Sheet2!$L$2:$S$2</c:f>
                <c:numCache>
                  <c:formatCode>General</c:formatCode>
                  <c:ptCount val="8"/>
                  <c:pt idx="0">
                    <c:v>0.59105169423930903</c:v>
                  </c:pt>
                  <c:pt idx="1">
                    <c:v>1.0036118981485138</c:v>
                  </c:pt>
                  <c:pt idx="2">
                    <c:v>1.0818478344213223</c:v>
                  </c:pt>
                  <c:pt idx="3">
                    <c:v>1.3521425493209696</c:v>
                  </c:pt>
                  <c:pt idx="4">
                    <c:v>1.3980719806783535</c:v>
                  </c:pt>
                  <c:pt idx="5">
                    <c:v>1.4500453713409691</c:v>
                  </c:pt>
                  <c:pt idx="6">
                    <c:v>1.197310582755764</c:v>
                  </c:pt>
                  <c:pt idx="7">
                    <c:v>1.4455011878966153</c:v>
                  </c:pt>
                </c:numCache>
              </c:numRef>
            </c:plus>
            <c:minus>
              <c:numRef>
                <c:f>Sheet2!$L$2:$S$2</c:f>
                <c:numCache>
                  <c:formatCode>General</c:formatCode>
                  <c:ptCount val="8"/>
                  <c:pt idx="0">
                    <c:v>0.59105169423930903</c:v>
                  </c:pt>
                  <c:pt idx="1">
                    <c:v>1.0036118981485138</c:v>
                  </c:pt>
                  <c:pt idx="2">
                    <c:v>1.0818478344213223</c:v>
                  </c:pt>
                  <c:pt idx="3">
                    <c:v>1.3521425493209696</c:v>
                  </c:pt>
                  <c:pt idx="4">
                    <c:v>1.3980719806783535</c:v>
                  </c:pt>
                  <c:pt idx="5">
                    <c:v>1.4500453713409691</c:v>
                  </c:pt>
                  <c:pt idx="6">
                    <c:v>1.197310582755764</c:v>
                  </c:pt>
                  <c:pt idx="7">
                    <c:v>1.4455011878966153</c:v>
                  </c:pt>
                </c:numCache>
              </c:numRef>
            </c:minus>
            <c:spPr>
              <a:noFill/>
              <a:ln w="63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Sheet2!$B$1:$I$1</c:f>
              <c:numCache>
                <c:formatCode>0.00E+00</c:formatCode>
                <c:ptCount val="8"/>
                <c:pt idx="0">
                  <c:v>0.05</c:v>
                </c:pt>
                <c:pt idx="1">
                  <c:v>0.01</c:v>
                </c:pt>
                <c:pt idx="2">
                  <c:v>1E-3</c:v>
                </c:pt>
                <c:pt idx="3">
                  <c:v>1E-4</c:v>
                </c:pt>
                <c:pt idx="4">
                  <c:v>1.0000000000000001E-5</c:v>
                </c:pt>
                <c:pt idx="5">
                  <c:v>9.9999999999999995E-7</c:v>
                </c:pt>
                <c:pt idx="6">
                  <c:v>9.9999999999999995E-8</c:v>
                </c:pt>
                <c:pt idx="7">
                  <c:v>1E-8</c:v>
                </c:pt>
              </c:numCache>
            </c:numRef>
          </c:cat>
          <c:val>
            <c:numRef>
              <c:f>Sheet2!$B$2:$I$2</c:f>
              <c:numCache>
                <c:formatCode>General</c:formatCode>
                <c:ptCount val="8"/>
                <c:pt idx="0">
                  <c:v>92.65</c:v>
                </c:pt>
                <c:pt idx="1">
                  <c:v>88.15</c:v>
                </c:pt>
                <c:pt idx="2">
                  <c:v>68.05</c:v>
                </c:pt>
                <c:pt idx="3">
                  <c:v>54.45</c:v>
                </c:pt>
                <c:pt idx="4">
                  <c:v>45.15</c:v>
                </c:pt>
                <c:pt idx="5">
                  <c:v>39.1</c:v>
                </c:pt>
                <c:pt idx="6">
                  <c:v>34.049999999999997</c:v>
                </c:pt>
                <c:pt idx="7">
                  <c:v>28.4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F3-4CB3-81D9-4CD3AC7EC119}"/>
            </c:ext>
          </c:extLst>
        </c:ser>
        <c:ser>
          <c:idx val="1"/>
          <c:order val="1"/>
          <c:tx>
            <c:strRef>
              <c:f>Sheet2!$A$3</c:f>
              <c:strCache>
                <c:ptCount val="1"/>
                <c:pt idx="0">
                  <c:v>100 random unknown transcripts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Sheet2!$L$3:$S$3</c:f>
                <c:numCache>
                  <c:formatCode>General</c:formatCode>
                  <c:ptCount val="8"/>
                  <c:pt idx="0">
                    <c:v>1.8797746225489238</c:v>
                  </c:pt>
                  <c:pt idx="1">
                    <c:v>2.5467988162645114</c:v>
                  </c:pt>
                  <c:pt idx="2">
                    <c:v>3.1292339738597215</c:v>
                  </c:pt>
                  <c:pt idx="3">
                    <c:v>2.4994736287971957</c:v>
                  </c:pt>
                  <c:pt idx="4">
                    <c:v>2.6797240627780279</c:v>
                  </c:pt>
                  <c:pt idx="5">
                    <c:v>1.9459810135926714</c:v>
                  </c:pt>
                  <c:pt idx="6">
                    <c:v>1.8216533843274301</c:v>
                  </c:pt>
                  <c:pt idx="7">
                    <c:v>1.8586568438412439</c:v>
                  </c:pt>
                </c:numCache>
              </c:numRef>
            </c:plus>
            <c:minus>
              <c:numRef>
                <c:f>Sheet2!$L$3:$S$3</c:f>
                <c:numCache>
                  <c:formatCode>General</c:formatCode>
                  <c:ptCount val="8"/>
                  <c:pt idx="0">
                    <c:v>1.8797746225489238</c:v>
                  </c:pt>
                  <c:pt idx="1">
                    <c:v>2.5467988162645114</c:v>
                  </c:pt>
                  <c:pt idx="2">
                    <c:v>3.1292339738597215</c:v>
                  </c:pt>
                  <c:pt idx="3">
                    <c:v>2.4994736287971957</c:v>
                  </c:pt>
                  <c:pt idx="4">
                    <c:v>2.6797240627780279</c:v>
                  </c:pt>
                  <c:pt idx="5">
                    <c:v>1.9459810135926714</c:v>
                  </c:pt>
                  <c:pt idx="6">
                    <c:v>1.8216533843274301</c:v>
                  </c:pt>
                  <c:pt idx="7">
                    <c:v>1.8586568438412439</c:v>
                  </c:pt>
                </c:numCache>
              </c:numRef>
            </c:minus>
            <c:spPr>
              <a:noFill/>
              <a:ln w="63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Sheet2!$B$1:$I$1</c:f>
              <c:numCache>
                <c:formatCode>0.00E+00</c:formatCode>
                <c:ptCount val="8"/>
                <c:pt idx="0">
                  <c:v>0.05</c:v>
                </c:pt>
                <c:pt idx="1">
                  <c:v>0.01</c:v>
                </c:pt>
                <c:pt idx="2">
                  <c:v>1E-3</c:v>
                </c:pt>
                <c:pt idx="3">
                  <c:v>1E-4</c:v>
                </c:pt>
                <c:pt idx="4">
                  <c:v>1.0000000000000001E-5</c:v>
                </c:pt>
                <c:pt idx="5">
                  <c:v>9.9999999999999995E-7</c:v>
                </c:pt>
                <c:pt idx="6">
                  <c:v>9.9999999999999995E-8</c:v>
                </c:pt>
                <c:pt idx="7">
                  <c:v>1E-8</c:v>
                </c:pt>
              </c:numCache>
            </c:numRef>
          </c:cat>
          <c:val>
            <c:numRef>
              <c:f>Sheet2!$B$3:$I$3</c:f>
              <c:numCache>
                <c:formatCode>General</c:formatCode>
                <c:ptCount val="8"/>
                <c:pt idx="0">
                  <c:v>71.650000000000006</c:v>
                </c:pt>
                <c:pt idx="1">
                  <c:v>62.55</c:v>
                </c:pt>
                <c:pt idx="2">
                  <c:v>38.700000000000003</c:v>
                </c:pt>
                <c:pt idx="3">
                  <c:v>23.6</c:v>
                </c:pt>
                <c:pt idx="4">
                  <c:v>15.75</c:v>
                </c:pt>
                <c:pt idx="5">
                  <c:v>11.9</c:v>
                </c:pt>
                <c:pt idx="6">
                  <c:v>8.6999999999999993</c:v>
                </c:pt>
                <c:pt idx="7">
                  <c:v>5.85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F3-4CB3-81D9-4CD3AC7EC1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49690816"/>
        <c:axId val="1449692064"/>
      </c:barChart>
      <c:catAx>
        <c:axId val="1449690816"/>
        <c:scaling>
          <c:orientation val="minMax"/>
        </c:scaling>
        <c:delete val="0"/>
        <c:axPos val="b"/>
        <c:numFmt formatCode="0.00E+00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1449692064"/>
        <c:crosses val="autoZero"/>
        <c:auto val="1"/>
        <c:lblAlgn val="ctr"/>
        <c:lblOffset val="100"/>
        <c:noMultiLvlLbl val="0"/>
      </c:catAx>
      <c:valAx>
        <c:axId val="14496920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1449690816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9336470588235293"/>
          <c:y val="8.8174603174602593E-4"/>
          <c:w val="0.50300915032679738"/>
          <c:h val="0.162530952380952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Sheet2!$A$7</c:f>
              <c:strCache>
                <c:ptCount val="1"/>
                <c:pt idx="0">
                  <c:v>100 PgHD-Zip gene transcripts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Sheet2!$L$7:$S$7</c:f>
                <c:numCache>
                  <c:formatCode>General</c:formatCode>
                  <c:ptCount val="8"/>
                  <c:pt idx="0">
                    <c:v>16.987611585164675</c:v>
                  </c:pt>
                  <c:pt idx="1">
                    <c:v>11.380355881957296</c:v>
                  </c:pt>
                  <c:pt idx="2">
                    <c:v>6.4471025723922972</c:v>
                  </c:pt>
                  <c:pt idx="3">
                    <c:v>5.0520318997200988</c:v>
                  </c:pt>
                  <c:pt idx="4">
                    <c:v>3.3110659755940843</c:v>
                  </c:pt>
                  <c:pt idx="5">
                    <c:v>2.4787252666175874</c:v>
                  </c:pt>
                  <c:pt idx="6">
                    <c:v>2.0235456115702637</c:v>
                  </c:pt>
                  <c:pt idx="7">
                    <c:v>1.6423667133294657</c:v>
                  </c:pt>
                </c:numCache>
              </c:numRef>
            </c:plus>
            <c:minus>
              <c:numRef>
                <c:f>Sheet2!$L$7:$S$7</c:f>
                <c:numCache>
                  <c:formatCode>General</c:formatCode>
                  <c:ptCount val="8"/>
                  <c:pt idx="0">
                    <c:v>16.987611585164675</c:v>
                  </c:pt>
                  <c:pt idx="1">
                    <c:v>11.380355881957296</c:v>
                  </c:pt>
                  <c:pt idx="2">
                    <c:v>6.4471025723922972</c:v>
                  </c:pt>
                  <c:pt idx="3">
                    <c:v>5.0520318997200988</c:v>
                  </c:pt>
                  <c:pt idx="4">
                    <c:v>3.3110659755940843</c:v>
                  </c:pt>
                  <c:pt idx="5">
                    <c:v>2.4787252666175874</c:v>
                  </c:pt>
                  <c:pt idx="6">
                    <c:v>2.0235456115702637</c:v>
                  </c:pt>
                  <c:pt idx="7">
                    <c:v>1.6423667133294657</c:v>
                  </c:pt>
                </c:numCache>
              </c:numRef>
            </c:minus>
            <c:spPr>
              <a:noFill/>
              <a:ln w="63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Sheet2!$B$6:$I$6</c:f>
              <c:numCache>
                <c:formatCode>0.00E+00</c:formatCode>
                <c:ptCount val="8"/>
                <c:pt idx="0">
                  <c:v>0.05</c:v>
                </c:pt>
                <c:pt idx="1">
                  <c:v>0.01</c:v>
                </c:pt>
                <c:pt idx="2">
                  <c:v>1E-3</c:v>
                </c:pt>
                <c:pt idx="3">
                  <c:v>1E-4</c:v>
                </c:pt>
                <c:pt idx="4">
                  <c:v>1.0000000000000001E-5</c:v>
                </c:pt>
                <c:pt idx="5">
                  <c:v>9.9999999999999995E-7</c:v>
                </c:pt>
                <c:pt idx="6">
                  <c:v>9.9999999999999995E-8</c:v>
                </c:pt>
                <c:pt idx="7">
                  <c:v>1E-8</c:v>
                </c:pt>
              </c:numCache>
            </c:numRef>
          </c:cat>
          <c:val>
            <c:numRef>
              <c:f>Sheet2!$B$7:$I$7</c:f>
              <c:numCache>
                <c:formatCode>General</c:formatCode>
                <c:ptCount val="8"/>
                <c:pt idx="0">
                  <c:v>609</c:v>
                </c:pt>
                <c:pt idx="1">
                  <c:v>318.45</c:v>
                </c:pt>
                <c:pt idx="2">
                  <c:v>148.44999999999999</c:v>
                </c:pt>
                <c:pt idx="3">
                  <c:v>77.75</c:v>
                </c:pt>
                <c:pt idx="4">
                  <c:v>49.8</c:v>
                </c:pt>
                <c:pt idx="5">
                  <c:v>36.450000000000003</c:v>
                </c:pt>
                <c:pt idx="6">
                  <c:v>29.8</c:v>
                </c:pt>
                <c:pt idx="7">
                  <c:v>23.5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69-4942-8B1F-FCA462D38949}"/>
            </c:ext>
          </c:extLst>
        </c:ser>
        <c:ser>
          <c:idx val="1"/>
          <c:order val="1"/>
          <c:tx>
            <c:strRef>
              <c:f>Sheet2!$A$8</c:f>
              <c:strCache>
                <c:ptCount val="1"/>
                <c:pt idx="0">
                  <c:v>100 random unknown transcripts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Sheet2!$L$8:$S$8</c:f>
                <c:numCache>
                  <c:formatCode>General</c:formatCode>
                  <c:ptCount val="8"/>
                  <c:pt idx="0">
                    <c:v>16.665024041860512</c:v>
                  </c:pt>
                  <c:pt idx="1">
                    <c:v>8.3226071320040305</c:v>
                  </c:pt>
                  <c:pt idx="2">
                    <c:v>4.2692289455443468</c:v>
                  </c:pt>
                  <c:pt idx="3">
                    <c:v>2.1513459679196676</c:v>
                  </c:pt>
                  <c:pt idx="4">
                    <c:v>1.8630761207151332</c:v>
                  </c:pt>
                  <c:pt idx="5">
                    <c:v>1.2965033947628439</c:v>
                  </c:pt>
                  <c:pt idx="6">
                    <c:v>1.2680278927697552</c:v>
                  </c:pt>
                  <c:pt idx="7">
                    <c:v>1.2365061133779536</c:v>
                  </c:pt>
                </c:numCache>
              </c:numRef>
            </c:plus>
            <c:minus>
              <c:numRef>
                <c:f>Sheet2!$L$8:$S$8</c:f>
                <c:numCache>
                  <c:formatCode>General</c:formatCode>
                  <c:ptCount val="8"/>
                  <c:pt idx="0">
                    <c:v>16.665024041860512</c:v>
                  </c:pt>
                  <c:pt idx="1">
                    <c:v>8.3226071320040305</c:v>
                  </c:pt>
                  <c:pt idx="2">
                    <c:v>4.2692289455443468</c:v>
                  </c:pt>
                  <c:pt idx="3">
                    <c:v>2.1513459679196676</c:v>
                  </c:pt>
                  <c:pt idx="4">
                    <c:v>1.8630761207151332</c:v>
                  </c:pt>
                  <c:pt idx="5">
                    <c:v>1.2965033947628439</c:v>
                  </c:pt>
                  <c:pt idx="6">
                    <c:v>1.2680278927697552</c:v>
                  </c:pt>
                  <c:pt idx="7">
                    <c:v>1.2365061133779536</c:v>
                  </c:pt>
                </c:numCache>
              </c:numRef>
            </c:minus>
            <c:spPr>
              <a:noFill/>
              <a:ln w="63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Sheet2!$B$6:$I$6</c:f>
              <c:numCache>
                <c:formatCode>0.00E+00</c:formatCode>
                <c:ptCount val="8"/>
                <c:pt idx="0">
                  <c:v>0.05</c:v>
                </c:pt>
                <c:pt idx="1">
                  <c:v>0.01</c:v>
                </c:pt>
                <c:pt idx="2">
                  <c:v>1E-3</c:v>
                </c:pt>
                <c:pt idx="3">
                  <c:v>1E-4</c:v>
                </c:pt>
                <c:pt idx="4">
                  <c:v>1.0000000000000001E-5</c:v>
                </c:pt>
                <c:pt idx="5">
                  <c:v>9.9999999999999995E-7</c:v>
                </c:pt>
                <c:pt idx="6">
                  <c:v>9.9999999999999995E-8</c:v>
                </c:pt>
                <c:pt idx="7">
                  <c:v>1E-8</c:v>
                </c:pt>
              </c:numCache>
            </c:numRef>
          </c:cat>
          <c:val>
            <c:numRef>
              <c:f>Sheet2!$B$8:$I$8</c:f>
              <c:numCache>
                <c:formatCode>General</c:formatCode>
                <c:ptCount val="8"/>
                <c:pt idx="0">
                  <c:v>183.55</c:v>
                </c:pt>
                <c:pt idx="1">
                  <c:v>81.3</c:v>
                </c:pt>
                <c:pt idx="2">
                  <c:v>33.200000000000003</c:v>
                </c:pt>
                <c:pt idx="3">
                  <c:v>17.75</c:v>
                </c:pt>
                <c:pt idx="4">
                  <c:v>10.9</c:v>
                </c:pt>
                <c:pt idx="5">
                  <c:v>7.75</c:v>
                </c:pt>
                <c:pt idx="6">
                  <c:v>5.7</c:v>
                </c:pt>
                <c:pt idx="7">
                  <c:v>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69-4942-8B1F-FCA462D389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49690816"/>
        <c:axId val="1449692064"/>
      </c:barChart>
      <c:catAx>
        <c:axId val="1449690816"/>
        <c:scaling>
          <c:orientation val="minMax"/>
        </c:scaling>
        <c:delete val="0"/>
        <c:axPos val="b"/>
        <c:numFmt formatCode="0.00E+00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1449692064"/>
        <c:crosses val="autoZero"/>
        <c:auto val="1"/>
        <c:lblAlgn val="ctr"/>
        <c:lblOffset val="100"/>
        <c:noMultiLvlLbl val="0"/>
      </c:catAx>
      <c:valAx>
        <c:axId val="14496920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1449690816"/>
        <c:crosses val="autoZero"/>
        <c:crossBetween val="between"/>
        <c:majorUnit val="15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2851274509803922"/>
          <c:y val="5.9214285714285653E-3"/>
          <c:w val="0.57148725490196084"/>
          <c:h val="0.16757063492063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73D2-E9FD-4E98-82D3-F7D042DE0314}" type="datetimeFigureOut">
              <a:rPr lang="zh-CN" altLang="en-US" smtClean="0"/>
              <a:t>2022/12/3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215EE-63B3-4192-89ED-220309DD55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039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73D2-E9FD-4E98-82D3-F7D042DE0314}" type="datetimeFigureOut">
              <a:rPr lang="zh-CN" altLang="en-US" smtClean="0"/>
              <a:t>2022/12/3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215EE-63B3-4192-89ED-220309DD55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964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73D2-E9FD-4E98-82D3-F7D042DE0314}" type="datetimeFigureOut">
              <a:rPr lang="zh-CN" altLang="en-US" smtClean="0"/>
              <a:t>2022/12/3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215EE-63B3-4192-89ED-220309DD55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877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73D2-E9FD-4E98-82D3-F7D042DE0314}" type="datetimeFigureOut">
              <a:rPr lang="zh-CN" altLang="en-US" smtClean="0"/>
              <a:t>2022/12/3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215EE-63B3-4192-89ED-220309DD55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437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73D2-E9FD-4E98-82D3-F7D042DE0314}" type="datetimeFigureOut">
              <a:rPr lang="zh-CN" altLang="en-US" smtClean="0"/>
              <a:t>2022/12/3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215EE-63B3-4192-89ED-220309DD55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4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73D2-E9FD-4E98-82D3-F7D042DE0314}" type="datetimeFigureOut">
              <a:rPr lang="zh-CN" altLang="en-US" smtClean="0"/>
              <a:t>2022/12/3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215EE-63B3-4192-89ED-220309DD55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7490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73D2-E9FD-4E98-82D3-F7D042DE0314}" type="datetimeFigureOut">
              <a:rPr lang="zh-CN" altLang="en-US" smtClean="0"/>
              <a:t>2022/12/3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215EE-63B3-4192-89ED-220309DD55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1222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73D2-E9FD-4E98-82D3-F7D042DE0314}" type="datetimeFigureOut">
              <a:rPr lang="zh-CN" altLang="en-US" smtClean="0"/>
              <a:t>2022/12/3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215EE-63B3-4192-89ED-220309DD55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080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73D2-E9FD-4E98-82D3-F7D042DE0314}" type="datetimeFigureOut">
              <a:rPr lang="zh-CN" altLang="en-US" smtClean="0"/>
              <a:t>2022/12/3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215EE-63B3-4192-89ED-220309DD55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75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73D2-E9FD-4E98-82D3-F7D042DE0314}" type="datetimeFigureOut">
              <a:rPr lang="zh-CN" altLang="en-US" smtClean="0"/>
              <a:t>2022/12/3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215EE-63B3-4192-89ED-220309DD55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3231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73D2-E9FD-4E98-82D3-F7D042DE0314}" type="datetimeFigureOut">
              <a:rPr lang="zh-CN" altLang="en-US" smtClean="0"/>
              <a:t>2022/12/3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215EE-63B3-4192-89ED-220309DD55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6819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773D2-E9FD-4E98-82D3-F7D042DE0314}" type="datetimeFigureOut">
              <a:rPr lang="zh-CN" altLang="en-US" smtClean="0"/>
              <a:t>2022/12/3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215EE-63B3-4192-89ED-220309DD55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3968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chart" Target="../charts/chart1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chart" Target="../charts/chart3.xml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14D16288-EA47-082F-25D5-DABFE37224F3}"/>
              </a:ext>
            </a:extLst>
          </p:cNvPr>
          <p:cNvSpPr txBox="1"/>
          <p:nvPr/>
        </p:nvSpPr>
        <p:spPr>
          <a:xfrm>
            <a:off x="3093158" y="-10365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3E81949-D069-CF79-B2A1-AD1DA5CF844C}"/>
              </a:ext>
            </a:extLst>
          </p:cNvPr>
          <p:cNvSpPr txBox="1"/>
          <p:nvPr/>
        </p:nvSpPr>
        <p:spPr>
          <a:xfrm>
            <a:off x="159640" y="-10365"/>
            <a:ext cx="2423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B868813-8B93-5CFB-6304-314AB937A072}"/>
              </a:ext>
            </a:extLst>
          </p:cNvPr>
          <p:cNvSpPr txBox="1"/>
          <p:nvPr/>
        </p:nvSpPr>
        <p:spPr>
          <a:xfrm rot="16200000">
            <a:off x="-148843" y="3744275"/>
            <a:ext cx="9790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nodes 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0F22B1B-5EE0-9C3E-4DE4-EEE4D7663628}"/>
              </a:ext>
            </a:extLst>
          </p:cNvPr>
          <p:cNvSpPr txBox="1"/>
          <p:nvPr/>
        </p:nvSpPr>
        <p:spPr>
          <a:xfrm>
            <a:off x="3628999" y="2750462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756ECC0-4BD3-2BAE-DF07-88171952A5ED}"/>
              </a:ext>
            </a:extLst>
          </p:cNvPr>
          <p:cNvSpPr txBox="1"/>
          <p:nvPr/>
        </p:nvSpPr>
        <p:spPr>
          <a:xfrm>
            <a:off x="159640" y="2750462"/>
            <a:ext cx="2423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3361904-5005-3342-613A-E13011BE0E60}"/>
              </a:ext>
            </a:extLst>
          </p:cNvPr>
          <p:cNvSpPr txBox="1"/>
          <p:nvPr/>
        </p:nvSpPr>
        <p:spPr>
          <a:xfrm>
            <a:off x="3643424" y="5223760"/>
            <a:ext cx="2279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42B6ABC-5F97-99A0-4566-C9B486A165E3}"/>
              </a:ext>
            </a:extLst>
          </p:cNvPr>
          <p:cNvSpPr txBox="1"/>
          <p:nvPr/>
        </p:nvSpPr>
        <p:spPr>
          <a:xfrm>
            <a:off x="159640" y="5223760"/>
            <a:ext cx="2423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611F8223-98DA-C690-77FE-572B3F1A04B7}"/>
              </a:ext>
            </a:extLst>
          </p:cNvPr>
          <p:cNvSpPr txBox="1"/>
          <p:nvPr/>
        </p:nvSpPr>
        <p:spPr>
          <a:xfrm rot="16200000">
            <a:off x="3226456" y="3744275"/>
            <a:ext cx="9790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edges 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8" name="图片 57">
            <a:extLst>
              <a:ext uri="{FF2B5EF4-FFF2-40B4-BE49-F238E27FC236}">
                <a16:creationId xmlns:a16="http://schemas.microsoft.com/office/drawing/2014/main" id="{5B0D4422-EEDD-FF5D-4A75-019B06FF30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56" t="18338" r="29544" b="8524"/>
          <a:stretch/>
        </p:blipFill>
        <p:spPr>
          <a:xfrm>
            <a:off x="388775" y="204862"/>
            <a:ext cx="2702094" cy="2681418"/>
          </a:xfrm>
          <a:prstGeom prst="rect">
            <a:avLst/>
          </a:prstGeom>
        </p:spPr>
      </p:pic>
      <p:pic>
        <p:nvPicPr>
          <p:cNvPr id="59" name="图片 58">
            <a:extLst>
              <a:ext uri="{FF2B5EF4-FFF2-40B4-BE49-F238E27FC236}">
                <a16:creationId xmlns:a16="http://schemas.microsoft.com/office/drawing/2014/main" id="{80CD1F2E-2CF8-B974-63DC-818191DF6C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85" t="31981" r="38925" b="32338"/>
          <a:stretch/>
        </p:blipFill>
        <p:spPr>
          <a:xfrm rot="15802095">
            <a:off x="3478072" y="54467"/>
            <a:ext cx="926315" cy="982165"/>
          </a:xfrm>
          <a:prstGeom prst="rect">
            <a:avLst/>
          </a:prstGeom>
        </p:spPr>
      </p:pic>
      <p:pic>
        <p:nvPicPr>
          <p:cNvPr id="60" name="图片 59">
            <a:extLst>
              <a:ext uri="{FF2B5EF4-FFF2-40B4-BE49-F238E27FC236}">
                <a16:creationId xmlns:a16="http://schemas.microsoft.com/office/drawing/2014/main" id="{B2B8CD2C-B1B0-FC41-1DF1-94D484D3F5E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56" t="11066" r="38200" b="48639"/>
          <a:stretch/>
        </p:blipFill>
        <p:spPr>
          <a:xfrm>
            <a:off x="4519675" y="80139"/>
            <a:ext cx="864000" cy="947474"/>
          </a:xfrm>
          <a:prstGeom prst="rect">
            <a:avLst/>
          </a:prstGeom>
        </p:spPr>
      </p:pic>
      <p:pic>
        <p:nvPicPr>
          <p:cNvPr id="61" name="图片 60">
            <a:extLst>
              <a:ext uri="{FF2B5EF4-FFF2-40B4-BE49-F238E27FC236}">
                <a16:creationId xmlns:a16="http://schemas.microsoft.com/office/drawing/2014/main" id="{25520A6E-DB7D-163B-4305-A5AE41E19AC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11" t="22033" r="39120" b="33898"/>
          <a:stretch/>
        </p:blipFill>
        <p:spPr>
          <a:xfrm flipH="1">
            <a:off x="5482466" y="93552"/>
            <a:ext cx="819173" cy="1068065"/>
          </a:xfrm>
          <a:prstGeom prst="rect">
            <a:avLst/>
          </a:prstGeom>
        </p:spPr>
      </p:pic>
      <p:pic>
        <p:nvPicPr>
          <p:cNvPr id="62" name="图片 61">
            <a:extLst>
              <a:ext uri="{FF2B5EF4-FFF2-40B4-BE49-F238E27FC236}">
                <a16:creationId xmlns:a16="http://schemas.microsoft.com/office/drawing/2014/main" id="{87A4485D-2C3C-A701-FB1C-05C2E62524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8" t="51404" r="37481" b="29566"/>
          <a:stretch/>
        </p:blipFill>
        <p:spPr>
          <a:xfrm rot="1386305">
            <a:off x="5522576" y="2230933"/>
            <a:ext cx="836017" cy="502351"/>
          </a:xfrm>
          <a:prstGeom prst="rect">
            <a:avLst/>
          </a:prstGeom>
        </p:spPr>
      </p:pic>
      <p:pic>
        <p:nvPicPr>
          <p:cNvPr id="63" name="图片 62">
            <a:extLst>
              <a:ext uri="{FF2B5EF4-FFF2-40B4-BE49-F238E27FC236}">
                <a16:creationId xmlns:a16="http://schemas.microsoft.com/office/drawing/2014/main" id="{C092A763-F48A-AC5D-C6B6-F5A1BE6847B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80" t="44920" r="41298" b="32367"/>
          <a:stretch/>
        </p:blipFill>
        <p:spPr>
          <a:xfrm>
            <a:off x="3496542" y="1256920"/>
            <a:ext cx="756547" cy="655132"/>
          </a:xfrm>
          <a:prstGeom prst="rect">
            <a:avLst/>
          </a:prstGeom>
        </p:spPr>
      </p:pic>
      <p:pic>
        <p:nvPicPr>
          <p:cNvPr id="64" name="图片 63">
            <a:extLst>
              <a:ext uri="{FF2B5EF4-FFF2-40B4-BE49-F238E27FC236}">
                <a16:creationId xmlns:a16="http://schemas.microsoft.com/office/drawing/2014/main" id="{C46E7985-B72B-2A39-F848-C7013B2126B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83" t="47315" r="46521" b="22561"/>
          <a:stretch/>
        </p:blipFill>
        <p:spPr>
          <a:xfrm>
            <a:off x="4424808" y="1153142"/>
            <a:ext cx="359280" cy="723549"/>
          </a:xfrm>
          <a:prstGeom prst="rect">
            <a:avLst/>
          </a:prstGeom>
        </p:spPr>
      </p:pic>
      <p:pic>
        <p:nvPicPr>
          <p:cNvPr id="65" name="图片 64">
            <a:extLst>
              <a:ext uri="{FF2B5EF4-FFF2-40B4-BE49-F238E27FC236}">
                <a16:creationId xmlns:a16="http://schemas.microsoft.com/office/drawing/2014/main" id="{AA009479-C0A0-BFE6-2CC7-E73FFD84388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78" t="42459" r="45310" b="27376"/>
          <a:stretch/>
        </p:blipFill>
        <p:spPr>
          <a:xfrm rot="21158341">
            <a:off x="5028895" y="1181560"/>
            <a:ext cx="576147" cy="793250"/>
          </a:xfrm>
          <a:prstGeom prst="rect">
            <a:avLst/>
          </a:prstGeom>
        </p:spPr>
      </p:pic>
      <p:pic>
        <p:nvPicPr>
          <p:cNvPr id="66" name="图片 65">
            <a:extLst>
              <a:ext uri="{FF2B5EF4-FFF2-40B4-BE49-F238E27FC236}">
                <a16:creationId xmlns:a16="http://schemas.microsoft.com/office/drawing/2014/main" id="{B0A334B0-6486-F316-1C62-C4394594F2EB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05" t="35441" r="33433" b="21272"/>
          <a:stretch/>
        </p:blipFill>
        <p:spPr>
          <a:xfrm rot="10426275">
            <a:off x="5740913" y="1137703"/>
            <a:ext cx="471559" cy="841823"/>
          </a:xfrm>
          <a:prstGeom prst="rect">
            <a:avLst/>
          </a:prstGeom>
        </p:spPr>
      </p:pic>
      <p:pic>
        <p:nvPicPr>
          <p:cNvPr id="67" name="图片 66">
            <a:extLst>
              <a:ext uri="{FF2B5EF4-FFF2-40B4-BE49-F238E27FC236}">
                <a16:creationId xmlns:a16="http://schemas.microsoft.com/office/drawing/2014/main" id="{C7C606C9-C832-763C-B5D0-8D94F8D5B267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87" t="21705" r="49325" b="40472"/>
          <a:stretch/>
        </p:blipFill>
        <p:spPr>
          <a:xfrm rot="8276786">
            <a:off x="4635586" y="1843273"/>
            <a:ext cx="673928" cy="1049199"/>
          </a:xfrm>
          <a:prstGeom prst="rect">
            <a:avLst/>
          </a:prstGeom>
        </p:spPr>
      </p:pic>
      <p:pic>
        <p:nvPicPr>
          <p:cNvPr id="68" name="图片 67">
            <a:extLst>
              <a:ext uri="{FF2B5EF4-FFF2-40B4-BE49-F238E27FC236}">
                <a16:creationId xmlns:a16="http://schemas.microsoft.com/office/drawing/2014/main" id="{4CE942B7-271F-3384-4810-13DF54E5202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83" t="58083" r="33311" b="27499"/>
          <a:stretch/>
        </p:blipFill>
        <p:spPr>
          <a:xfrm>
            <a:off x="3679714" y="2275533"/>
            <a:ext cx="673928" cy="365645"/>
          </a:xfrm>
          <a:prstGeom prst="rect">
            <a:avLst/>
          </a:prstGeom>
        </p:spPr>
      </p:pic>
      <p:grpSp>
        <p:nvGrpSpPr>
          <p:cNvPr id="123" name="组合 122">
            <a:extLst>
              <a:ext uri="{FF2B5EF4-FFF2-40B4-BE49-F238E27FC236}">
                <a16:creationId xmlns:a16="http://schemas.microsoft.com/office/drawing/2014/main" id="{AD1A6D54-98ED-36D4-2129-0EFAFAD45CBF}"/>
              </a:ext>
            </a:extLst>
          </p:cNvPr>
          <p:cNvGrpSpPr/>
          <p:nvPr/>
        </p:nvGrpSpPr>
        <p:grpSpPr>
          <a:xfrm>
            <a:off x="330895" y="3061018"/>
            <a:ext cx="3255915" cy="2520000"/>
            <a:chOff x="330895" y="3800274"/>
            <a:chExt cx="3255915" cy="2520000"/>
          </a:xfrm>
        </p:grpSpPr>
        <p:graphicFrame>
          <p:nvGraphicFramePr>
            <p:cNvPr id="5" name="图表 4">
              <a:extLst>
                <a:ext uri="{FF2B5EF4-FFF2-40B4-BE49-F238E27FC236}">
                  <a16:creationId xmlns:a16="http://schemas.microsoft.com/office/drawing/2014/main" id="{A940E387-8494-4277-A4C0-CD2C3C4F7A72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304271878"/>
                </p:ext>
              </p:extLst>
            </p:nvPr>
          </p:nvGraphicFramePr>
          <p:xfrm>
            <a:off x="330895" y="3800274"/>
            <a:ext cx="3060000" cy="252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3"/>
            </a:graphicData>
          </a:graphic>
        </p:graphicFrame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16BEC71F-C454-5620-0334-72D64FE74F25}"/>
                </a:ext>
              </a:extLst>
            </p:cNvPr>
            <p:cNvSpPr txBox="1"/>
            <p:nvPr/>
          </p:nvSpPr>
          <p:spPr>
            <a:xfrm>
              <a:off x="1028659" y="5769042"/>
              <a:ext cx="16710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-value for network construction</a:t>
              </a:r>
              <a:endParaRPr lang="zh-CN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7083E7E2-E33E-0609-D1E3-CDE5973CC4EE}"/>
                </a:ext>
              </a:extLst>
            </p:cNvPr>
            <p:cNvSpPr txBox="1"/>
            <p:nvPr/>
          </p:nvSpPr>
          <p:spPr>
            <a:xfrm>
              <a:off x="1915763" y="3803764"/>
              <a:ext cx="16710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117 </a:t>
              </a:r>
              <a:r>
                <a:rPr lang="en-US" altLang="zh-CN" sz="8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PgHDZ</a:t>
              </a:r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gene transcripts</a:t>
              </a:r>
              <a:endParaRPr lang="zh-CN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DE556A1A-2052-7677-34E4-274AC115F22A}"/>
                </a:ext>
              </a:extLst>
            </p:cNvPr>
            <p:cNvSpPr txBox="1"/>
            <p:nvPr/>
          </p:nvSpPr>
          <p:spPr>
            <a:xfrm>
              <a:off x="1915763" y="4035776"/>
              <a:ext cx="16710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117 random unknown transcripts</a:t>
              </a:r>
              <a:endParaRPr lang="zh-CN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90" name="组合 89">
              <a:extLst>
                <a:ext uri="{FF2B5EF4-FFF2-40B4-BE49-F238E27FC236}">
                  <a16:creationId xmlns:a16="http://schemas.microsoft.com/office/drawing/2014/main" id="{788A1E10-54DF-85EF-04AE-B32A04A34983}"/>
                </a:ext>
              </a:extLst>
            </p:cNvPr>
            <p:cNvGrpSpPr/>
            <p:nvPr/>
          </p:nvGrpSpPr>
          <p:grpSpPr>
            <a:xfrm>
              <a:off x="619698" y="5327779"/>
              <a:ext cx="2470337" cy="532151"/>
              <a:chOff x="592403" y="5368722"/>
              <a:chExt cx="2470337" cy="532151"/>
            </a:xfrm>
          </p:grpSpPr>
          <p:sp>
            <p:nvSpPr>
              <p:cNvPr id="79" name="文本框 78">
                <a:extLst>
                  <a:ext uri="{FF2B5EF4-FFF2-40B4-BE49-F238E27FC236}">
                    <a16:creationId xmlns:a16="http://schemas.microsoft.com/office/drawing/2014/main" id="{27066585-2022-867B-EA47-6076D09311D2}"/>
                  </a:ext>
                </a:extLst>
              </p:cNvPr>
              <p:cNvSpPr txBox="1"/>
              <p:nvPr/>
            </p:nvSpPr>
            <p:spPr>
              <a:xfrm rot="18420000">
                <a:off x="444285" y="5516840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5.0E-02</a:t>
                </a:r>
              </a:p>
            </p:txBody>
          </p:sp>
          <p:sp>
            <p:nvSpPr>
              <p:cNvPr id="81" name="文本框 80">
                <a:extLst>
                  <a:ext uri="{FF2B5EF4-FFF2-40B4-BE49-F238E27FC236}">
                    <a16:creationId xmlns:a16="http://schemas.microsoft.com/office/drawing/2014/main" id="{57FB2EC6-EB5A-4101-DD1B-DA50658ABAD0}"/>
                  </a:ext>
                </a:extLst>
              </p:cNvPr>
              <p:cNvSpPr txBox="1"/>
              <p:nvPr/>
            </p:nvSpPr>
            <p:spPr>
              <a:xfrm rot="18420000">
                <a:off x="766413" y="5537312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1.0E-02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2" name="文本框 81">
                <a:extLst>
                  <a:ext uri="{FF2B5EF4-FFF2-40B4-BE49-F238E27FC236}">
                    <a16:creationId xmlns:a16="http://schemas.microsoft.com/office/drawing/2014/main" id="{B12E7373-E264-49BE-7580-73C6C7F5B93A}"/>
                  </a:ext>
                </a:extLst>
              </p:cNvPr>
              <p:cNvSpPr txBox="1"/>
              <p:nvPr/>
            </p:nvSpPr>
            <p:spPr>
              <a:xfrm rot="18420000">
                <a:off x="1088541" y="5537312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1.0E-03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3" name="文本框 82">
                <a:extLst>
                  <a:ext uri="{FF2B5EF4-FFF2-40B4-BE49-F238E27FC236}">
                    <a16:creationId xmlns:a16="http://schemas.microsoft.com/office/drawing/2014/main" id="{B1AD9564-3C1A-97A1-251C-659969894463}"/>
                  </a:ext>
                </a:extLst>
              </p:cNvPr>
              <p:cNvSpPr txBox="1"/>
              <p:nvPr/>
            </p:nvSpPr>
            <p:spPr>
              <a:xfrm rot="18420000">
                <a:off x="1410669" y="5537312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1.0E-04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4" name="文本框 83">
                <a:extLst>
                  <a:ext uri="{FF2B5EF4-FFF2-40B4-BE49-F238E27FC236}">
                    <a16:creationId xmlns:a16="http://schemas.microsoft.com/office/drawing/2014/main" id="{A6357AF6-D234-C53E-CFF2-581CC0B8F4FB}"/>
                  </a:ext>
                </a:extLst>
              </p:cNvPr>
              <p:cNvSpPr txBox="1"/>
              <p:nvPr/>
            </p:nvSpPr>
            <p:spPr>
              <a:xfrm rot="18420000">
                <a:off x="1732797" y="5537312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1.0E-05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5" name="文本框 84">
                <a:extLst>
                  <a:ext uri="{FF2B5EF4-FFF2-40B4-BE49-F238E27FC236}">
                    <a16:creationId xmlns:a16="http://schemas.microsoft.com/office/drawing/2014/main" id="{DF0E4153-FC63-B396-D2B0-8805BC82668C}"/>
                  </a:ext>
                </a:extLst>
              </p:cNvPr>
              <p:cNvSpPr txBox="1"/>
              <p:nvPr/>
            </p:nvSpPr>
            <p:spPr>
              <a:xfrm rot="18420000">
                <a:off x="2054925" y="5537312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1.0E-06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6" name="文本框 85">
                <a:extLst>
                  <a:ext uri="{FF2B5EF4-FFF2-40B4-BE49-F238E27FC236}">
                    <a16:creationId xmlns:a16="http://schemas.microsoft.com/office/drawing/2014/main" id="{2EB80000-CF39-BAAA-6C5A-2F6CBDB462B7}"/>
                  </a:ext>
                </a:extLst>
              </p:cNvPr>
              <p:cNvSpPr txBox="1"/>
              <p:nvPr/>
            </p:nvSpPr>
            <p:spPr>
              <a:xfrm rot="18420000">
                <a:off x="2377053" y="5537312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1.0E-07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7" name="文本框 86">
                <a:extLst>
                  <a:ext uri="{FF2B5EF4-FFF2-40B4-BE49-F238E27FC236}">
                    <a16:creationId xmlns:a16="http://schemas.microsoft.com/office/drawing/2014/main" id="{5B368E9B-F6A7-EBDC-2E8E-5183055558A2}"/>
                  </a:ext>
                </a:extLst>
              </p:cNvPr>
              <p:cNvSpPr txBox="1"/>
              <p:nvPr/>
            </p:nvSpPr>
            <p:spPr>
              <a:xfrm rot="18420000">
                <a:off x="2699178" y="5537312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1.0E-08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22" name="组合 121">
            <a:extLst>
              <a:ext uri="{FF2B5EF4-FFF2-40B4-BE49-F238E27FC236}">
                <a16:creationId xmlns:a16="http://schemas.microsoft.com/office/drawing/2014/main" id="{959EB318-95CD-7C13-13D8-27C50AC5A031}"/>
              </a:ext>
            </a:extLst>
          </p:cNvPr>
          <p:cNvGrpSpPr/>
          <p:nvPr/>
        </p:nvGrpSpPr>
        <p:grpSpPr>
          <a:xfrm>
            <a:off x="3714330" y="3061842"/>
            <a:ext cx="3232382" cy="2520000"/>
            <a:chOff x="3714330" y="3801098"/>
            <a:chExt cx="3232382" cy="2520000"/>
          </a:xfrm>
        </p:grpSpPr>
        <p:graphicFrame>
          <p:nvGraphicFramePr>
            <p:cNvPr id="35" name="图表 34">
              <a:extLst>
                <a:ext uri="{FF2B5EF4-FFF2-40B4-BE49-F238E27FC236}">
                  <a16:creationId xmlns:a16="http://schemas.microsoft.com/office/drawing/2014/main" id="{7EB8D054-10C6-0AF7-0D7D-24A65E2D0CCB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613356255"/>
                </p:ext>
              </p:extLst>
            </p:nvPr>
          </p:nvGraphicFramePr>
          <p:xfrm>
            <a:off x="3714330" y="3801098"/>
            <a:ext cx="3060000" cy="252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4"/>
            </a:graphicData>
          </a:graphic>
        </p:graphicFrame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4ACF3304-111A-DB36-302E-FF2629E066AD}"/>
                </a:ext>
              </a:extLst>
            </p:cNvPr>
            <p:cNvSpPr txBox="1"/>
            <p:nvPr/>
          </p:nvSpPr>
          <p:spPr>
            <a:xfrm>
              <a:off x="4403958" y="5769043"/>
              <a:ext cx="16710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-value for network construction</a:t>
              </a:r>
              <a:endParaRPr lang="zh-CN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03E4954D-3213-C699-B305-65F338C75FE3}"/>
                </a:ext>
              </a:extLst>
            </p:cNvPr>
            <p:cNvSpPr txBox="1"/>
            <p:nvPr/>
          </p:nvSpPr>
          <p:spPr>
            <a:xfrm>
              <a:off x="5275665" y="3803764"/>
              <a:ext cx="16710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117 </a:t>
              </a:r>
              <a:r>
                <a:rPr lang="en-US" altLang="zh-CN" sz="8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PgHDZ</a:t>
              </a:r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gene transcripts</a:t>
              </a:r>
              <a:endParaRPr lang="zh-CN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6CF3665B-9968-55EB-0AE6-A8E62B8E9DA7}"/>
                </a:ext>
              </a:extLst>
            </p:cNvPr>
            <p:cNvSpPr txBox="1"/>
            <p:nvPr/>
          </p:nvSpPr>
          <p:spPr>
            <a:xfrm>
              <a:off x="5275665" y="4035776"/>
              <a:ext cx="16710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117 random unknown transcripts</a:t>
              </a:r>
              <a:endParaRPr lang="zh-CN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91" name="组合 90">
              <a:extLst>
                <a:ext uri="{FF2B5EF4-FFF2-40B4-BE49-F238E27FC236}">
                  <a16:creationId xmlns:a16="http://schemas.microsoft.com/office/drawing/2014/main" id="{4E4AD44F-7706-AC2D-F8DD-A1D10F87ADD0}"/>
                </a:ext>
              </a:extLst>
            </p:cNvPr>
            <p:cNvGrpSpPr/>
            <p:nvPr/>
          </p:nvGrpSpPr>
          <p:grpSpPr>
            <a:xfrm>
              <a:off x="4004343" y="5327779"/>
              <a:ext cx="2470337" cy="532151"/>
              <a:chOff x="592403" y="5368722"/>
              <a:chExt cx="2470337" cy="532151"/>
            </a:xfrm>
          </p:grpSpPr>
          <p:sp>
            <p:nvSpPr>
              <p:cNvPr id="92" name="文本框 91">
                <a:extLst>
                  <a:ext uri="{FF2B5EF4-FFF2-40B4-BE49-F238E27FC236}">
                    <a16:creationId xmlns:a16="http://schemas.microsoft.com/office/drawing/2014/main" id="{280551AB-06A1-8155-A942-E732E80A0A8F}"/>
                  </a:ext>
                </a:extLst>
              </p:cNvPr>
              <p:cNvSpPr txBox="1"/>
              <p:nvPr/>
            </p:nvSpPr>
            <p:spPr>
              <a:xfrm rot="18420000">
                <a:off x="444285" y="5516840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5.0E-02</a:t>
                </a:r>
              </a:p>
            </p:txBody>
          </p:sp>
          <p:sp>
            <p:nvSpPr>
              <p:cNvPr id="93" name="文本框 92">
                <a:extLst>
                  <a:ext uri="{FF2B5EF4-FFF2-40B4-BE49-F238E27FC236}">
                    <a16:creationId xmlns:a16="http://schemas.microsoft.com/office/drawing/2014/main" id="{5C2ACE85-CEEE-D07B-C456-711441A7E305}"/>
                  </a:ext>
                </a:extLst>
              </p:cNvPr>
              <p:cNvSpPr txBox="1"/>
              <p:nvPr/>
            </p:nvSpPr>
            <p:spPr>
              <a:xfrm rot="18420000">
                <a:off x="766413" y="5537312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1.0E-02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4" name="文本框 93">
                <a:extLst>
                  <a:ext uri="{FF2B5EF4-FFF2-40B4-BE49-F238E27FC236}">
                    <a16:creationId xmlns:a16="http://schemas.microsoft.com/office/drawing/2014/main" id="{57C46102-3107-3D84-0C40-42DB14FD1B2A}"/>
                  </a:ext>
                </a:extLst>
              </p:cNvPr>
              <p:cNvSpPr txBox="1"/>
              <p:nvPr/>
            </p:nvSpPr>
            <p:spPr>
              <a:xfrm rot="18420000">
                <a:off x="1088541" y="5537312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1.0E-03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5" name="文本框 94">
                <a:extLst>
                  <a:ext uri="{FF2B5EF4-FFF2-40B4-BE49-F238E27FC236}">
                    <a16:creationId xmlns:a16="http://schemas.microsoft.com/office/drawing/2014/main" id="{82C8DC3F-3DDB-F369-CCC5-42B5D67BA789}"/>
                  </a:ext>
                </a:extLst>
              </p:cNvPr>
              <p:cNvSpPr txBox="1"/>
              <p:nvPr/>
            </p:nvSpPr>
            <p:spPr>
              <a:xfrm rot="18420000">
                <a:off x="1410669" y="5537312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1.0E-04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590FB719-145D-6AA7-DCB4-737806187808}"/>
                  </a:ext>
                </a:extLst>
              </p:cNvPr>
              <p:cNvSpPr txBox="1"/>
              <p:nvPr/>
            </p:nvSpPr>
            <p:spPr>
              <a:xfrm rot="18420000">
                <a:off x="1732797" y="5537312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1.0E-05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7" name="文本框 96">
                <a:extLst>
                  <a:ext uri="{FF2B5EF4-FFF2-40B4-BE49-F238E27FC236}">
                    <a16:creationId xmlns:a16="http://schemas.microsoft.com/office/drawing/2014/main" id="{11EC7D72-3FDD-93C0-EA15-CA9CAD04017C}"/>
                  </a:ext>
                </a:extLst>
              </p:cNvPr>
              <p:cNvSpPr txBox="1"/>
              <p:nvPr/>
            </p:nvSpPr>
            <p:spPr>
              <a:xfrm rot="18420000">
                <a:off x="2054925" y="5537312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1.0E-06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77964F7A-BC65-22CF-1024-3B86224A9E26}"/>
                  </a:ext>
                </a:extLst>
              </p:cNvPr>
              <p:cNvSpPr txBox="1"/>
              <p:nvPr/>
            </p:nvSpPr>
            <p:spPr>
              <a:xfrm rot="18420000">
                <a:off x="2377053" y="5537312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1.0E-07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9" name="文本框 98">
                <a:extLst>
                  <a:ext uri="{FF2B5EF4-FFF2-40B4-BE49-F238E27FC236}">
                    <a16:creationId xmlns:a16="http://schemas.microsoft.com/office/drawing/2014/main" id="{3BD9668D-5E7B-35A0-FEAC-D2CFD3BAC8F6}"/>
                  </a:ext>
                </a:extLst>
              </p:cNvPr>
              <p:cNvSpPr txBox="1"/>
              <p:nvPr/>
            </p:nvSpPr>
            <p:spPr>
              <a:xfrm rot="18420000">
                <a:off x="2699178" y="5537312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1.0E-08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19" name="组合 118">
            <a:extLst>
              <a:ext uri="{FF2B5EF4-FFF2-40B4-BE49-F238E27FC236}">
                <a16:creationId xmlns:a16="http://schemas.microsoft.com/office/drawing/2014/main" id="{DB316757-2F86-8902-6276-E104F217FD00}"/>
              </a:ext>
            </a:extLst>
          </p:cNvPr>
          <p:cNvGrpSpPr/>
          <p:nvPr/>
        </p:nvGrpSpPr>
        <p:grpSpPr>
          <a:xfrm>
            <a:off x="232954" y="5559115"/>
            <a:ext cx="3415272" cy="2520000"/>
            <a:chOff x="232954" y="6461691"/>
            <a:chExt cx="3415272" cy="2520000"/>
          </a:xfrm>
        </p:grpSpPr>
        <p:grpSp>
          <p:nvGrpSpPr>
            <p:cNvPr id="78" name="组合 77">
              <a:extLst>
                <a:ext uri="{FF2B5EF4-FFF2-40B4-BE49-F238E27FC236}">
                  <a16:creationId xmlns:a16="http://schemas.microsoft.com/office/drawing/2014/main" id="{A5E2ED19-D968-9BF6-C6C8-2E7A96489FDA}"/>
                </a:ext>
              </a:extLst>
            </p:cNvPr>
            <p:cNvGrpSpPr/>
            <p:nvPr/>
          </p:nvGrpSpPr>
          <p:grpSpPr>
            <a:xfrm>
              <a:off x="232954" y="6461691"/>
              <a:ext cx="3415272" cy="2520000"/>
              <a:chOff x="110122" y="6147787"/>
              <a:chExt cx="3415272" cy="2520000"/>
            </a:xfrm>
          </p:grpSpPr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4098E35-AA28-288D-FC66-BC2F601B0108}"/>
                  </a:ext>
                </a:extLst>
              </p:cNvPr>
              <p:cNvSpPr txBox="1"/>
              <p:nvPr/>
            </p:nvSpPr>
            <p:spPr>
              <a:xfrm rot="16200000">
                <a:off x="-271675" y="6817370"/>
                <a:ext cx="97903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Number of nodes 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7" name="组合 16">
                <a:extLst>
                  <a:ext uri="{FF2B5EF4-FFF2-40B4-BE49-F238E27FC236}">
                    <a16:creationId xmlns:a16="http://schemas.microsoft.com/office/drawing/2014/main" id="{442DBD5C-1080-4707-6E70-7FA9C3F95276}"/>
                  </a:ext>
                </a:extLst>
              </p:cNvPr>
              <p:cNvGrpSpPr/>
              <p:nvPr/>
            </p:nvGrpSpPr>
            <p:grpSpPr>
              <a:xfrm>
                <a:off x="239344" y="6147787"/>
                <a:ext cx="3060000" cy="2520000"/>
                <a:chOff x="239344" y="6147787"/>
                <a:chExt cx="3060000" cy="2520000"/>
              </a:xfrm>
            </p:grpSpPr>
            <p:graphicFrame>
              <p:nvGraphicFramePr>
                <p:cNvPr id="18" name="图表 17">
                  <a:extLst>
                    <a:ext uri="{FF2B5EF4-FFF2-40B4-BE49-F238E27FC236}">
                      <a16:creationId xmlns:a16="http://schemas.microsoft.com/office/drawing/2014/main" id="{8CC9F74B-AD89-B17C-3F88-D10701074E2B}"/>
                    </a:ext>
                  </a:extLst>
                </p:cNvPr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82424890"/>
                    </p:ext>
                  </p:extLst>
                </p:nvPr>
              </p:nvGraphicFramePr>
              <p:xfrm>
                <a:off x="239344" y="6147787"/>
                <a:ext cx="3060000" cy="252000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15"/>
                </a:graphicData>
              </a:graphic>
            </p:graphicFrame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9AF6DF08-0755-D3D2-0FB5-F3D0EE95B586}"/>
                    </a:ext>
                  </a:extLst>
                </p:cNvPr>
                <p:cNvSpPr txBox="1"/>
                <p:nvPr/>
              </p:nvSpPr>
              <p:spPr>
                <a:xfrm>
                  <a:off x="556841" y="6223428"/>
                  <a:ext cx="248786" cy="2000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7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endParaRPr lang="zh-CN" altLang="en-US" sz="7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8A3C073F-9AC2-1EF9-8ADA-7B86162780BD}"/>
                    </a:ext>
                  </a:extLst>
                </p:cNvPr>
                <p:cNvSpPr txBox="1"/>
                <p:nvPr/>
              </p:nvSpPr>
              <p:spPr>
                <a:xfrm>
                  <a:off x="648765" y="6507554"/>
                  <a:ext cx="243978" cy="2000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7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B</a:t>
                  </a:r>
                  <a:endParaRPr lang="zh-CN" altLang="en-US" sz="7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D5392CA4-2FBC-93B7-E76F-FBFE1D0E58F5}"/>
                    </a:ext>
                  </a:extLst>
                </p:cNvPr>
                <p:cNvSpPr txBox="1"/>
                <p:nvPr/>
              </p:nvSpPr>
              <p:spPr>
                <a:xfrm>
                  <a:off x="882544" y="6280517"/>
                  <a:ext cx="248786" cy="2000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7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endParaRPr lang="zh-CN" altLang="en-US" sz="7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DDAA50DD-95A2-239B-181C-1DE588DCA654}"/>
                    </a:ext>
                  </a:extLst>
                </p:cNvPr>
                <p:cNvSpPr txBox="1"/>
                <p:nvPr/>
              </p:nvSpPr>
              <p:spPr>
                <a:xfrm>
                  <a:off x="974468" y="6632853"/>
                  <a:ext cx="243978" cy="2000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7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B</a:t>
                  </a:r>
                  <a:endParaRPr lang="zh-CN" altLang="en-US" sz="7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3C4F2AD8-2AA5-5F0C-245C-E845CC80CA12}"/>
                    </a:ext>
                  </a:extLst>
                </p:cNvPr>
                <p:cNvSpPr txBox="1"/>
                <p:nvPr/>
              </p:nvSpPr>
              <p:spPr>
                <a:xfrm>
                  <a:off x="1205619" y="6574442"/>
                  <a:ext cx="248786" cy="2000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7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endParaRPr lang="zh-CN" altLang="en-US" sz="7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1DD5BCF3-F8F0-4AE9-81FD-51A674C452E1}"/>
                    </a:ext>
                  </a:extLst>
                </p:cNvPr>
                <p:cNvSpPr txBox="1"/>
                <p:nvPr/>
              </p:nvSpPr>
              <p:spPr>
                <a:xfrm>
                  <a:off x="1297543" y="6972063"/>
                  <a:ext cx="243978" cy="2000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7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B</a:t>
                  </a:r>
                  <a:endParaRPr lang="zh-CN" altLang="en-US" sz="7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C7E9F446-77ED-B63F-D14C-145B3E753698}"/>
                    </a:ext>
                  </a:extLst>
                </p:cNvPr>
                <p:cNvSpPr txBox="1"/>
                <p:nvPr/>
              </p:nvSpPr>
              <p:spPr>
                <a:xfrm>
                  <a:off x="1531322" y="6770922"/>
                  <a:ext cx="248786" cy="2000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7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endParaRPr lang="zh-CN" altLang="en-US" sz="7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79CBDFAF-4B4B-784B-8DFE-6417C32AE24E}"/>
                    </a:ext>
                  </a:extLst>
                </p:cNvPr>
                <p:cNvSpPr txBox="1"/>
                <p:nvPr/>
              </p:nvSpPr>
              <p:spPr>
                <a:xfrm>
                  <a:off x="1623246" y="7202858"/>
                  <a:ext cx="243978" cy="2000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7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B</a:t>
                  </a:r>
                  <a:endParaRPr lang="zh-CN" altLang="en-US" sz="7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7" name="文本框 26">
                  <a:extLst>
                    <a:ext uri="{FF2B5EF4-FFF2-40B4-BE49-F238E27FC236}">
                      <a16:creationId xmlns:a16="http://schemas.microsoft.com/office/drawing/2014/main" id="{4BD5E65E-2D9E-1E58-CF2A-6A7636AD6309}"/>
                    </a:ext>
                  </a:extLst>
                </p:cNvPr>
                <p:cNvSpPr txBox="1"/>
                <p:nvPr/>
              </p:nvSpPr>
              <p:spPr>
                <a:xfrm>
                  <a:off x="1854397" y="6907304"/>
                  <a:ext cx="248786" cy="2000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7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endParaRPr lang="zh-CN" altLang="en-US" sz="7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2AAFCFC4-2357-B140-19D3-050CF27BC091}"/>
                    </a:ext>
                  </a:extLst>
                </p:cNvPr>
                <p:cNvSpPr txBox="1"/>
                <p:nvPr/>
              </p:nvSpPr>
              <p:spPr>
                <a:xfrm>
                  <a:off x="1948740" y="7313005"/>
                  <a:ext cx="243978" cy="2000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7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B</a:t>
                  </a:r>
                  <a:endParaRPr lang="zh-CN" altLang="en-US" sz="7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9" name="文本框 28">
                  <a:extLst>
                    <a:ext uri="{FF2B5EF4-FFF2-40B4-BE49-F238E27FC236}">
                      <a16:creationId xmlns:a16="http://schemas.microsoft.com/office/drawing/2014/main" id="{89812C99-E0AF-C4AB-1FF1-AE061EB59E7B}"/>
                    </a:ext>
                  </a:extLst>
                </p:cNvPr>
                <p:cNvSpPr txBox="1"/>
                <p:nvPr/>
              </p:nvSpPr>
              <p:spPr>
                <a:xfrm>
                  <a:off x="2179891" y="6988040"/>
                  <a:ext cx="248786" cy="2000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7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endParaRPr lang="zh-CN" altLang="en-US" sz="7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08F86B62-BE95-EB89-4469-0DA56E9C87D9}"/>
                    </a:ext>
                  </a:extLst>
                </p:cNvPr>
                <p:cNvSpPr txBox="1"/>
                <p:nvPr/>
              </p:nvSpPr>
              <p:spPr>
                <a:xfrm>
                  <a:off x="2271815" y="7379650"/>
                  <a:ext cx="243978" cy="2000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7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B</a:t>
                  </a:r>
                  <a:endParaRPr lang="zh-CN" altLang="en-US" sz="7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1" name="文本框 30">
                  <a:extLst>
                    <a:ext uri="{FF2B5EF4-FFF2-40B4-BE49-F238E27FC236}">
                      <a16:creationId xmlns:a16="http://schemas.microsoft.com/office/drawing/2014/main" id="{DC580EFB-51F1-24DF-7D93-B96EC9064378}"/>
                    </a:ext>
                  </a:extLst>
                </p:cNvPr>
                <p:cNvSpPr txBox="1"/>
                <p:nvPr/>
              </p:nvSpPr>
              <p:spPr>
                <a:xfrm>
                  <a:off x="2504838" y="7072040"/>
                  <a:ext cx="248786" cy="2000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7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endParaRPr lang="zh-CN" altLang="en-US" sz="7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2" name="文本框 31">
                  <a:extLst>
                    <a:ext uri="{FF2B5EF4-FFF2-40B4-BE49-F238E27FC236}">
                      <a16:creationId xmlns:a16="http://schemas.microsoft.com/office/drawing/2014/main" id="{411824B0-4D4B-B7A3-41D3-5DD2806BD028}"/>
                    </a:ext>
                  </a:extLst>
                </p:cNvPr>
                <p:cNvSpPr txBox="1"/>
                <p:nvPr/>
              </p:nvSpPr>
              <p:spPr>
                <a:xfrm>
                  <a:off x="2599841" y="7431039"/>
                  <a:ext cx="243978" cy="2000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7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B</a:t>
                  </a:r>
                  <a:endParaRPr lang="zh-CN" altLang="en-US" sz="7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FECED7D3-6B96-B6C9-A024-87756F868B52}"/>
                    </a:ext>
                  </a:extLst>
                </p:cNvPr>
                <p:cNvSpPr txBox="1"/>
                <p:nvPr/>
              </p:nvSpPr>
              <p:spPr>
                <a:xfrm>
                  <a:off x="2832026" y="7145822"/>
                  <a:ext cx="248786" cy="2000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7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endParaRPr lang="zh-CN" altLang="en-US" sz="7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3E979CE8-0F36-1D2F-5DDB-7844BB073788}"/>
                    </a:ext>
                  </a:extLst>
                </p:cNvPr>
                <p:cNvSpPr txBox="1"/>
                <p:nvPr/>
              </p:nvSpPr>
              <p:spPr>
                <a:xfrm>
                  <a:off x="2923950" y="7469355"/>
                  <a:ext cx="243978" cy="2000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7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B</a:t>
                  </a:r>
                  <a:endParaRPr lang="zh-CN" altLang="en-US" sz="7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73" name="文本框 72">
                <a:extLst>
                  <a:ext uri="{FF2B5EF4-FFF2-40B4-BE49-F238E27FC236}">
                    <a16:creationId xmlns:a16="http://schemas.microsoft.com/office/drawing/2014/main" id="{506BDD9B-EAE4-F773-1C88-04B87DE3DFFA}"/>
                  </a:ext>
                </a:extLst>
              </p:cNvPr>
              <p:cNvSpPr txBox="1"/>
              <p:nvPr/>
            </p:nvSpPr>
            <p:spPr>
              <a:xfrm>
                <a:off x="1854347" y="6151174"/>
                <a:ext cx="167104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 </a:t>
                </a:r>
                <a:r>
                  <a:rPr lang="en-US" altLang="zh-CN" sz="8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PgHDZ</a:t>
                </a:r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gene transcripts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4" name="文本框 73">
                <a:extLst>
                  <a:ext uri="{FF2B5EF4-FFF2-40B4-BE49-F238E27FC236}">
                    <a16:creationId xmlns:a16="http://schemas.microsoft.com/office/drawing/2014/main" id="{F357CE0C-8730-94BC-AE99-1A6DCEB01542}"/>
                  </a:ext>
                </a:extLst>
              </p:cNvPr>
              <p:cNvSpPr txBox="1"/>
              <p:nvPr/>
            </p:nvSpPr>
            <p:spPr>
              <a:xfrm>
                <a:off x="1854347" y="6362714"/>
                <a:ext cx="167104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 random unknown transcripts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1044CBFF-2CC5-5589-CAEE-6A2CEFE86D97}"/>
                  </a:ext>
                </a:extLst>
              </p:cNvPr>
              <p:cNvSpPr txBox="1"/>
              <p:nvPr/>
            </p:nvSpPr>
            <p:spPr>
              <a:xfrm>
                <a:off x="1103719" y="8130356"/>
                <a:ext cx="167104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-value for network construction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00" name="组合 99">
              <a:extLst>
                <a:ext uri="{FF2B5EF4-FFF2-40B4-BE49-F238E27FC236}">
                  <a16:creationId xmlns:a16="http://schemas.microsoft.com/office/drawing/2014/main" id="{639ADDFD-A3AC-979A-4E9F-9522BB90E420}"/>
                </a:ext>
              </a:extLst>
            </p:cNvPr>
            <p:cNvGrpSpPr/>
            <p:nvPr/>
          </p:nvGrpSpPr>
          <p:grpSpPr>
            <a:xfrm>
              <a:off x="660641" y="8002739"/>
              <a:ext cx="2470337" cy="532151"/>
              <a:chOff x="592403" y="5368722"/>
              <a:chExt cx="2470337" cy="532151"/>
            </a:xfrm>
          </p:grpSpPr>
          <p:sp>
            <p:nvSpPr>
              <p:cNvPr id="101" name="文本框 100">
                <a:extLst>
                  <a:ext uri="{FF2B5EF4-FFF2-40B4-BE49-F238E27FC236}">
                    <a16:creationId xmlns:a16="http://schemas.microsoft.com/office/drawing/2014/main" id="{1DB60071-5F25-5996-70D6-2D4AF0EA3A5A}"/>
                  </a:ext>
                </a:extLst>
              </p:cNvPr>
              <p:cNvSpPr txBox="1"/>
              <p:nvPr/>
            </p:nvSpPr>
            <p:spPr>
              <a:xfrm rot="18420000">
                <a:off x="444285" y="5516840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5.0E-02</a:t>
                </a:r>
              </a:p>
            </p:txBody>
          </p:sp>
          <p:sp>
            <p:nvSpPr>
              <p:cNvPr id="102" name="文本框 101">
                <a:extLst>
                  <a:ext uri="{FF2B5EF4-FFF2-40B4-BE49-F238E27FC236}">
                    <a16:creationId xmlns:a16="http://schemas.microsoft.com/office/drawing/2014/main" id="{86EAB4F4-D30C-A133-EC2A-199F831E5520}"/>
                  </a:ext>
                </a:extLst>
              </p:cNvPr>
              <p:cNvSpPr txBox="1"/>
              <p:nvPr/>
            </p:nvSpPr>
            <p:spPr>
              <a:xfrm rot="18420000">
                <a:off x="766413" y="5537312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1.0E-02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3" name="文本框 102">
                <a:extLst>
                  <a:ext uri="{FF2B5EF4-FFF2-40B4-BE49-F238E27FC236}">
                    <a16:creationId xmlns:a16="http://schemas.microsoft.com/office/drawing/2014/main" id="{A303E08C-3DBE-9100-656C-198E2192FD20}"/>
                  </a:ext>
                </a:extLst>
              </p:cNvPr>
              <p:cNvSpPr txBox="1"/>
              <p:nvPr/>
            </p:nvSpPr>
            <p:spPr>
              <a:xfrm rot="18420000">
                <a:off x="1088541" y="5537312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1.0E-03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4" name="文本框 103">
                <a:extLst>
                  <a:ext uri="{FF2B5EF4-FFF2-40B4-BE49-F238E27FC236}">
                    <a16:creationId xmlns:a16="http://schemas.microsoft.com/office/drawing/2014/main" id="{CFBD7940-6BF4-3F33-08BE-B0847192F305}"/>
                  </a:ext>
                </a:extLst>
              </p:cNvPr>
              <p:cNvSpPr txBox="1"/>
              <p:nvPr/>
            </p:nvSpPr>
            <p:spPr>
              <a:xfrm rot="18420000">
                <a:off x="1410669" y="5537312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1.0E-04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5" name="文本框 104">
                <a:extLst>
                  <a:ext uri="{FF2B5EF4-FFF2-40B4-BE49-F238E27FC236}">
                    <a16:creationId xmlns:a16="http://schemas.microsoft.com/office/drawing/2014/main" id="{D4A22C34-89F2-83F2-1A75-0DDAD3E0B495}"/>
                  </a:ext>
                </a:extLst>
              </p:cNvPr>
              <p:cNvSpPr txBox="1"/>
              <p:nvPr/>
            </p:nvSpPr>
            <p:spPr>
              <a:xfrm rot="18420000">
                <a:off x="1732797" y="5537312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1.0E-05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6" name="文本框 105">
                <a:extLst>
                  <a:ext uri="{FF2B5EF4-FFF2-40B4-BE49-F238E27FC236}">
                    <a16:creationId xmlns:a16="http://schemas.microsoft.com/office/drawing/2014/main" id="{526C6CDA-91C8-3090-5997-EDFAF25A34AD}"/>
                  </a:ext>
                </a:extLst>
              </p:cNvPr>
              <p:cNvSpPr txBox="1"/>
              <p:nvPr/>
            </p:nvSpPr>
            <p:spPr>
              <a:xfrm rot="18420000">
                <a:off x="2054925" y="5537312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1.0E-06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7" name="文本框 106">
                <a:extLst>
                  <a:ext uri="{FF2B5EF4-FFF2-40B4-BE49-F238E27FC236}">
                    <a16:creationId xmlns:a16="http://schemas.microsoft.com/office/drawing/2014/main" id="{640ADBAE-2BD2-4086-6738-EF1C75634E36}"/>
                  </a:ext>
                </a:extLst>
              </p:cNvPr>
              <p:cNvSpPr txBox="1"/>
              <p:nvPr/>
            </p:nvSpPr>
            <p:spPr>
              <a:xfrm rot="18420000">
                <a:off x="2377053" y="5537312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1.0E-07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8" name="文本框 107">
                <a:extLst>
                  <a:ext uri="{FF2B5EF4-FFF2-40B4-BE49-F238E27FC236}">
                    <a16:creationId xmlns:a16="http://schemas.microsoft.com/office/drawing/2014/main" id="{4C73839F-0393-DF15-BFEB-BA297FFEAC63}"/>
                  </a:ext>
                </a:extLst>
              </p:cNvPr>
              <p:cNvSpPr txBox="1"/>
              <p:nvPr/>
            </p:nvSpPr>
            <p:spPr>
              <a:xfrm rot="18420000">
                <a:off x="2699178" y="5537312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1.0E-08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18" name="组合 117">
            <a:extLst>
              <a:ext uri="{FF2B5EF4-FFF2-40B4-BE49-F238E27FC236}">
                <a16:creationId xmlns:a16="http://schemas.microsoft.com/office/drawing/2014/main" id="{AC2FD69B-C024-B48D-2D33-DDF1E12468DD}"/>
              </a:ext>
            </a:extLst>
          </p:cNvPr>
          <p:cNvGrpSpPr/>
          <p:nvPr/>
        </p:nvGrpSpPr>
        <p:grpSpPr>
          <a:xfrm>
            <a:off x="3592552" y="5565939"/>
            <a:ext cx="3297018" cy="2520000"/>
            <a:chOff x="3592552" y="6468515"/>
            <a:chExt cx="3297018" cy="2520000"/>
          </a:xfrm>
        </p:grpSpPr>
        <p:grpSp>
          <p:nvGrpSpPr>
            <p:cNvPr id="77" name="组合 76">
              <a:extLst>
                <a:ext uri="{FF2B5EF4-FFF2-40B4-BE49-F238E27FC236}">
                  <a16:creationId xmlns:a16="http://schemas.microsoft.com/office/drawing/2014/main" id="{CB5281C1-5E47-AC99-4BAF-1EC88616D0D8}"/>
                </a:ext>
              </a:extLst>
            </p:cNvPr>
            <p:cNvGrpSpPr/>
            <p:nvPr/>
          </p:nvGrpSpPr>
          <p:grpSpPr>
            <a:xfrm>
              <a:off x="3592552" y="6468515"/>
              <a:ext cx="3297018" cy="2520000"/>
              <a:chOff x="3469720" y="6154611"/>
              <a:chExt cx="3297018" cy="2520000"/>
            </a:xfrm>
          </p:grpSpPr>
          <p:graphicFrame>
            <p:nvGraphicFramePr>
              <p:cNvPr id="39" name="图表 38">
                <a:extLst>
                  <a:ext uri="{FF2B5EF4-FFF2-40B4-BE49-F238E27FC236}">
                    <a16:creationId xmlns:a16="http://schemas.microsoft.com/office/drawing/2014/main" id="{34B70AFD-27BF-A378-54CD-1B0414031586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108654930"/>
                  </p:ext>
                </p:extLst>
              </p:nvPr>
            </p:nvGraphicFramePr>
            <p:xfrm>
              <a:off x="3593297" y="6154611"/>
              <a:ext cx="3060000" cy="25200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6"/>
              </a:graphicData>
            </a:graphic>
          </p:graphicFrame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0061B524-D883-826C-7694-35D379F0D2FD}"/>
                  </a:ext>
                </a:extLst>
              </p:cNvPr>
              <p:cNvSpPr txBox="1"/>
              <p:nvPr/>
            </p:nvSpPr>
            <p:spPr>
              <a:xfrm rot="16200000">
                <a:off x="3087923" y="6817370"/>
                <a:ext cx="97903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Number of edges 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EBE167E5-22AB-CB1C-7890-B49B471B96BD}"/>
                  </a:ext>
                </a:extLst>
              </p:cNvPr>
              <p:cNvSpPr txBox="1"/>
              <p:nvPr/>
            </p:nvSpPr>
            <p:spPr>
              <a:xfrm>
                <a:off x="4265425" y="8116708"/>
                <a:ext cx="167104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-value for network construction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326C2CCD-68A3-8711-97B0-508C6044C97D}"/>
                  </a:ext>
                </a:extLst>
              </p:cNvPr>
              <p:cNvSpPr txBox="1"/>
              <p:nvPr/>
            </p:nvSpPr>
            <p:spPr>
              <a:xfrm>
                <a:off x="3907713" y="6373385"/>
                <a:ext cx="248786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zh-CN" altLang="en-US" sz="7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C15C206C-C746-C7C4-A302-44451F6B615D}"/>
                  </a:ext>
                </a:extLst>
              </p:cNvPr>
              <p:cNvSpPr txBox="1"/>
              <p:nvPr/>
            </p:nvSpPr>
            <p:spPr>
              <a:xfrm>
                <a:off x="3999637" y="7200680"/>
                <a:ext cx="243978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zh-CN" altLang="en-US" sz="7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81B12DBB-71D1-9533-96A9-092BDE6DE096}"/>
                  </a:ext>
                </a:extLst>
              </p:cNvPr>
              <p:cNvSpPr txBox="1"/>
              <p:nvPr/>
            </p:nvSpPr>
            <p:spPr>
              <a:xfrm>
                <a:off x="4233416" y="6948184"/>
                <a:ext cx="248786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zh-CN" altLang="en-US" sz="7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1CEEE2E0-CA7A-D137-FFEA-5CEBD0A09F35}"/>
                  </a:ext>
                </a:extLst>
              </p:cNvPr>
              <p:cNvSpPr txBox="1"/>
              <p:nvPr/>
            </p:nvSpPr>
            <p:spPr>
              <a:xfrm>
                <a:off x="4325340" y="7413011"/>
                <a:ext cx="243978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zh-CN" altLang="en-US" sz="7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372AD8F7-C047-277D-C002-0ACAF650C7D2}"/>
                  </a:ext>
                </a:extLst>
              </p:cNvPr>
              <p:cNvSpPr txBox="1"/>
              <p:nvPr/>
            </p:nvSpPr>
            <p:spPr>
              <a:xfrm>
                <a:off x="4556491" y="7289338"/>
                <a:ext cx="248786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zh-CN" altLang="en-US" sz="7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9E08DDF6-380B-B8F2-A6A6-E97CE4C52E5D}"/>
                  </a:ext>
                </a:extLst>
              </p:cNvPr>
              <p:cNvSpPr txBox="1"/>
              <p:nvPr/>
            </p:nvSpPr>
            <p:spPr>
              <a:xfrm>
                <a:off x="4648415" y="7516323"/>
                <a:ext cx="243978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zh-CN" altLang="en-US" sz="7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F9876A38-B7B7-5946-CF75-321D26043B2D}"/>
                  </a:ext>
                </a:extLst>
              </p:cNvPr>
              <p:cNvSpPr txBox="1"/>
              <p:nvPr/>
            </p:nvSpPr>
            <p:spPr>
              <a:xfrm>
                <a:off x="4882194" y="7432227"/>
                <a:ext cx="248786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zh-CN" altLang="en-US" sz="7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1695DC66-B36E-6EEB-159F-33CBAA06C9D2}"/>
                  </a:ext>
                </a:extLst>
              </p:cNvPr>
              <p:cNvSpPr txBox="1"/>
              <p:nvPr/>
            </p:nvSpPr>
            <p:spPr>
              <a:xfrm>
                <a:off x="4974118" y="7550578"/>
                <a:ext cx="243978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zh-CN" altLang="en-US" sz="7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614F4F0B-D47A-A941-CB0D-621DBD899477}"/>
                  </a:ext>
                </a:extLst>
              </p:cNvPr>
              <p:cNvSpPr txBox="1"/>
              <p:nvPr/>
            </p:nvSpPr>
            <p:spPr>
              <a:xfrm>
                <a:off x="5205269" y="7495515"/>
                <a:ext cx="248786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zh-CN" altLang="en-US" sz="7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7CDD1955-0D53-AAB6-A2A0-000DB8BF3A96}"/>
                  </a:ext>
                </a:extLst>
              </p:cNvPr>
              <p:cNvSpPr txBox="1"/>
              <p:nvPr/>
            </p:nvSpPr>
            <p:spPr>
              <a:xfrm>
                <a:off x="5299612" y="7564572"/>
                <a:ext cx="243978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zh-CN" altLang="en-US" sz="7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07A3E903-CFD5-E93E-F19F-DE3F2ECF3AD3}"/>
                  </a:ext>
                </a:extLst>
              </p:cNvPr>
              <p:cNvSpPr txBox="1"/>
              <p:nvPr/>
            </p:nvSpPr>
            <p:spPr>
              <a:xfrm>
                <a:off x="5530763" y="7519705"/>
                <a:ext cx="248786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zh-CN" altLang="en-US" sz="7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04264377-9D96-101F-DE5B-4336F838AF8D}"/>
                  </a:ext>
                </a:extLst>
              </p:cNvPr>
              <p:cNvSpPr txBox="1"/>
              <p:nvPr/>
            </p:nvSpPr>
            <p:spPr>
              <a:xfrm>
                <a:off x="5622687" y="7570417"/>
                <a:ext cx="243978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zh-CN" altLang="en-US" sz="7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159BEE44-A377-AF9B-04CE-EB7DCF30C165}"/>
                  </a:ext>
                </a:extLst>
              </p:cNvPr>
              <p:cNvSpPr txBox="1"/>
              <p:nvPr/>
            </p:nvSpPr>
            <p:spPr>
              <a:xfrm>
                <a:off x="5855710" y="7526427"/>
                <a:ext cx="248786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zh-CN" altLang="en-US" sz="7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34C9B862-3F71-30C7-BE7D-37B221C28734}"/>
                  </a:ext>
                </a:extLst>
              </p:cNvPr>
              <p:cNvSpPr txBox="1"/>
              <p:nvPr/>
            </p:nvSpPr>
            <p:spPr>
              <a:xfrm>
                <a:off x="5947634" y="7574861"/>
                <a:ext cx="243978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zh-CN" altLang="en-US" sz="7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id="{BA8A544C-E2F4-9631-F22A-969E9EB7291B}"/>
                  </a:ext>
                </a:extLst>
              </p:cNvPr>
              <p:cNvSpPr txBox="1"/>
              <p:nvPr/>
            </p:nvSpPr>
            <p:spPr>
              <a:xfrm>
                <a:off x="6182898" y="7540695"/>
                <a:ext cx="248786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zh-CN" altLang="en-US" sz="7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12D8FA36-628F-1553-FA10-D7B40C8663B0}"/>
                  </a:ext>
                </a:extLst>
              </p:cNvPr>
              <p:cNvSpPr txBox="1"/>
              <p:nvPr/>
            </p:nvSpPr>
            <p:spPr>
              <a:xfrm>
                <a:off x="6274822" y="7580986"/>
                <a:ext cx="243978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zh-CN" altLang="en-US" sz="7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5" name="文本框 74">
                <a:extLst>
                  <a:ext uri="{FF2B5EF4-FFF2-40B4-BE49-F238E27FC236}">
                    <a16:creationId xmlns:a16="http://schemas.microsoft.com/office/drawing/2014/main" id="{D7D77E9A-C40A-2E51-BDBA-8CBC244E7EDB}"/>
                  </a:ext>
                </a:extLst>
              </p:cNvPr>
              <p:cNvSpPr txBox="1"/>
              <p:nvPr/>
            </p:nvSpPr>
            <p:spPr>
              <a:xfrm>
                <a:off x="5095691" y="6171646"/>
                <a:ext cx="167104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 </a:t>
                </a:r>
                <a:r>
                  <a:rPr lang="en-US" altLang="zh-CN" sz="8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PgHDZ</a:t>
                </a:r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gene transcripts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6" name="文本框 75">
                <a:extLst>
                  <a:ext uri="{FF2B5EF4-FFF2-40B4-BE49-F238E27FC236}">
                    <a16:creationId xmlns:a16="http://schemas.microsoft.com/office/drawing/2014/main" id="{15CDE4B6-A689-5F15-52FC-B3F10A0966F1}"/>
                  </a:ext>
                </a:extLst>
              </p:cNvPr>
              <p:cNvSpPr txBox="1"/>
              <p:nvPr/>
            </p:nvSpPr>
            <p:spPr>
              <a:xfrm>
                <a:off x="5095691" y="6383186"/>
                <a:ext cx="167104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 random unknown transcripts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09" name="组合 108">
              <a:extLst>
                <a:ext uri="{FF2B5EF4-FFF2-40B4-BE49-F238E27FC236}">
                  <a16:creationId xmlns:a16="http://schemas.microsoft.com/office/drawing/2014/main" id="{30715505-59C8-6A0E-6497-AF2C61A440B4}"/>
                </a:ext>
              </a:extLst>
            </p:cNvPr>
            <p:cNvGrpSpPr/>
            <p:nvPr/>
          </p:nvGrpSpPr>
          <p:grpSpPr>
            <a:xfrm>
              <a:off x="4038462" y="8002739"/>
              <a:ext cx="2470337" cy="532151"/>
              <a:chOff x="592403" y="5368722"/>
              <a:chExt cx="2470337" cy="532151"/>
            </a:xfrm>
          </p:grpSpPr>
          <p:sp>
            <p:nvSpPr>
              <p:cNvPr id="110" name="文本框 109">
                <a:extLst>
                  <a:ext uri="{FF2B5EF4-FFF2-40B4-BE49-F238E27FC236}">
                    <a16:creationId xmlns:a16="http://schemas.microsoft.com/office/drawing/2014/main" id="{7FE32CFA-06A5-7750-E6DF-97C6A96518A2}"/>
                  </a:ext>
                </a:extLst>
              </p:cNvPr>
              <p:cNvSpPr txBox="1"/>
              <p:nvPr/>
            </p:nvSpPr>
            <p:spPr>
              <a:xfrm rot="18420000">
                <a:off x="444285" y="5516840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5.0E-02</a:t>
                </a:r>
              </a:p>
            </p:txBody>
          </p:sp>
          <p:sp>
            <p:nvSpPr>
              <p:cNvPr id="111" name="文本框 110">
                <a:extLst>
                  <a:ext uri="{FF2B5EF4-FFF2-40B4-BE49-F238E27FC236}">
                    <a16:creationId xmlns:a16="http://schemas.microsoft.com/office/drawing/2014/main" id="{9DBF5C89-9E67-99CE-8128-DEC9400BD8EC}"/>
                  </a:ext>
                </a:extLst>
              </p:cNvPr>
              <p:cNvSpPr txBox="1"/>
              <p:nvPr/>
            </p:nvSpPr>
            <p:spPr>
              <a:xfrm rot="18420000">
                <a:off x="766413" y="5537312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1.0E-02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2" name="文本框 111">
                <a:extLst>
                  <a:ext uri="{FF2B5EF4-FFF2-40B4-BE49-F238E27FC236}">
                    <a16:creationId xmlns:a16="http://schemas.microsoft.com/office/drawing/2014/main" id="{9056D1EE-5ADC-9BC9-51A2-86DA4B8709E4}"/>
                  </a:ext>
                </a:extLst>
              </p:cNvPr>
              <p:cNvSpPr txBox="1"/>
              <p:nvPr/>
            </p:nvSpPr>
            <p:spPr>
              <a:xfrm rot="18420000">
                <a:off x="1088541" y="5537312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1.0E-03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3" name="文本框 112">
                <a:extLst>
                  <a:ext uri="{FF2B5EF4-FFF2-40B4-BE49-F238E27FC236}">
                    <a16:creationId xmlns:a16="http://schemas.microsoft.com/office/drawing/2014/main" id="{5CCF4301-6BC6-87D4-6AD0-962402E357CF}"/>
                  </a:ext>
                </a:extLst>
              </p:cNvPr>
              <p:cNvSpPr txBox="1"/>
              <p:nvPr/>
            </p:nvSpPr>
            <p:spPr>
              <a:xfrm rot="18420000">
                <a:off x="1410669" y="5537312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1.0E-04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4" name="文本框 113">
                <a:extLst>
                  <a:ext uri="{FF2B5EF4-FFF2-40B4-BE49-F238E27FC236}">
                    <a16:creationId xmlns:a16="http://schemas.microsoft.com/office/drawing/2014/main" id="{43DE460B-C524-AECB-D346-1FA7FE36F9D8}"/>
                  </a:ext>
                </a:extLst>
              </p:cNvPr>
              <p:cNvSpPr txBox="1"/>
              <p:nvPr/>
            </p:nvSpPr>
            <p:spPr>
              <a:xfrm rot="18420000">
                <a:off x="1732797" y="5537312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1.0E-05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5" name="文本框 114">
                <a:extLst>
                  <a:ext uri="{FF2B5EF4-FFF2-40B4-BE49-F238E27FC236}">
                    <a16:creationId xmlns:a16="http://schemas.microsoft.com/office/drawing/2014/main" id="{0AD4594A-34FF-738C-77C2-5AAB482970A7}"/>
                  </a:ext>
                </a:extLst>
              </p:cNvPr>
              <p:cNvSpPr txBox="1"/>
              <p:nvPr/>
            </p:nvSpPr>
            <p:spPr>
              <a:xfrm rot="18420000">
                <a:off x="2054925" y="5537312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1.0E-06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6" name="文本框 115">
                <a:extLst>
                  <a:ext uri="{FF2B5EF4-FFF2-40B4-BE49-F238E27FC236}">
                    <a16:creationId xmlns:a16="http://schemas.microsoft.com/office/drawing/2014/main" id="{2CD07D35-91D0-F6DA-1204-2CFC224A27D2}"/>
                  </a:ext>
                </a:extLst>
              </p:cNvPr>
              <p:cNvSpPr txBox="1"/>
              <p:nvPr/>
            </p:nvSpPr>
            <p:spPr>
              <a:xfrm rot="18420000">
                <a:off x="2377053" y="5537312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1.0E-07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7" name="文本框 116">
                <a:extLst>
                  <a:ext uri="{FF2B5EF4-FFF2-40B4-BE49-F238E27FC236}">
                    <a16:creationId xmlns:a16="http://schemas.microsoft.com/office/drawing/2014/main" id="{67DBCEEC-8804-89E4-A7D5-357ACFF2E5ED}"/>
                  </a:ext>
                </a:extLst>
              </p:cNvPr>
              <p:cNvSpPr txBox="1"/>
              <p:nvPr/>
            </p:nvSpPr>
            <p:spPr>
              <a:xfrm rot="18420000">
                <a:off x="2699178" y="5537312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1.0E-08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091871EC-FD93-4D0C-16BD-4179927C92A6}"/>
              </a:ext>
            </a:extLst>
          </p:cNvPr>
          <p:cNvSpPr txBox="1"/>
          <p:nvPr/>
        </p:nvSpPr>
        <p:spPr>
          <a:xfrm>
            <a:off x="0" y="7880422"/>
            <a:ext cx="6858000" cy="1079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100"/>
              </a:lnSpc>
            </a:pPr>
            <a:r>
              <a:rPr lang="en-US" altLang="zh-CN" sz="1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S4.</a:t>
            </a:r>
            <a:r>
              <a:rPr lang="en-US" altLang="zh-CN" sz="1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The co-expression network of the </a:t>
            </a:r>
            <a:r>
              <a:rPr lang="en-US" altLang="zh-CN" sz="1000" i="1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PgHDZ</a:t>
            </a:r>
            <a:r>
              <a:rPr lang="en-US" altLang="zh-CN" sz="1000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gene transcripts expressed in four-year-old plant roots of 42 cultivars. (a) The co-expression network of the </a:t>
            </a:r>
            <a:r>
              <a:rPr lang="en-US" altLang="zh-CN" sz="1000" i="1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PgHDZ</a:t>
            </a:r>
            <a:r>
              <a:rPr lang="en-US" altLang="zh-CN" sz="1000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gene transcripts constructed at </a:t>
            </a:r>
            <a:r>
              <a:rPr lang="en-US" altLang="zh-CN" sz="1000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 </a:t>
            </a:r>
            <a:r>
              <a:rPr lang="en-US" altLang="zh-CN" sz="1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≤ 5.0E-02. (b) Ten clusters of the co-expression network. (c and d) The co-expression network formation tendency of the </a:t>
            </a:r>
            <a:r>
              <a:rPr lang="en-US" altLang="zh-CN" sz="1000" i="1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PgHDZ</a:t>
            </a:r>
            <a:r>
              <a:rPr lang="en-US" altLang="zh-CN" sz="1000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gene transcripts presented by the number of nodes (c) and the number of edges (d). (e and f) Statistics of the co-expression network formation tendency of the </a:t>
            </a:r>
            <a:r>
              <a:rPr lang="en-US" altLang="zh-CN" sz="1000" i="1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PgHDZ</a:t>
            </a:r>
            <a:r>
              <a:rPr lang="en-US" altLang="zh-CN" sz="1000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gene transcripts</a:t>
            </a:r>
            <a:r>
              <a:rPr lang="en-US" altLang="zh-CN" sz="10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presented by the number of nodes (e) and the number of edges (f). The 100 </a:t>
            </a:r>
            <a:r>
              <a:rPr lang="en-US" altLang="zh-CN" sz="1000" i="1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PgHDZ</a:t>
            </a:r>
            <a:r>
              <a:rPr lang="en-US" altLang="zh-CN" sz="1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and unknown transcripts were randomly selected with 20 bootstraps. The capital letter represents that the difference between </a:t>
            </a:r>
            <a:r>
              <a:rPr lang="en-US" altLang="zh-CN" sz="1000" i="1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PgHDZ</a:t>
            </a:r>
            <a:r>
              <a:rPr lang="en-US" altLang="zh-CN" sz="1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and random unknown transcripts was significant at </a:t>
            </a:r>
            <a:r>
              <a:rPr lang="en-US" altLang="zh-CN" sz="1000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 </a:t>
            </a:r>
            <a:r>
              <a:rPr lang="en-US" altLang="zh-CN" sz="1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≤ 1.0E-02.</a:t>
            </a:r>
            <a:endParaRPr lang="zh-CN" altLang="zh-CN" sz="10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1063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215</TotalTime>
  <Words>276</Words>
  <Application>Microsoft Office PowerPoint</Application>
  <PresentationFormat>全屏显示(4:3)</PresentationFormat>
  <Paragraphs>87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 俐</dc:creator>
  <cp:lastModifiedBy>李 俐</cp:lastModifiedBy>
  <cp:revision>29</cp:revision>
  <dcterms:created xsi:type="dcterms:W3CDTF">2022-11-25T11:40:17Z</dcterms:created>
  <dcterms:modified xsi:type="dcterms:W3CDTF">2022-12-03T11:24:02Z</dcterms:modified>
</cp:coreProperties>
</file>