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89" r:id="rId2"/>
    <p:sldId id="285" r:id="rId3"/>
    <p:sldId id="292" r:id="rId4"/>
    <p:sldId id="291" r:id="rId5"/>
    <p:sldId id="287" r:id="rId6"/>
    <p:sldId id="286" r:id="rId7"/>
    <p:sldId id="290"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45" userDrawn="1">
          <p15:clr>
            <a:srgbClr val="A4A3A4"/>
          </p15:clr>
        </p15:guide>
        <p15:guide id="2" pos="426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g Qingyan" initials="DQ"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393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34" autoAdjust="0"/>
    <p:restoredTop sz="92491" autoAdjust="0"/>
  </p:normalViewPr>
  <p:slideViewPr>
    <p:cSldViewPr snapToGrid="0" showGuides="1">
      <p:cViewPr>
        <p:scale>
          <a:sx n="125" d="100"/>
          <a:sy n="125" d="100"/>
        </p:scale>
        <p:origin x="-666" y="1080"/>
      </p:cViewPr>
      <p:guideLst>
        <p:guide orient="horz" pos="2145"/>
        <p:guide pos="426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9645E4-3DF2-4467-8604-EF6AC82F699E}" type="datetimeFigureOut">
              <a:rPr lang="zh-CN" altLang="en-US" smtClean="0"/>
              <a:t>2023/7/6</a:t>
            </a:fld>
            <a:endParaRPr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BBC199-B3A2-4062-A90C-62AA53877A16}" type="slidenum">
              <a:rPr lang="zh-CN" altLang="en-US" smtClean="0"/>
              <a:t>‹#›</a:t>
            </a:fld>
            <a:endParaRPr lang="zh-CN" altLang="en-US"/>
          </a:p>
        </p:txBody>
      </p:sp>
    </p:spTree>
    <p:extLst>
      <p:ext uri="{BB962C8B-B14F-4D97-AF65-F5344CB8AC3E}">
        <p14:creationId xmlns:p14="http://schemas.microsoft.com/office/powerpoint/2010/main" val="18206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1BBC199-B3A2-4062-A90C-62AA53877A16}" type="slidenum">
              <a:rPr lang="zh-CN" altLang="en-US" smtClean="0"/>
              <a:t>3</a:t>
            </a:fld>
            <a:endParaRPr lang="zh-CN" altLang="en-US"/>
          </a:p>
        </p:txBody>
      </p:sp>
    </p:spTree>
    <p:extLst>
      <p:ext uri="{BB962C8B-B14F-4D97-AF65-F5344CB8AC3E}">
        <p14:creationId xmlns:p14="http://schemas.microsoft.com/office/powerpoint/2010/main" val="912974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1BBC199-B3A2-4062-A90C-62AA53877A16}" type="slidenum">
              <a:rPr lang="zh-CN" altLang="en-US" smtClean="0"/>
              <a:t>5</a:t>
            </a:fld>
            <a:endParaRPr lang="zh-CN" altLang="en-US"/>
          </a:p>
        </p:txBody>
      </p:sp>
    </p:spTree>
    <p:extLst>
      <p:ext uri="{BB962C8B-B14F-4D97-AF65-F5344CB8AC3E}">
        <p14:creationId xmlns:p14="http://schemas.microsoft.com/office/powerpoint/2010/main" val="3016168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3597688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3428703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414472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2270993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1545177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4279017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191892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2814796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178634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4039142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239E8A7-F2EE-453C-B015-F1B2FAD553FB}" type="datetimeFigureOut">
              <a:rPr lang="zh-CN" altLang="en-US" smtClean="0"/>
              <a:t>2023/7/6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18157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239E8A7-F2EE-453C-B015-F1B2FAD553FB}" type="datetimeFigureOut">
              <a:rPr lang="zh-CN" altLang="en-US" smtClean="0"/>
              <a:t>2023/7/6</a:t>
            </a:fld>
            <a:endParaRPr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338666A-8F6D-4C27-8F11-1954E2D68B37}" type="slidenum">
              <a:rPr lang="zh-CN" altLang="en-US" smtClean="0"/>
              <a:t>‹#›</a:t>
            </a:fld>
            <a:endParaRPr lang="zh-CN" altLang="en-US"/>
          </a:p>
        </p:txBody>
      </p:sp>
    </p:spTree>
    <p:extLst>
      <p:ext uri="{BB962C8B-B14F-4D97-AF65-F5344CB8AC3E}">
        <p14:creationId xmlns:p14="http://schemas.microsoft.com/office/powerpoint/2010/main" val="1177676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microsoft.com/office/2007/relationships/hdphoto" Target="../media/hdphoto5.wdp"/><Relationship Id="rId18" Type="http://schemas.openxmlformats.org/officeDocument/2006/relationships/image" Target="../media/image15.png"/><Relationship Id="rId26" Type="http://schemas.openxmlformats.org/officeDocument/2006/relationships/image" Target="../media/image21.jpeg"/><Relationship Id="rId3" Type="http://schemas.openxmlformats.org/officeDocument/2006/relationships/image" Target="../media/image7.png"/><Relationship Id="rId21" Type="http://schemas.openxmlformats.org/officeDocument/2006/relationships/image" Target="../media/image17.jpeg"/><Relationship Id="rId7" Type="http://schemas.openxmlformats.org/officeDocument/2006/relationships/image" Target="../media/image9.jpeg"/><Relationship Id="rId12" Type="http://schemas.openxmlformats.org/officeDocument/2006/relationships/image" Target="../media/image12.png"/><Relationship Id="rId17" Type="http://schemas.microsoft.com/office/2007/relationships/hdphoto" Target="../media/hdphoto7.wdp"/><Relationship Id="rId25" Type="http://schemas.microsoft.com/office/2007/relationships/hdphoto" Target="../media/hdphoto9.wdp"/><Relationship Id="rId2" Type="http://schemas.openxmlformats.org/officeDocument/2006/relationships/notesSlide" Target="../notesSlides/notesSlide2.xml"/><Relationship Id="rId16" Type="http://schemas.openxmlformats.org/officeDocument/2006/relationships/image" Target="../media/image14.png"/><Relationship Id="rId20" Type="http://schemas.openxmlformats.org/officeDocument/2006/relationships/image" Target="../media/image16.jpeg"/><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hdphoto" Target="../media/hdphoto4.wdp"/><Relationship Id="rId24" Type="http://schemas.openxmlformats.org/officeDocument/2006/relationships/image" Target="../media/image20.png"/><Relationship Id="rId5" Type="http://schemas.openxmlformats.org/officeDocument/2006/relationships/image" Target="../media/image8.png"/><Relationship Id="rId15" Type="http://schemas.microsoft.com/office/2007/relationships/hdphoto" Target="../media/hdphoto6.wdp"/><Relationship Id="rId23" Type="http://schemas.openxmlformats.org/officeDocument/2006/relationships/image" Target="../media/image19.jpeg"/><Relationship Id="rId10" Type="http://schemas.openxmlformats.org/officeDocument/2006/relationships/image" Target="../media/image11.png"/><Relationship Id="rId19" Type="http://schemas.microsoft.com/office/2007/relationships/hdphoto" Target="../media/hdphoto8.wdp"/><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13.png"/><Relationship Id="rId22" Type="http://schemas.openxmlformats.org/officeDocument/2006/relationships/image" Target="../media/image18.jpeg"/><Relationship Id="rId27" Type="http://schemas.openxmlformats.org/officeDocument/2006/relationships/image" Target="../media/image2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E496B16-5BFF-6120-8EEE-73554DE01D0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0700" y="1141476"/>
            <a:ext cx="3011932" cy="2831432"/>
          </a:xfrm>
          <a:prstGeom prst="rect">
            <a:avLst/>
          </a:prstGeom>
        </p:spPr>
      </p:pic>
      <p:pic>
        <p:nvPicPr>
          <p:cNvPr id="10" name="图片 9">
            <a:extLst>
              <a:ext uri="{FF2B5EF4-FFF2-40B4-BE49-F238E27FC236}">
                <a16:creationId xmlns:a16="http://schemas.microsoft.com/office/drawing/2014/main" xmlns="" id="{5A6734BB-9392-A4D0-3492-8C8CB86B485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92500" y="1141476"/>
            <a:ext cx="3011932" cy="2823998"/>
          </a:xfrm>
          <a:prstGeom prst="rect">
            <a:avLst/>
          </a:prstGeom>
        </p:spPr>
      </p:pic>
      <p:cxnSp>
        <p:nvCxnSpPr>
          <p:cNvPr id="12" name="直接连接符 11">
            <a:extLst>
              <a:ext uri="{FF2B5EF4-FFF2-40B4-BE49-F238E27FC236}">
                <a16:creationId xmlns:a16="http://schemas.microsoft.com/office/drawing/2014/main" xmlns="" id="{BE44ECAF-291E-2CAD-944D-0DCA8D15BA13}"/>
              </a:ext>
            </a:extLst>
          </p:cNvPr>
          <p:cNvCxnSpPr/>
          <p:nvPr/>
        </p:nvCxnSpPr>
        <p:spPr>
          <a:xfrm>
            <a:off x="3962400" y="2679700"/>
            <a:ext cx="2478532"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xmlns="" id="{4B9A1DE7-DCF1-8633-9CE2-174D7A6BD112}"/>
              </a:ext>
            </a:extLst>
          </p:cNvPr>
          <p:cNvSpPr txBox="1"/>
          <p:nvPr/>
        </p:nvSpPr>
        <p:spPr>
          <a:xfrm>
            <a:off x="393700" y="1134042"/>
            <a:ext cx="248786" cy="230832"/>
          </a:xfrm>
          <a:prstGeom prst="rect">
            <a:avLst/>
          </a:prstGeom>
          <a:noFill/>
        </p:spPr>
        <p:txBody>
          <a:bodyPr wrap="none" rtlCol="0">
            <a:spAutoFit/>
          </a:bodyPr>
          <a:lstStyle/>
          <a:p>
            <a:r>
              <a:rPr lang="en-US" altLang="zh-CN" sz="900" b="1" dirty="0">
                <a:latin typeface="Arial" panose="020B0604020202020204" pitchFamily="34" charset="0"/>
                <a:cs typeface="Arial" panose="020B0604020202020204" pitchFamily="34" charset="0"/>
              </a:rPr>
              <a:t>a</a:t>
            </a:r>
            <a:endParaRPr lang="zh-CN" altLang="en-US" sz="900" b="1" dirty="0">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xmlns="" id="{E5C9E498-3877-C229-0AF7-C3F199316CD4}"/>
              </a:ext>
            </a:extLst>
          </p:cNvPr>
          <p:cNvSpPr txBox="1"/>
          <p:nvPr/>
        </p:nvSpPr>
        <p:spPr>
          <a:xfrm>
            <a:off x="3477973" y="1134042"/>
            <a:ext cx="255198" cy="230832"/>
          </a:xfrm>
          <a:prstGeom prst="rect">
            <a:avLst/>
          </a:prstGeom>
          <a:noFill/>
        </p:spPr>
        <p:txBody>
          <a:bodyPr wrap="none" rtlCol="0">
            <a:spAutoFit/>
          </a:bodyPr>
          <a:lstStyle/>
          <a:p>
            <a:r>
              <a:rPr lang="en-US" altLang="zh-CN" sz="900" b="1" dirty="0">
                <a:latin typeface="Arial" panose="020B0604020202020204" pitchFamily="34" charset="0"/>
                <a:cs typeface="Arial" panose="020B0604020202020204" pitchFamily="34" charset="0"/>
              </a:rPr>
              <a:t>b</a:t>
            </a:r>
            <a:endParaRPr lang="zh-CN" altLang="en-US" sz="900" b="1" dirty="0">
              <a:latin typeface="Arial" panose="020B0604020202020204" pitchFamily="34" charset="0"/>
              <a:cs typeface="Arial" panose="020B0604020202020204" pitchFamily="34" charset="0"/>
            </a:endParaRPr>
          </a:p>
        </p:txBody>
      </p:sp>
      <p:sp>
        <p:nvSpPr>
          <p:cNvPr id="15" name="文本框 14">
            <a:extLst>
              <a:ext uri="{FF2B5EF4-FFF2-40B4-BE49-F238E27FC236}">
                <a16:creationId xmlns:a16="http://schemas.microsoft.com/office/drawing/2014/main" xmlns="" id="{062AD7E3-1AAF-CECA-4303-E1D7008A0F45}"/>
              </a:ext>
            </a:extLst>
          </p:cNvPr>
          <p:cNvSpPr txBox="1"/>
          <p:nvPr/>
        </p:nvSpPr>
        <p:spPr>
          <a:xfrm>
            <a:off x="518093" y="4199467"/>
            <a:ext cx="5706600" cy="646331"/>
          </a:xfrm>
          <a:prstGeom prst="rect">
            <a:avLst/>
          </a:prstGeom>
          <a:noFill/>
        </p:spPr>
        <p:txBody>
          <a:bodyPr wrap="square" rtlCol="0">
            <a:spAutoFit/>
          </a:bodyPr>
          <a:lstStyle/>
          <a:p>
            <a:r>
              <a:rPr lang="en-US" altLang="zh-CN" sz="900" b="1" dirty="0">
                <a:latin typeface="Arial" panose="020B0604020202020204" pitchFamily="34" charset="0"/>
                <a:cs typeface="Arial" panose="020B0604020202020204" pitchFamily="34" charset="0"/>
              </a:rPr>
              <a:t>Fig. S1. The number and ratio of </a:t>
            </a:r>
            <a:r>
              <a:rPr lang="en-US" altLang="zh-CN" sz="900" b="1" i="1" dirty="0">
                <a:latin typeface="Arial" panose="020B0604020202020204" pitchFamily="34" charset="0"/>
                <a:cs typeface="Arial" panose="020B0604020202020204" pitchFamily="34" charset="0"/>
              </a:rPr>
              <a:t>NRT2</a:t>
            </a:r>
            <a:r>
              <a:rPr lang="en-US" altLang="zh-CN" sz="900" b="1" dirty="0">
                <a:latin typeface="Arial" panose="020B0604020202020204" pitchFamily="34" charset="0"/>
                <a:cs typeface="Arial" panose="020B0604020202020204" pitchFamily="34" charset="0"/>
              </a:rPr>
              <a:t> genes in wheat, rice, maize and Arabidopsis. </a:t>
            </a:r>
            <a:r>
              <a:rPr lang="en-US" altLang="zh-CN" sz="900" dirty="0" smtClean="0">
                <a:latin typeface="Arial" panose="020B0604020202020204" pitchFamily="34" charset="0"/>
                <a:cs typeface="Arial" panose="020B0604020202020204" pitchFamily="34" charset="0"/>
              </a:rPr>
              <a:t>a </a:t>
            </a:r>
            <a:r>
              <a:rPr lang="en-US" altLang="zh-CN" sz="900" dirty="0">
                <a:latin typeface="Arial" panose="020B0604020202020204" pitchFamily="34" charset="0"/>
                <a:cs typeface="Arial" panose="020B0604020202020204" pitchFamily="34" charset="0"/>
              </a:rPr>
              <a:t>The number of </a:t>
            </a:r>
            <a:r>
              <a:rPr lang="en-US" altLang="zh-CN" sz="900" i="1" dirty="0">
                <a:latin typeface="Arial" panose="020B0604020202020204" pitchFamily="34" charset="0"/>
                <a:cs typeface="Arial" panose="020B0604020202020204" pitchFamily="34" charset="0"/>
              </a:rPr>
              <a:t>NRT2</a:t>
            </a:r>
            <a:r>
              <a:rPr lang="en-US" altLang="zh-CN" sz="900" dirty="0">
                <a:latin typeface="Arial" panose="020B0604020202020204" pitchFamily="34" charset="0"/>
                <a:cs typeface="Arial" panose="020B0604020202020204" pitchFamily="34" charset="0"/>
              </a:rPr>
              <a:t> genes in wheat genome and sub-genome, rice, maize and Arabidopsis. </a:t>
            </a:r>
            <a:r>
              <a:rPr lang="en-US" altLang="zh-CN" sz="900" dirty="0" smtClean="0">
                <a:latin typeface="Arial" panose="020B0604020202020204" pitchFamily="34" charset="0"/>
                <a:cs typeface="Arial" panose="020B0604020202020204" pitchFamily="34" charset="0"/>
              </a:rPr>
              <a:t>b </a:t>
            </a:r>
            <a:r>
              <a:rPr lang="en-US" altLang="zh-CN" sz="900" dirty="0">
                <a:latin typeface="Arial" panose="020B0604020202020204" pitchFamily="34" charset="0"/>
                <a:cs typeface="Arial" panose="020B0604020202020204" pitchFamily="34" charset="0"/>
              </a:rPr>
              <a:t>The ratio of total </a:t>
            </a:r>
            <a:r>
              <a:rPr lang="en-US" altLang="zh-CN" sz="900" i="1" dirty="0">
                <a:latin typeface="Arial" panose="020B0604020202020204" pitchFamily="34" charset="0"/>
                <a:cs typeface="Arial" panose="020B0604020202020204" pitchFamily="34" charset="0"/>
              </a:rPr>
              <a:t>NRT2</a:t>
            </a:r>
            <a:r>
              <a:rPr lang="en-US" altLang="zh-CN" sz="900" dirty="0">
                <a:latin typeface="Arial" panose="020B0604020202020204" pitchFamily="34" charset="0"/>
                <a:cs typeface="Arial" panose="020B0604020202020204" pitchFamily="34" charset="0"/>
              </a:rPr>
              <a:t> gene is shown for wheat : rice (red) and wheat : Arabidopsis (orange). The expected ratio (3 : 1) is indicated by a black dotted line. </a:t>
            </a:r>
            <a:endParaRPr lang="zh-CN" alt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0485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2412010F-CD58-9AE9-FD23-CF2902C6505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87327" y="2344725"/>
            <a:ext cx="3400425" cy="3400425"/>
          </a:xfrm>
          <a:prstGeom prst="rect">
            <a:avLst/>
          </a:prstGeom>
        </p:spPr>
      </p:pic>
      <p:pic>
        <p:nvPicPr>
          <p:cNvPr id="9" name="图片 8">
            <a:extLst>
              <a:ext uri="{FF2B5EF4-FFF2-40B4-BE49-F238E27FC236}">
                <a16:creationId xmlns:a16="http://schemas.microsoft.com/office/drawing/2014/main" xmlns="" id="{B5FC7822-2969-EA06-1EC8-B71261F5C69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9121" y="2158484"/>
            <a:ext cx="3566436" cy="3402000"/>
          </a:xfrm>
          <a:prstGeom prst="rect">
            <a:avLst/>
          </a:prstGeom>
        </p:spPr>
      </p:pic>
      <p:sp>
        <p:nvSpPr>
          <p:cNvPr id="12" name="文本框 11">
            <a:extLst>
              <a:ext uri="{FF2B5EF4-FFF2-40B4-BE49-F238E27FC236}">
                <a16:creationId xmlns:a16="http://schemas.microsoft.com/office/drawing/2014/main" xmlns="" id="{99C8EB70-FC5F-B4BF-A207-72933045F4F4}"/>
              </a:ext>
            </a:extLst>
          </p:cNvPr>
          <p:cNvSpPr txBox="1"/>
          <p:nvPr/>
        </p:nvSpPr>
        <p:spPr>
          <a:xfrm>
            <a:off x="746760" y="2049397"/>
            <a:ext cx="4538422" cy="230832"/>
          </a:xfrm>
          <a:prstGeom prst="rect">
            <a:avLst/>
          </a:prstGeom>
          <a:noFill/>
        </p:spPr>
        <p:txBody>
          <a:bodyPr wrap="none" rtlCol="0">
            <a:spAutoFit/>
          </a:bodyPr>
          <a:lstStyle/>
          <a:p>
            <a:r>
              <a:rPr lang="en-US" altLang="zh-CN" sz="900" dirty="0">
                <a:latin typeface="Arial" panose="020B0604020202020204" pitchFamily="34" charset="0"/>
                <a:cs typeface="Arial" panose="020B0604020202020204" pitchFamily="34" charset="0"/>
              </a:rPr>
              <a:t>	Root                                                                                                       Shoot</a:t>
            </a:r>
            <a:endParaRPr lang="zh-CN" altLang="en-US" sz="900" dirty="0">
              <a:latin typeface="Arial" panose="020B0604020202020204" pitchFamily="34" charset="0"/>
              <a:cs typeface="Arial" panose="020B0604020202020204" pitchFamily="34" charset="0"/>
            </a:endParaRPr>
          </a:p>
        </p:txBody>
      </p:sp>
      <p:sp>
        <p:nvSpPr>
          <p:cNvPr id="16" name="文本框 15">
            <a:extLst>
              <a:ext uri="{FF2B5EF4-FFF2-40B4-BE49-F238E27FC236}">
                <a16:creationId xmlns:a16="http://schemas.microsoft.com/office/drawing/2014/main" xmlns="" id="{DE83ECA4-B82C-4BAA-245A-E889650DA3F7}"/>
              </a:ext>
            </a:extLst>
          </p:cNvPr>
          <p:cNvSpPr txBox="1"/>
          <p:nvPr/>
        </p:nvSpPr>
        <p:spPr>
          <a:xfrm>
            <a:off x="225425" y="5745150"/>
            <a:ext cx="6462327" cy="784830"/>
          </a:xfrm>
          <a:prstGeom prst="rect">
            <a:avLst/>
          </a:prstGeom>
          <a:noFill/>
        </p:spPr>
        <p:txBody>
          <a:bodyPr wrap="square">
            <a:spAutoFit/>
          </a:bodyPr>
          <a:lstStyle/>
          <a:p>
            <a:r>
              <a:rPr lang="en-US" altLang="zh-CN" sz="900" b="1" dirty="0">
                <a:latin typeface="Arial" panose="020B0604020202020204" pitchFamily="34" charset="0"/>
                <a:cs typeface="Arial" panose="020B0604020202020204" pitchFamily="34" charset="0"/>
              </a:rPr>
              <a:t>Fig. S2. Gene classification was based on GO analysis for DEGs under nitrate deficiency condition.</a:t>
            </a:r>
            <a:r>
              <a:rPr lang="zh-CN" altLang="en-US" sz="900" b="1" dirty="0">
                <a:latin typeface="Arial" panose="020B0604020202020204" pitchFamily="34" charset="0"/>
                <a:cs typeface="Arial" panose="020B0604020202020204" pitchFamily="34" charset="0"/>
              </a:rPr>
              <a:t> </a:t>
            </a:r>
            <a:r>
              <a:rPr lang="zh-CN" altLang="en-US" sz="900" dirty="0">
                <a:solidFill>
                  <a:srgbClr val="000000"/>
                </a:solidFill>
                <a:latin typeface="Arial" panose="020B0604020202020204" pitchFamily="34" charset="0"/>
                <a:cs typeface="Arial" panose="020B0604020202020204" pitchFamily="34" charset="0"/>
              </a:rPr>
              <a:t>The numbers of DEGs in each GO term was significantly enriched </a:t>
            </a:r>
            <a:r>
              <a:rPr lang="en-US" altLang="zh-CN" sz="900" dirty="0">
                <a:solidFill>
                  <a:srgbClr val="000000"/>
                </a:solidFill>
                <a:latin typeface="Arial" panose="020B0604020202020204" pitchFamily="34" charset="0"/>
                <a:cs typeface="Arial" panose="020B0604020202020204" pitchFamily="34" charset="0"/>
              </a:rPr>
              <a:t>in root </a:t>
            </a:r>
            <a:r>
              <a:rPr lang="en-US" altLang="zh-CN" sz="900" b="1" dirty="0">
                <a:solidFill>
                  <a:srgbClr val="000000"/>
                </a:solidFill>
                <a:latin typeface="Arial" panose="020B0604020202020204" pitchFamily="34" charset="0"/>
                <a:cs typeface="Arial" panose="020B0604020202020204" pitchFamily="34" charset="0"/>
              </a:rPr>
              <a:t>(a) </a:t>
            </a:r>
            <a:r>
              <a:rPr lang="en-US" altLang="zh-CN" sz="900" dirty="0">
                <a:solidFill>
                  <a:srgbClr val="000000"/>
                </a:solidFill>
                <a:latin typeface="Arial" panose="020B0604020202020204" pitchFamily="34" charset="0"/>
                <a:cs typeface="Arial" panose="020B0604020202020204" pitchFamily="34" charset="0"/>
              </a:rPr>
              <a:t>and shoot </a:t>
            </a:r>
            <a:r>
              <a:rPr lang="en-US" altLang="zh-CN" sz="900" b="1" dirty="0">
                <a:solidFill>
                  <a:srgbClr val="000000"/>
                </a:solidFill>
                <a:latin typeface="Arial" panose="020B0604020202020204" pitchFamily="34" charset="0"/>
                <a:cs typeface="Arial" panose="020B0604020202020204" pitchFamily="34" charset="0"/>
              </a:rPr>
              <a:t>(b)</a:t>
            </a:r>
            <a:r>
              <a:rPr lang="zh-CN" altLang="en-US" sz="900" dirty="0">
                <a:solidFill>
                  <a:srgbClr val="000000"/>
                </a:solidFill>
                <a:latin typeface="Arial" panose="020B0604020202020204" pitchFamily="34" charset="0"/>
                <a:cs typeface="Arial" panose="020B0604020202020204" pitchFamily="34" charset="0"/>
              </a:rPr>
              <a:t>. Functional categorization of genes based on the biological process of gene ontology. </a:t>
            </a:r>
            <a:r>
              <a:rPr lang="en-US" altLang="zh-CN" sz="900" dirty="0">
                <a:solidFill>
                  <a:srgbClr val="000000"/>
                </a:solidFill>
                <a:latin typeface="Arial" panose="020B0604020202020204" pitchFamily="34" charset="0"/>
                <a:cs typeface="Arial" panose="020B0604020202020204" pitchFamily="34" charset="0"/>
              </a:rPr>
              <a:t>Different classes are shown for </a:t>
            </a:r>
            <a:r>
              <a:rPr lang="zh-CN" altLang="en-US" sz="900" dirty="0">
                <a:solidFill>
                  <a:srgbClr val="000000"/>
                </a:solidFill>
                <a:latin typeface="Arial" panose="020B0604020202020204" pitchFamily="34" charset="0"/>
                <a:cs typeface="Arial" panose="020B0604020202020204" pitchFamily="34" charset="0"/>
              </a:rPr>
              <a:t>BP (biological process) </a:t>
            </a:r>
            <a:r>
              <a:rPr lang="en-US" altLang="zh-CN" sz="900" dirty="0">
                <a:solidFill>
                  <a:srgbClr val="000000"/>
                </a:solidFill>
                <a:latin typeface="Arial" panose="020B0604020202020204" pitchFamily="34" charset="0"/>
                <a:cs typeface="Arial" panose="020B0604020202020204" pitchFamily="34" charset="0"/>
              </a:rPr>
              <a:t>,</a:t>
            </a:r>
            <a:r>
              <a:rPr lang="zh-CN" altLang="en-US" sz="900" dirty="0">
                <a:solidFill>
                  <a:srgbClr val="000000"/>
                </a:solidFill>
                <a:latin typeface="Arial" panose="020B0604020202020204" pitchFamily="34" charset="0"/>
                <a:cs typeface="Arial" panose="020B0604020202020204" pitchFamily="34" charset="0"/>
              </a:rPr>
              <a:t>CC (cellular component) </a:t>
            </a:r>
            <a:r>
              <a:rPr lang="en-US" altLang="zh-CN" sz="900" dirty="0">
                <a:solidFill>
                  <a:srgbClr val="000000"/>
                </a:solidFill>
                <a:latin typeface="Arial" panose="020B0604020202020204" pitchFamily="34" charset="0"/>
                <a:cs typeface="Arial" panose="020B0604020202020204" pitchFamily="34" charset="0"/>
              </a:rPr>
              <a:t>and</a:t>
            </a:r>
            <a:r>
              <a:rPr lang="zh-CN" altLang="en-US" sz="900" dirty="0">
                <a:solidFill>
                  <a:srgbClr val="000000"/>
                </a:solidFill>
                <a:latin typeface="Arial" panose="020B0604020202020204" pitchFamily="34" charset="0"/>
                <a:cs typeface="Arial" panose="020B0604020202020204" pitchFamily="34" charset="0"/>
              </a:rPr>
              <a:t> MF (molecular function). The </a:t>
            </a:r>
            <a:r>
              <a:rPr lang="en-US" altLang="zh-CN" sz="900" dirty="0">
                <a:solidFill>
                  <a:srgbClr val="000000"/>
                </a:solidFill>
                <a:latin typeface="Arial" panose="020B0604020202020204" pitchFamily="34" charset="0"/>
                <a:cs typeface="Arial" panose="020B0604020202020204" pitchFamily="34" charset="0"/>
              </a:rPr>
              <a:t>y</a:t>
            </a:r>
            <a:r>
              <a:rPr lang="zh-CN" altLang="en-US" sz="900" dirty="0">
                <a:solidFill>
                  <a:srgbClr val="000000"/>
                </a:solidFill>
                <a:latin typeface="Arial" panose="020B0604020202020204" pitchFamily="34" charset="0"/>
                <a:cs typeface="Arial" panose="020B0604020202020204" pitchFamily="34" charset="0"/>
              </a:rPr>
              <a:t>‑axis shows the counts of differently expressed genes, and the </a:t>
            </a:r>
            <a:r>
              <a:rPr lang="en-US" altLang="zh-CN" sz="900" dirty="0">
                <a:solidFill>
                  <a:srgbClr val="000000"/>
                </a:solidFill>
                <a:latin typeface="Arial" panose="020B0604020202020204" pitchFamily="34" charset="0"/>
                <a:cs typeface="Arial" panose="020B0604020202020204" pitchFamily="34" charset="0"/>
              </a:rPr>
              <a:t>x</a:t>
            </a:r>
            <a:r>
              <a:rPr lang="zh-CN" altLang="en-US" sz="900" dirty="0">
                <a:solidFill>
                  <a:srgbClr val="000000"/>
                </a:solidFill>
                <a:latin typeface="Arial" panose="020B0604020202020204" pitchFamily="34" charset="0"/>
                <a:cs typeface="Arial" panose="020B0604020202020204" pitchFamily="34" charset="0"/>
              </a:rPr>
              <a:t>‑axis shows GO term of gene enriched in each biological process</a:t>
            </a:r>
            <a:r>
              <a:rPr lang="en-US" altLang="zh-CN" sz="900" dirty="0">
                <a:solidFill>
                  <a:srgbClr val="000000"/>
                </a:solidFill>
                <a:latin typeface="Arial" panose="020B0604020202020204" pitchFamily="34" charset="0"/>
                <a:cs typeface="Arial" panose="020B0604020202020204" pitchFamily="34" charset="0"/>
              </a:rPr>
              <a:t>.</a:t>
            </a:r>
            <a:endParaRPr lang="zh-CN" altLang="en-US" sz="1000" dirty="0">
              <a:solidFill>
                <a:srgbClr val="000000"/>
              </a:solidFill>
              <a:latin typeface="Arial" panose="020B0604020202020204" pitchFamily="34" charset="0"/>
              <a:cs typeface="Arial" panose="020B0604020202020204" pitchFamily="34" charset="0"/>
            </a:endParaRPr>
          </a:p>
        </p:txBody>
      </p:sp>
      <p:sp>
        <p:nvSpPr>
          <p:cNvPr id="2" name="文本框 1">
            <a:extLst>
              <a:ext uri="{FF2B5EF4-FFF2-40B4-BE49-F238E27FC236}">
                <a16:creationId xmlns:a16="http://schemas.microsoft.com/office/drawing/2014/main" xmlns="" id="{8AFB54A2-D62B-2EBE-E54A-968A998853AC}"/>
              </a:ext>
            </a:extLst>
          </p:cNvPr>
          <p:cNvSpPr txBox="1"/>
          <p:nvPr/>
        </p:nvSpPr>
        <p:spPr>
          <a:xfrm>
            <a:off x="393700" y="1842702"/>
            <a:ext cx="248786" cy="230832"/>
          </a:xfrm>
          <a:prstGeom prst="rect">
            <a:avLst/>
          </a:prstGeom>
          <a:noFill/>
        </p:spPr>
        <p:txBody>
          <a:bodyPr wrap="none" rtlCol="0">
            <a:spAutoFit/>
          </a:bodyPr>
          <a:lstStyle/>
          <a:p>
            <a:r>
              <a:rPr lang="en-US" altLang="zh-CN" sz="900" b="1" dirty="0">
                <a:latin typeface="Arial" panose="020B0604020202020204" pitchFamily="34" charset="0"/>
                <a:cs typeface="Arial" panose="020B0604020202020204" pitchFamily="34" charset="0"/>
              </a:rPr>
              <a:t>a</a:t>
            </a:r>
            <a:endParaRPr lang="zh-CN" altLang="en-US" sz="900" b="1" dirty="0">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xmlns="" id="{91D481AC-2D03-4480-4AD2-C1C18134D49E}"/>
              </a:ext>
            </a:extLst>
          </p:cNvPr>
          <p:cNvSpPr txBox="1"/>
          <p:nvPr/>
        </p:nvSpPr>
        <p:spPr>
          <a:xfrm>
            <a:off x="3477973" y="1842702"/>
            <a:ext cx="255198" cy="230832"/>
          </a:xfrm>
          <a:prstGeom prst="rect">
            <a:avLst/>
          </a:prstGeom>
          <a:noFill/>
        </p:spPr>
        <p:txBody>
          <a:bodyPr wrap="none" rtlCol="0">
            <a:spAutoFit/>
          </a:bodyPr>
          <a:lstStyle/>
          <a:p>
            <a:r>
              <a:rPr lang="en-US" altLang="zh-CN" sz="900" b="1" dirty="0">
                <a:latin typeface="Arial" panose="020B0604020202020204" pitchFamily="34" charset="0"/>
                <a:cs typeface="Arial" panose="020B0604020202020204" pitchFamily="34" charset="0"/>
              </a:rPr>
              <a:t>b</a:t>
            </a:r>
            <a:endParaRPr lang="zh-CN" altLang="en-US"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4209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5970A81F-3A32-ADA1-8F1E-FB1A8387E06A}"/>
              </a:ext>
            </a:extLst>
          </p:cNvPr>
          <p:cNvSpPr txBox="1"/>
          <p:nvPr/>
        </p:nvSpPr>
        <p:spPr>
          <a:xfrm>
            <a:off x="786807" y="4894150"/>
            <a:ext cx="5492073" cy="784830"/>
          </a:xfrm>
          <a:prstGeom prst="rect">
            <a:avLst/>
          </a:prstGeom>
          <a:noFill/>
        </p:spPr>
        <p:txBody>
          <a:bodyPr wrap="square">
            <a:spAutoFit/>
          </a:bodyPr>
          <a:lstStyle/>
          <a:p>
            <a:r>
              <a:rPr lang="en-US" altLang="zh-CN" sz="900" b="1" dirty="0">
                <a:latin typeface="Arial" panose="020B0604020202020204" pitchFamily="34" charset="0"/>
                <a:cs typeface="Arial" panose="020B0604020202020204" pitchFamily="34" charset="0"/>
              </a:rPr>
              <a:t>Fig. S3.</a:t>
            </a:r>
            <a:r>
              <a:rPr lang="en-US" altLang="zh-CN" sz="900" dirty="0">
                <a:latin typeface="Arial" panose="020B0604020202020204" pitchFamily="34" charset="0"/>
                <a:cs typeface="Arial" panose="020B0604020202020204" pitchFamily="34" charset="0"/>
              </a:rPr>
              <a:t> </a:t>
            </a:r>
            <a:r>
              <a:rPr lang="en-US" altLang="zh-CN" sz="900" b="1" dirty="0">
                <a:latin typeface="Arial" panose="020B0604020202020204" pitchFamily="34" charset="0"/>
                <a:cs typeface="Arial" panose="020B0604020202020204" pitchFamily="34" charset="0"/>
              </a:rPr>
              <a:t>K</a:t>
            </a:r>
            <a:r>
              <a:rPr lang="en-US" altLang="zh-CN" sz="900" b="1" baseline="30000" dirty="0">
                <a:latin typeface="Arial" panose="020B0604020202020204" pitchFamily="34" charset="0"/>
                <a:cs typeface="Arial" panose="020B0604020202020204" pitchFamily="34" charset="0"/>
              </a:rPr>
              <a:t>15</a:t>
            </a:r>
            <a:r>
              <a:rPr lang="en-US" altLang="zh-CN" sz="900" b="1" dirty="0">
                <a:latin typeface="Arial" panose="020B0604020202020204" pitchFamily="34" charset="0"/>
                <a:cs typeface="Arial" panose="020B0604020202020204" pitchFamily="34" charset="0"/>
              </a:rPr>
              <a:t>NO</a:t>
            </a:r>
            <a:r>
              <a:rPr lang="en-US" altLang="zh-CN" sz="900" b="1" baseline="-25000" dirty="0">
                <a:latin typeface="Arial" panose="020B0604020202020204" pitchFamily="34" charset="0"/>
                <a:cs typeface="Arial" panose="020B0604020202020204" pitchFamily="34" charset="0"/>
              </a:rPr>
              <a:t>3</a:t>
            </a:r>
            <a:r>
              <a:rPr lang="en-US" altLang="zh-CN" sz="900" b="1" dirty="0">
                <a:latin typeface="Arial" panose="020B0604020202020204" pitchFamily="34" charset="0"/>
                <a:cs typeface="Arial" panose="020B0604020202020204" pitchFamily="34" charset="0"/>
              </a:rPr>
              <a:t> uptake into </a:t>
            </a:r>
            <a:r>
              <a:rPr lang="en-US" altLang="zh-CN" sz="900" b="1" i="1" dirty="0">
                <a:latin typeface="Arial" panose="020B0604020202020204" pitchFamily="34" charset="0"/>
                <a:cs typeface="Arial" panose="020B0604020202020204" pitchFamily="34" charset="0"/>
              </a:rPr>
              <a:t>Xenopus</a:t>
            </a:r>
            <a:r>
              <a:rPr lang="en-US" altLang="zh-CN" sz="900" b="1" dirty="0">
                <a:latin typeface="Arial" panose="020B0604020202020204" pitchFamily="34" charset="0"/>
                <a:cs typeface="Arial" panose="020B0604020202020204" pitchFamily="34" charset="0"/>
              </a:rPr>
              <a:t> oocytes. </a:t>
            </a:r>
            <a:r>
              <a:rPr lang="en-US" altLang="zh-CN" sz="900" dirty="0">
                <a:latin typeface="Arial" panose="020B0604020202020204" pitchFamily="34" charset="0"/>
                <a:cs typeface="Arial" panose="020B0604020202020204" pitchFamily="34" charset="0"/>
              </a:rPr>
              <a:t>oocytes injected with water as control, </a:t>
            </a:r>
            <a:r>
              <a:rPr lang="en-US" altLang="zh-CN" sz="900" dirty="0" err="1">
                <a:latin typeface="Arial" panose="020B0604020202020204" pitchFamily="34" charset="0"/>
                <a:cs typeface="Arial" panose="020B0604020202020204" pitchFamily="34" charset="0"/>
              </a:rPr>
              <a:t>cRNA</a:t>
            </a:r>
            <a:r>
              <a:rPr lang="en-US" altLang="zh-CN" sz="900" dirty="0">
                <a:latin typeface="Arial" panose="020B0604020202020204" pitchFamily="34" charset="0"/>
                <a:cs typeface="Arial" panose="020B0604020202020204" pitchFamily="34" charset="0"/>
              </a:rPr>
              <a:t> of </a:t>
            </a:r>
            <a:r>
              <a:rPr lang="en-US" altLang="zh-CN" sz="900" i="1" dirty="0">
                <a:latin typeface="Arial" panose="020B0604020202020204" pitchFamily="34" charset="0"/>
                <a:cs typeface="Arial" panose="020B0604020202020204" pitchFamily="34" charset="0"/>
              </a:rPr>
              <a:t>TaNRT2-6A.2</a:t>
            </a:r>
            <a:r>
              <a:rPr lang="en-US" altLang="zh-CN" sz="900" dirty="0">
                <a:latin typeface="Arial" panose="020B0604020202020204" pitchFamily="34" charset="0"/>
                <a:cs typeface="Arial" panose="020B0604020202020204" pitchFamily="34" charset="0"/>
              </a:rPr>
              <a:t>, </a:t>
            </a:r>
            <a:r>
              <a:rPr lang="en-US" altLang="zh-CN" sz="900" i="1" dirty="0">
                <a:latin typeface="Arial" panose="020B0604020202020204" pitchFamily="34" charset="0"/>
                <a:cs typeface="Arial" panose="020B0604020202020204" pitchFamily="34" charset="0"/>
              </a:rPr>
              <a:t>TaNRT2-6A.6</a:t>
            </a:r>
            <a:r>
              <a:rPr lang="en-US" altLang="zh-CN" sz="900" dirty="0">
                <a:latin typeface="Arial" panose="020B0604020202020204" pitchFamily="34" charset="0"/>
                <a:cs typeface="Arial" panose="020B0604020202020204" pitchFamily="34" charset="0"/>
              </a:rPr>
              <a:t>, </a:t>
            </a:r>
            <a:r>
              <a:rPr lang="en-US" altLang="zh-CN" sz="900" i="1" dirty="0">
                <a:latin typeface="Arial" panose="020B0604020202020204" pitchFamily="34" charset="0"/>
                <a:cs typeface="Arial" panose="020B0604020202020204" pitchFamily="34" charset="0"/>
              </a:rPr>
              <a:t>TaNRT2-6B.4</a:t>
            </a:r>
            <a:r>
              <a:rPr lang="en-US" altLang="zh-CN" sz="900" dirty="0">
                <a:latin typeface="Arial" panose="020B0604020202020204" pitchFamily="34" charset="0"/>
                <a:cs typeface="Arial" panose="020B0604020202020204" pitchFamily="34" charset="0"/>
              </a:rPr>
              <a:t> were injected alone, </a:t>
            </a:r>
            <a:r>
              <a:rPr lang="en-US" altLang="zh-CN" sz="900" dirty="0" smtClean="0">
                <a:latin typeface="Arial" panose="020B0604020202020204" pitchFamily="34" charset="0"/>
                <a:cs typeface="Arial" panose="020B0604020202020204" pitchFamily="34" charset="0"/>
              </a:rPr>
              <a:t>respectively.</a:t>
            </a:r>
            <a:r>
              <a:rPr lang="en-US" altLang="zh-CN" sz="900" baseline="30000" dirty="0" smtClean="0">
                <a:latin typeface="Arial" panose="020B0604020202020204" pitchFamily="34" charset="0"/>
                <a:cs typeface="Arial" panose="020B0604020202020204" pitchFamily="34" charset="0"/>
              </a:rPr>
              <a:t>15</a:t>
            </a:r>
            <a:r>
              <a:rPr lang="en-US" altLang="zh-CN" sz="900" dirty="0" smtClean="0">
                <a:latin typeface="Arial" panose="020B0604020202020204" pitchFamily="34" charset="0"/>
                <a:cs typeface="Arial" panose="020B0604020202020204" pitchFamily="34" charset="0"/>
              </a:rPr>
              <a:t>N </a:t>
            </a:r>
            <a:r>
              <a:rPr lang="en-US" altLang="zh-CN" sz="900" dirty="0">
                <a:latin typeface="Arial" panose="020B0604020202020204" pitchFamily="34" charset="0"/>
                <a:cs typeface="Arial" panose="020B0604020202020204" pitchFamily="34" charset="0"/>
              </a:rPr>
              <a:t>enrichment per oocyte is expressed as delta </a:t>
            </a:r>
            <a:r>
              <a:rPr lang="en-US" altLang="zh-CN" sz="900" baseline="30000" dirty="0">
                <a:latin typeface="Arial" panose="020B0604020202020204" pitchFamily="34" charset="0"/>
                <a:cs typeface="Arial" panose="020B0604020202020204" pitchFamily="34" charset="0"/>
              </a:rPr>
              <a:t>15</a:t>
            </a:r>
            <a:r>
              <a:rPr lang="en-US" altLang="zh-CN" sz="900" dirty="0">
                <a:latin typeface="Arial" panose="020B0604020202020204" pitchFamily="34" charset="0"/>
                <a:cs typeface="Arial" panose="020B0604020202020204" pitchFamily="34" charset="0"/>
              </a:rPr>
              <a:t>N compared with standard atmospheric </a:t>
            </a:r>
            <a:r>
              <a:rPr lang="en-US" altLang="zh-CN" sz="900" baseline="30000" dirty="0">
                <a:latin typeface="Arial" panose="020B0604020202020204" pitchFamily="34" charset="0"/>
                <a:cs typeface="Arial" panose="020B0604020202020204" pitchFamily="34" charset="0"/>
              </a:rPr>
              <a:t>15</a:t>
            </a:r>
            <a:r>
              <a:rPr lang="en-US" altLang="zh-CN" sz="900" dirty="0">
                <a:latin typeface="Arial" panose="020B0604020202020204" pitchFamily="34" charset="0"/>
                <a:cs typeface="Arial" panose="020B0604020202020204" pitchFamily="34" charset="0"/>
              </a:rPr>
              <a:t>N : </a:t>
            </a:r>
            <a:r>
              <a:rPr lang="en-US" altLang="zh-CN" sz="900" baseline="30000" dirty="0">
                <a:latin typeface="Arial" panose="020B0604020202020204" pitchFamily="34" charset="0"/>
                <a:cs typeface="Arial" panose="020B0604020202020204" pitchFamily="34" charset="0"/>
              </a:rPr>
              <a:t>14</a:t>
            </a:r>
            <a:r>
              <a:rPr lang="en-US" altLang="zh-CN" sz="900" dirty="0">
                <a:latin typeface="Arial" panose="020B0604020202020204" pitchFamily="34" charset="0"/>
                <a:cs typeface="Arial" panose="020B0604020202020204" pitchFamily="34" charset="0"/>
              </a:rPr>
              <a:t>N ratio. Values are average of n = 6 ± SD. </a:t>
            </a:r>
            <a:r>
              <a:rPr lang="en-US" altLang="zh-CN" sz="900" dirty="0">
                <a:solidFill>
                  <a:srgbClr val="000000"/>
                </a:solidFill>
                <a:effectLst/>
                <a:latin typeface="Arial" panose="020B0604020202020204" pitchFamily="34" charset="0"/>
                <a:cs typeface="Arial" panose="020B0604020202020204" pitchFamily="34" charset="0"/>
              </a:rPr>
              <a:t>Differences between mean values of treatments and controls were compared using t - tests (* P&lt; 0.05). </a:t>
            </a:r>
            <a:endParaRPr lang="zh-CN" altLang="en-US" sz="900" dirty="0">
              <a:latin typeface="Arial" panose="020B0604020202020204" pitchFamily="34" charset="0"/>
              <a:cs typeface="Arial" panose="020B0604020202020204" pitchFamily="34" charset="0"/>
            </a:endParaRPr>
          </a:p>
        </p:txBody>
      </p:sp>
      <p:graphicFrame>
        <p:nvGraphicFramePr>
          <p:cNvPr id="8" name="对象 7">
            <a:extLst>
              <a:ext uri="{FF2B5EF4-FFF2-40B4-BE49-F238E27FC236}">
                <a16:creationId xmlns:a16="http://schemas.microsoft.com/office/drawing/2014/main" xmlns="" id="{0BB2249F-C649-86B4-A6AC-78A81032E8BE}"/>
              </a:ext>
            </a:extLst>
          </p:cNvPr>
          <p:cNvGraphicFramePr>
            <a:graphicFrameLocks noChangeAspect="1"/>
          </p:cNvGraphicFramePr>
          <p:nvPr>
            <p:extLst>
              <p:ext uri="{D42A27DB-BD31-4B8C-83A1-F6EECF244321}">
                <p14:modId xmlns:p14="http://schemas.microsoft.com/office/powerpoint/2010/main" val="2239032426"/>
              </p:ext>
            </p:extLst>
          </p:nvPr>
        </p:nvGraphicFramePr>
        <p:xfrm>
          <a:off x="1483757" y="1326720"/>
          <a:ext cx="3890486" cy="3259107"/>
        </p:xfrm>
        <a:graphic>
          <a:graphicData uri="http://schemas.openxmlformats.org/presentationml/2006/ole">
            <mc:AlternateContent xmlns:mc="http://schemas.openxmlformats.org/markup-compatibility/2006">
              <mc:Choice xmlns:v="urn:schemas-microsoft-com:vml" Requires="v">
                <p:oleObj spid="_x0000_s1030" name="SPW 10.0 Graph" r:id="rId4" imgW="4772880" imgH="3998520" progId="SigmaPlotGraphicObject.9">
                  <p:embed/>
                </p:oleObj>
              </mc:Choice>
              <mc:Fallback>
                <p:oleObj name="SPW 10.0 Graph" r:id="rId4" imgW="4772880" imgH="3998520" progId="SigmaPlotGraphicObject.9">
                  <p:embed/>
                  <p:pic>
                    <p:nvPicPr>
                      <p:cNvPr id="0" name=""/>
                      <p:cNvPicPr/>
                      <p:nvPr/>
                    </p:nvPicPr>
                    <p:blipFill>
                      <a:blip r:embed="rId5"/>
                      <a:stretch>
                        <a:fillRect/>
                      </a:stretch>
                    </p:blipFill>
                    <p:spPr>
                      <a:xfrm>
                        <a:off x="1483757" y="1326720"/>
                        <a:ext cx="3890486" cy="3259107"/>
                      </a:xfrm>
                      <a:prstGeom prst="rect">
                        <a:avLst/>
                      </a:prstGeom>
                    </p:spPr>
                  </p:pic>
                </p:oleObj>
              </mc:Fallback>
            </mc:AlternateContent>
          </a:graphicData>
        </a:graphic>
      </p:graphicFrame>
      <p:sp>
        <p:nvSpPr>
          <p:cNvPr id="9" name="文本框 8">
            <a:extLst>
              <a:ext uri="{FF2B5EF4-FFF2-40B4-BE49-F238E27FC236}">
                <a16:creationId xmlns:a16="http://schemas.microsoft.com/office/drawing/2014/main" xmlns="" id="{F8389625-53F2-85E2-3261-A006848F4E65}"/>
              </a:ext>
            </a:extLst>
          </p:cNvPr>
          <p:cNvSpPr txBox="1"/>
          <p:nvPr/>
        </p:nvSpPr>
        <p:spPr>
          <a:xfrm>
            <a:off x="3850047" y="2536667"/>
            <a:ext cx="249513" cy="246221"/>
          </a:xfrm>
          <a:prstGeom prst="rect">
            <a:avLst/>
          </a:prstGeom>
          <a:noFill/>
        </p:spPr>
        <p:txBody>
          <a:bodyPr wrap="square">
            <a:spAutoFit/>
          </a:bodyPr>
          <a:lstStyle/>
          <a:p>
            <a:r>
              <a:rPr lang="en-US" altLang="zh-CN" sz="1000" b="1" dirty="0">
                <a:latin typeface="Arial" panose="020B0604020202020204" pitchFamily="34" charset="0"/>
                <a:cs typeface="Arial" panose="020B0604020202020204" pitchFamily="34" charset="0"/>
              </a:rPr>
              <a:t>*</a:t>
            </a:r>
            <a:endParaRPr lang="zh-CN" altLang="en-US" sz="1000" b="1"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xmlns="" id="{C9A7BF49-EB33-4914-D545-2994A4CECC1D}"/>
              </a:ext>
            </a:extLst>
          </p:cNvPr>
          <p:cNvSpPr txBox="1"/>
          <p:nvPr/>
        </p:nvSpPr>
        <p:spPr>
          <a:xfrm>
            <a:off x="3050680" y="4349766"/>
            <a:ext cx="1152880" cy="246221"/>
          </a:xfrm>
          <a:prstGeom prst="rect">
            <a:avLst/>
          </a:prstGeom>
          <a:noFill/>
        </p:spPr>
        <p:txBody>
          <a:bodyPr wrap="none" rtlCol="0">
            <a:spAutoFit/>
          </a:bodyPr>
          <a:lstStyle/>
          <a:p>
            <a:r>
              <a:rPr lang="en-US" altLang="zh-CN" sz="1000" b="1" dirty="0">
                <a:latin typeface="Arial" panose="020B0604020202020204" pitchFamily="34" charset="0"/>
                <a:cs typeface="Arial" panose="020B0604020202020204" pitchFamily="34" charset="0"/>
              </a:rPr>
              <a:t>0.25 mM K</a:t>
            </a:r>
            <a:r>
              <a:rPr lang="en-US" altLang="zh-CN" sz="1000" b="1" baseline="30000" dirty="0">
                <a:latin typeface="Arial" panose="020B0604020202020204" pitchFamily="34" charset="0"/>
                <a:cs typeface="Arial" panose="020B0604020202020204" pitchFamily="34" charset="0"/>
              </a:rPr>
              <a:t>15</a:t>
            </a:r>
            <a:r>
              <a:rPr lang="en-US" altLang="zh-CN" sz="1000" b="1" dirty="0">
                <a:latin typeface="Arial" panose="020B0604020202020204" pitchFamily="34" charset="0"/>
                <a:cs typeface="Arial" panose="020B0604020202020204" pitchFamily="34" charset="0"/>
              </a:rPr>
              <a:t>NO</a:t>
            </a:r>
            <a:r>
              <a:rPr lang="en-US" altLang="zh-CN" sz="1000" b="1" baseline="-25000" dirty="0">
                <a:latin typeface="Arial" panose="020B0604020202020204" pitchFamily="34" charset="0"/>
                <a:cs typeface="Arial" panose="020B0604020202020204" pitchFamily="34" charset="0"/>
              </a:rPr>
              <a:t>3</a:t>
            </a:r>
            <a:endParaRPr lang="zh-CN" altLang="en-US" sz="1000" b="1" baseline="-25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1773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139BF77E-1910-D495-8E37-8F971DC644F9}"/>
              </a:ext>
            </a:extLst>
          </p:cNvPr>
          <p:cNvSpPr txBox="1"/>
          <p:nvPr/>
        </p:nvSpPr>
        <p:spPr>
          <a:xfrm>
            <a:off x="508358" y="4453861"/>
            <a:ext cx="5627607" cy="923330"/>
          </a:xfrm>
          <a:prstGeom prst="rect">
            <a:avLst/>
          </a:prstGeom>
          <a:noFill/>
        </p:spPr>
        <p:txBody>
          <a:bodyPr wrap="square" rtlCol="0">
            <a:spAutoFit/>
          </a:bodyPr>
          <a:lstStyle/>
          <a:p>
            <a:r>
              <a:rPr lang="en-US" altLang="zh-CN" sz="900" b="1" dirty="0">
                <a:latin typeface="Arial" panose="020B0604020202020204" pitchFamily="34" charset="0"/>
                <a:cs typeface="Arial" panose="020B0604020202020204" pitchFamily="34" charset="0"/>
              </a:rPr>
              <a:t>Fig. S4.  </a:t>
            </a:r>
            <a:r>
              <a:rPr lang="en-US" altLang="zh-CN" sz="900" b="1" dirty="0" err="1">
                <a:latin typeface="Arial" panose="020B0604020202020204" pitchFamily="34" charset="0"/>
                <a:cs typeface="Arial" panose="020B0604020202020204" pitchFamily="34" charset="0"/>
              </a:rPr>
              <a:t>Heatmap</a:t>
            </a:r>
            <a:r>
              <a:rPr lang="en-US" altLang="zh-CN" sz="900" b="1" dirty="0">
                <a:latin typeface="Arial" panose="020B0604020202020204" pitchFamily="34" charset="0"/>
                <a:cs typeface="Arial" panose="020B0604020202020204" pitchFamily="34" charset="0"/>
              </a:rPr>
              <a:t> representing the expression pattern of </a:t>
            </a:r>
            <a:r>
              <a:rPr lang="en-US" altLang="zh-CN" sz="900" b="1" i="1" dirty="0" err="1">
                <a:latin typeface="Arial" panose="020B0604020202020204" pitchFamily="34" charset="0"/>
                <a:cs typeface="Arial" panose="020B0604020202020204" pitchFamily="34" charset="0"/>
              </a:rPr>
              <a:t>TaNLP</a:t>
            </a:r>
            <a:r>
              <a:rPr lang="en-US" altLang="zh-CN" sz="900" b="1" dirty="0">
                <a:latin typeface="Arial" panose="020B0604020202020204" pitchFamily="34" charset="0"/>
                <a:cs typeface="Arial" panose="020B0604020202020204" pitchFamily="34" charset="0"/>
              </a:rPr>
              <a:t> genes in various developmental stages. </a:t>
            </a:r>
            <a:r>
              <a:rPr lang="en-US" altLang="zh-CN" sz="900" dirty="0">
                <a:latin typeface="Arial" panose="020B0604020202020204" pitchFamily="34" charset="0"/>
                <a:cs typeface="Arial" panose="020B0604020202020204" pitchFamily="34" charset="0"/>
              </a:rPr>
              <a:t>The TPM values normalized by logarithmic scale were used to construct the </a:t>
            </a:r>
            <a:r>
              <a:rPr lang="en-US" altLang="zh-CN" sz="900" dirty="0" err="1">
                <a:latin typeface="Arial" panose="020B0604020202020204" pitchFamily="34" charset="0"/>
                <a:cs typeface="Arial" panose="020B0604020202020204" pitchFamily="34" charset="0"/>
              </a:rPr>
              <a:t>heatmap</a:t>
            </a:r>
            <a:r>
              <a:rPr lang="en-US" altLang="zh-CN" sz="900" dirty="0">
                <a:latin typeface="Arial" panose="020B0604020202020204" pitchFamily="34" charset="0"/>
                <a:cs typeface="Arial" panose="020B0604020202020204" pitchFamily="34" charset="0"/>
              </a:rPr>
              <a:t>. Z10~Z85 represent different growth stage of wheat. Different colors represent relative expression levels, as shown in the legend on the right. The horizontal axis represents the names and classifications genes, and the vertical axis represents various tissues. The rows of the heat map are clustered according to the expression patterns.</a:t>
            </a:r>
            <a:endParaRPr lang="zh-CN" altLang="en-US" sz="900" dirty="0">
              <a:latin typeface="Arial" panose="020B0604020202020204" pitchFamily="34" charset="0"/>
              <a:cs typeface="Arial" panose="020B0604020202020204" pitchFamily="34" charset="0"/>
            </a:endParaRPr>
          </a:p>
        </p:txBody>
      </p:sp>
      <p:pic>
        <p:nvPicPr>
          <p:cNvPr id="2" name="图片 1">
            <a:extLst>
              <a:ext uri="{FF2B5EF4-FFF2-40B4-BE49-F238E27FC236}">
                <a16:creationId xmlns:a16="http://schemas.microsoft.com/office/drawing/2014/main" xmlns="" id="{D8782C6C-923C-4CFD-538F-2C5A4367C1D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1600"/>
          <a:stretch/>
        </p:blipFill>
        <p:spPr>
          <a:xfrm>
            <a:off x="1907065" y="1396827"/>
            <a:ext cx="3439127" cy="2727240"/>
          </a:xfrm>
          <a:prstGeom prst="rect">
            <a:avLst/>
          </a:prstGeom>
        </p:spPr>
      </p:pic>
    </p:spTree>
    <p:extLst>
      <p:ext uri="{BB962C8B-B14F-4D97-AF65-F5344CB8AC3E}">
        <p14:creationId xmlns:p14="http://schemas.microsoft.com/office/powerpoint/2010/main" val="3468752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a:extLst>
              <a:ext uri="{FF2B5EF4-FFF2-40B4-BE49-F238E27FC236}">
                <a16:creationId xmlns:a16="http://schemas.microsoft.com/office/drawing/2014/main" xmlns="" id="{80696613-1265-0DF3-4B49-B14E5FD555F1}"/>
              </a:ext>
            </a:extLst>
          </p:cNvPr>
          <p:cNvGrpSpPr/>
          <p:nvPr/>
        </p:nvGrpSpPr>
        <p:grpSpPr>
          <a:xfrm>
            <a:off x="1276769" y="1876367"/>
            <a:ext cx="3821811" cy="1671946"/>
            <a:chOff x="1170089" y="2562167"/>
            <a:chExt cx="3821811" cy="1671946"/>
          </a:xfrm>
        </p:grpSpPr>
        <p:sp>
          <p:nvSpPr>
            <p:cNvPr id="18" name="文本框 17">
              <a:extLst>
                <a:ext uri="{FF2B5EF4-FFF2-40B4-BE49-F238E27FC236}">
                  <a16:creationId xmlns:a16="http://schemas.microsoft.com/office/drawing/2014/main" xmlns="" id="{2613C4C4-F024-61B0-D653-DA9215DEC919}"/>
                </a:ext>
              </a:extLst>
            </p:cNvPr>
            <p:cNvSpPr txBox="1"/>
            <p:nvPr/>
          </p:nvSpPr>
          <p:spPr>
            <a:xfrm>
              <a:off x="1944519" y="3397296"/>
              <a:ext cx="554960"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pB42AD</a:t>
              </a:r>
              <a:endParaRPr lang="zh-CN" altLang="en-US" sz="800" dirty="0">
                <a:latin typeface="Times New Roman" panose="02020603050405020304" pitchFamily="18" charset="0"/>
                <a:cs typeface="Times New Roman" panose="02020603050405020304" pitchFamily="18" charset="0"/>
              </a:endParaRPr>
            </a:p>
          </p:txBody>
        </p:sp>
        <p:sp>
          <p:nvSpPr>
            <p:cNvPr id="40" name="文本框 39">
              <a:extLst>
                <a:ext uri="{FF2B5EF4-FFF2-40B4-BE49-F238E27FC236}">
                  <a16:creationId xmlns:a16="http://schemas.microsoft.com/office/drawing/2014/main" xmlns="" id="{3B4CDE21-CA45-55E3-FC64-FAA6D33B562A}"/>
                </a:ext>
              </a:extLst>
            </p:cNvPr>
            <p:cNvSpPr txBox="1"/>
            <p:nvPr/>
          </p:nvSpPr>
          <p:spPr>
            <a:xfrm>
              <a:off x="1183146" y="2780907"/>
              <a:ext cx="861133" cy="369332"/>
            </a:xfrm>
            <a:prstGeom prst="rect">
              <a:avLst/>
            </a:prstGeom>
            <a:noFill/>
          </p:spPr>
          <p:txBody>
            <a:bodyPr wrap="none" rtlCol="0">
              <a:spAutoFit/>
            </a:bodyPr>
            <a:lstStyle/>
            <a:p>
              <a:r>
                <a:rPr lang="en-US" altLang="zh-CN" sz="900" dirty="0">
                  <a:latin typeface="Times New Roman" panose="02020603050405020304" pitchFamily="18" charset="0"/>
                  <a:cs typeface="Times New Roman" panose="02020603050405020304" pitchFamily="18" charset="0"/>
                </a:rPr>
                <a:t>TaNRT2-6A.6</a:t>
              </a:r>
              <a:endParaRPr lang="zh-CN" altLang="en-US" sz="900" dirty="0">
                <a:latin typeface="Times New Roman" panose="02020603050405020304" pitchFamily="18" charset="0"/>
                <a:cs typeface="Times New Roman" panose="02020603050405020304" pitchFamily="18" charset="0"/>
              </a:endParaRPr>
            </a:p>
            <a:p>
              <a:endParaRPr lang="zh-CN" altLang="en-US" sz="900" dirty="0">
                <a:latin typeface="Times New Roman" panose="02020603050405020304" pitchFamily="18" charset="0"/>
                <a:cs typeface="Times New Roman" panose="02020603050405020304" pitchFamily="18" charset="0"/>
              </a:endParaRPr>
            </a:p>
          </p:txBody>
        </p:sp>
        <p:sp>
          <p:nvSpPr>
            <p:cNvPr id="41" name="文本框 40">
              <a:extLst>
                <a:ext uri="{FF2B5EF4-FFF2-40B4-BE49-F238E27FC236}">
                  <a16:creationId xmlns:a16="http://schemas.microsoft.com/office/drawing/2014/main" xmlns="" id="{97B114E2-804B-7714-5F05-319748CE11FB}"/>
                </a:ext>
              </a:extLst>
            </p:cNvPr>
            <p:cNvSpPr txBox="1"/>
            <p:nvPr/>
          </p:nvSpPr>
          <p:spPr>
            <a:xfrm>
              <a:off x="1256651" y="3637713"/>
              <a:ext cx="774571" cy="230832"/>
            </a:xfrm>
            <a:prstGeom prst="rect">
              <a:avLst/>
            </a:prstGeom>
            <a:noFill/>
          </p:spPr>
          <p:txBody>
            <a:bodyPr wrap="none" rtlCol="0">
              <a:spAutoFit/>
            </a:bodyPr>
            <a:lstStyle/>
            <a:p>
              <a:r>
                <a:rPr lang="en-US" altLang="zh-CN" sz="900" dirty="0">
                  <a:latin typeface="Times New Roman" panose="02020603050405020304" pitchFamily="18" charset="0"/>
                  <a:cs typeface="Times New Roman" panose="02020603050405020304" pitchFamily="18" charset="0"/>
                </a:rPr>
                <a:t>TaNRT2-3D</a:t>
              </a:r>
              <a:endParaRPr lang="zh-CN" altLang="en-US" sz="900" dirty="0">
                <a:latin typeface="Times New Roman" panose="02020603050405020304" pitchFamily="18" charset="0"/>
                <a:cs typeface="Times New Roman" panose="02020603050405020304" pitchFamily="18" charset="0"/>
              </a:endParaRPr>
            </a:p>
          </p:txBody>
        </p:sp>
        <p:pic>
          <p:nvPicPr>
            <p:cNvPr id="42" name="图片 41">
              <a:extLst>
                <a:ext uri="{FF2B5EF4-FFF2-40B4-BE49-F238E27FC236}">
                  <a16:creationId xmlns:a16="http://schemas.microsoft.com/office/drawing/2014/main" xmlns="" id="{C5F18FEF-9489-CFD6-0865-5E1309567E5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p:blipFill>
          <p:spPr>
            <a:xfrm>
              <a:off x="1962286" y="2734443"/>
              <a:ext cx="572311" cy="314813"/>
            </a:xfrm>
            <a:prstGeom prst="rect">
              <a:avLst/>
            </a:prstGeom>
          </p:spPr>
        </p:pic>
        <p:pic>
          <p:nvPicPr>
            <p:cNvPr id="43" name="图片 42">
              <a:extLst>
                <a:ext uri="{FF2B5EF4-FFF2-40B4-BE49-F238E27FC236}">
                  <a16:creationId xmlns:a16="http://schemas.microsoft.com/office/drawing/2014/main" xmlns="" id="{60EF8DF2-9E42-63D4-7302-C3BDD9859D10}"/>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rcRect/>
            <a:stretch/>
          </p:blipFill>
          <p:spPr>
            <a:xfrm>
              <a:off x="1959748" y="3587766"/>
              <a:ext cx="571500" cy="298214"/>
            </a:xfrm>
            <a:prstGeom prst="rect">
              <a:avLst/>
            </a:prstGeom>
          </p:spPr>
        </p:pic>
        <p:sp>
          <p:nvSpPr>
            <p:cNvPr id="44" name="文本框 43">
              <a:extLst>
                <a:ext uri="{FF2B5EF4-FFF2-40B4-BE49-F238E27FC236}">
                  <a16:creationId xmlns:a16="http://schemas.microsoft.com/office/drawing/2014/main" xmlns="" id="{F9EC6E18-05FB-0813-96EA-C60680786C92}"/>
                </a:ext>
              </a:extLst>
            </p:cNvPr>
            <p:cNvSpPr txBox="1"/>
            <p:nvPr/>
          </p:nvSpPr>
          <p:spPr>
            <a:xfrm>
              <a:off x="2547100" y="3396038"/>
              <a:ext cx="583814"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NLP1-4B</a:t>
              </a:r>
              <a:endParaRPr lang="zh-CN" altLang="en-US" sz="800" dirty="0">
                <a:latin typeface="Times New Roman" panose="02020603050405020304" pitchFamily="18" charset="0"/>
                <a:cs typeface="Times New Roman" panose="02020603050405020304" pitchFamily="18" charset="0"/>
              </a:endParaRPr>
            </a:p>
          </p:txBody>
        </p:sp>
        <p:pic>
          <p:nvPicPr>
            <p:cNvPr id="45" name="图片 44">
              <a:extLst>
                <a:ext uri="{FF2B5EF4-FFF2-40B4-BE49-F238E27FC236}">
                  <a16:creationId xmlns:a16="http://schemas.microsoft.com/office/drawing/2014/main" xmlns="" id="{0851D916-3514-44CC-AE87-7D052B15ACF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546068" y="3587766"/>
              <a:ext cx="568656" cy="304233"/>
            </a:xfrm>
            <a:prstGeom prst="rect">
              <a:avLst/>
            </a:prstGeom>
          </p:spPr>
        </p:pic>
        <p:sp>
          <p:nvSpPr>
            <p:cNvPr id="46" name="文本框 45">
              <a:extLst>
                <a:ext uri="{FF2B5EF4-FFF2-40B4-BE49-F238E27FC236}">
                  <a16:creationId xmlns:a16="http://schemas.microsoft.com/office/drawing/2014/main" xmlns="" id="{521BC22F-8CD2-CA3C-0CD0-BB1F4D3DC579}"/>
                </a:ext>
              </a:extLst>
            </p:cNvPr>
            <p:cNvSpPr txBox="1"/>
            <p:nvPr/>
          </p:nvSpPr>
          <p:spPr>
            <a:xfrm>
              <a:off x="1979744" y="2562167"/>
              <a:ext cx="554960"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pB42AD</a:t>
              </a:r>
              <a:endParaRPr lang="zh-CN" altLang="en-US" sz="800" dirty="0">
                <a:latin typeface="Times New Roman" panose="02020603050405020304" pitchFamily="18" charset="0"/>
                <a:cs typeface="Times New Roman" panose="02020603050405020304" pitchFamily="18" charset="0"/>
              </a:endParaRPr>
            </a:p>
          </p:txBody>
        </p:sp>
        <p:pic>
          <p:nvPicPr>
            <p:cNvPr id="48" name="图片 47">
              <a:extLst>
                <a:ext uri="{FF2B5EF4-FFF2-40B4-BE49-F238E27FC236}">
                  <a16:creationId xmlns:a16="http://schemas.microsoft.com/office/drawing/2014/main" xmlns="" id="{6F57F372-048D-85AD-A314-D25B536436A3}"/>
                </a:ext>
              </a:extLst>
            </p:cNvPr>
            <p:cNvPicPr>
              <a:picLocks noChangeAspect="1"/>
            </p:cNvPicPr>
            <p:nvPr/>
          </p:nvPicPr>
          <p:blipFill rotWithShape="1">
            <a:blip r:embed="rId8">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a:ext>
              </a:extLst>
            </a:blip>
            <a:srcRect/>
            <a:stretch/>
          </p:blipFill>
          <p:spPr>
            <a:xfrm>
              <a:off x="2549603" y="2734443"/>
              <a:ext cx="554960" cy="306715"/>
            </a:xfrm>
            <a:prstGeom prst="rect">
              <a:avLst/>
            </a:prstGeom>
          </p:spPr>
        </p:pic>
        <p:sp>
          <p:nvSpPr>
            <p:cNvPr id="49" name="文本框 48">
              <a:extLst>
                <a:ext uri="{FF2B5EF4-FFF2-40B4-BE49-F238E27FC236}">
                  <a16:creationId xmlns:a16="http://schemas.microsoft.com/office/drawing/2014/main" xmlns="" id="{428DE308-243F-CAF2-4E70-0135E8D508EA}"/>
                </a:ext>
              </a:extLst>
            </p:cNvPr>
            <p:cNvSpPr txBox="1"/>
            <p:nvPr/>
          </p:nvSpPr>
          <p:spPr>
            <a:xfrm>
              <a:off x="2589169" y="2564522"/>
              <a:ext cx="583814"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NLP4-2B</a:t>
              </a:r>
              <a:endParaRPr lang="zh-CN" altLang="en-US" sz="800" dirty="0">
                <a:latin typeface="Times New Roman" panose="02020603050405020304" pitchFamily="18" charset="0"/>
                <a:cs typeface="Times New Roman" panose="02020603050405020304" pitchFamily="18" charset="0"/>
              </a:endParaRPr>
            </a:p>
          </p:txBody>
        </p:sp>
        <p:pic>
          <p:nvPicPr>
            <p:cNvPr id="50" name="图片 49">
              <a:extLst>
                <a:ext uri="{FF2B5EF4-FFF2-40B4-BE49-F238E27FC236}">
                  <a16:creationId xmlns:a16="http://schemas.microsoft.com/office/drawing/2014/main" xmlns="" id="{64F96AEF-B555-9E19-8A78-388E6E5C9BE7}"/>
                </a:ext>
              </a:extLst>
            </p:cNvPr>
            <p:cNvPicPr>
              <a:picLocks noChangeAspect="1"/>
            </p:cNvPicPr>
            <p:nvPr/>
          </p:nvPicPr>
          <p:blipFill rotWithShape="1">
            <a:blip r:embed="rId10">
              <a:extLst>
                <a:ext uri="{BEBA8EAE-BF5A-486C-A8C5-ECC9F3942E4B}">
                  <a14:imgProps xmlns:a14="http://schemas.microsoft.com/office/drawing/2010/main">
                    <a14:imgLayer r:embed="rId11">
                      <a14:imgEffect>
                        <a14:brightnessContrast contrast="40000"/>
                      </a14:imgEffect>
                    </a14:imgLayer>
                  </a14:imgProps>
                </a:ext>
                <a:ext uri="{28A0092B-C50C-407E-A947-70E740481C1C}">
                  <a14:useLocalDpi xmlns:a14="http://schemas.microsoft.com/office/drawing/2010/main"/>
                </a:ext>
              </a:extLst>
            </a:blip>
            <a:srcRect/>
            <a:stretch/>
          </p:blipFill>
          <p:spPr>
            <a:xfrm>
              <a:off x="3124542" y="2740003"/>
              <a:ext cx="570849" cy="298214"/>
            </a:xfrm>
            <a:prstGeom prst="rect">
              <a:avLst/>
            </a:prstGeom>
          </p:spPr>
        </p:pic>
        <p:pic>
          <p:nvPicPr>
            <p:cNvPr id="51" name="图片 50">
              <a:extLst>
                <a:ext uri="{FF2B5EF4-FFF2-40B4-BE49-F238E27FC236}">
                  <a16:creationId xmlns:a16="http://schemas.microsoft.com/office/drawing/2014/main" xmlns="" id="{14058CCA-2CB4-E862-8348-4BF73D38E875}"/>
                </a:ext>
              </a:extLst>
            </p:cNvPr>
            <p:cNvPicPr>
              <a:picLocks noChangeAspect="1"/>
            </p:cNvPicPr>
            <p:nvPr/>
          </p:nvPicPr>
          <p:blipFill rotWithShape="1">
            <a:blip r:embed="rId12">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a:ext>
              </a:extLst>
            </a:blip>
            <a:srcRect/>
            <a:stretch/>
          </p:blipFill>
          <p:spPr>
            <a:xfrm>
              <a:off x="3125875" y="3587766"/>
              <a:ext cx="577518" cy="298214"/>
            </a:xfrm>
            <a:prstGeom prst="rect">
              <a:avLst/>
            </a:prstGeom>
          </p:spPr>
        </p:pic>
        <p:sp>
          <p:nvSpPr>
            <p:cNvPr id="52" name="文本框 51">
              <a:extLst>
                <a:ext uri="{FF2B5EF4-FFF2-40B4-BE49-F238E27FC236}">
                  <a16:creationId xmlns:a16="http://schemas.microsoft.com/office/drawing/2014/main" xmlns="" id="{6BF4D5C4-F251-8F35-EEE5-86868C2224B9}"/>
                </a:ext>
              </a:extLst>
            </p:cNvPr>
            <p:cNvSpPr txBox="1"/>
            <p:nvPr/>
          </p:nvSpPr>
          <p:spPr>
            <a:xfrm>
              <a:off x="3145663" y="2564522"/>
              <a:ext cx="583814"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NLP3-4B</a:t>
              </a:r>
              <a:endParaRPr lang="zh-CN" altLang="en-US" sz="800" dirty="0">
                <a:latin typeface="Times New Roman" panose="02020603050405020304" pitchFamily="18" charset="0"/>
                <a:cs typeface="Times New Roman" panose="02020603050405020304" pitchFamily="18" charset="0"/>
              </a:endParaRPr>
            </a:p>
          </p:txBody>
        </p:sp>
        <p:sp>
          <p:nvSpPr>
            <p:cNvPr id="53" name="文本框 52">
              <a:extLst>
                <a:ext uri="{FF2B5EF4-FFF2-40B4-BE49-F238E27FC236}">
                  <a16:creationId xmlns:a16="http://schemas.microsoft.com/office/drawing/2014/main" xmlns="" id="{23E67250-3CBF-25CE-5654-852423012D2A}"/>
                </a:ext>
              </a:extLst>
            </p:cNvPr>
            <p:cNvSpPr txBox="1"/>
            <p:nvPr/>
          </p:nvSpPr>
          <p:spPr>
            <a:xfrm>
              <a:off x="3112091" y="3398722"/>
              <a:ext cx="583814"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NLP3-4B</a:t>
              </a:r>
              <a:endParaRPr lang="zh-CN" altLang="en-US" sz="800" dirty="0">
                <a:latin typeface="Times New Roman" panose="02020603050405020304" pitchFamily="18" charset="0"/>
                <a:cs typeface="Times New Roman" panose="02020603050405020304" pitchFamily="18" charset="0"/>
              </a:endParaRPr>
            </a:p>
          </p:txBody>
        </p:sp>
        <p:pic>
          <p:nvPicPr>
            <p:cNvPr id="54" name="图片 53">
              <a:extLst>
                <a:ext uri="{FF2B5EF4-FFF2-40B4-BE49-F238E27FC236}">
                  <a16:creationId xmlns:a16="http://schemas.microsoft.com/office/drawing/2014/main" xmlns="" id="{FA0DC47A-775B-25DC-786F-69C8CEDDE032}"/>
                </a:ext>
              </a:extLst>
            </p:cNvPr>
            <p:cNvPicPr>
              <a:picLocks noChangeAspect="1"/>
            </p:cNvPicPr>
            <p:nvPr/>
          </p:nvPicPr>
          <p:blipFill rotWithShape="1">
            <a:blip r:embed="rId14">
              <a:extLst>
                <a:ext uri="{BEBA8EAE-BF5A-486C-A8C5-ECC9F3942E4B}">
                  <a14:imgProps xmlns:a14="http://schemas.microsoft.com/office/drawing/2010/main">
                    <a14:imgLayer r:embed="rId15">
                      <a14:imgEffect>
                        <a14:brightnessContrast bright="40000" contrast="20000"/>
                      </a14:imgEffect>
                    </a14:imgLayer>
                  </a14:imgProps>
                </a:ext>
                <a:ext uri="{28A0092B-C50C-407E-A947-70E740481C1C}">
                  <a14:useLocalDpi xmlns:a14="http://schemas.microsoft.com/office/drawing/2010/main"/>
                </a:ext>
              </a:extLst>
            </a:blip>
            <a:srcRect/>
            <a:stretch/>
          </p:blipFill>
          <p:spPr>
            <a:xfrm>
              <a:off x="3713808" y="3595024"/>
              <a:ext cx="591258" cy="283698"/>
            </a:xfrm>
            <a:prstGeom prst="rect">
              <a:avLst/>
            </a:prstGeom>
          </p:spPr>
        </p:pic>
        <p:pic>
          <p:nvPicPr>
            <p:cNvPr id="55" name="图片 54">
              <a:extLst>
                <a:ext uri="{FF2B5EF4-FFF2-40B4-BE49-F238E27FC236}">
                  <a16:creationId xmlns:a16="http://schemas.microsoft.com/office/drawing/2014/main" xmlns="" id="{F99AD585-F69F-5F3F-884D-2AC31FC00A4A}"/>
                </a:ext>
              </a:extLst>
            </p:cNvPr>
            <p:cNvPicPr>
              <a:picLocks noChangeAspect="1"/>
            </p:cNvPicPr>
            <p:nvPr/>
          </p:nvPicPr>
          <p:blipFill rotWithShape="1">
            <a:blip r:embed="rId16">
              <a:extLst>
                <a:ext uri="{BEBA8EAE-BF5A-486C-A8C5-ECC9F3942E4B}">
                  <a14:imgProps xmlns:a14="http://schemas.microsoft.com/office/drawing/2010/main">
                    <a14:imgLayer r:embed="rId17">
                      <a14:imgEffect>
                        <a14:brightnessContrast bright="40000" contrast="20000"/>
                      </a14:imgEffect>
                    </a14:imgLayer>
                  </a14:imgProps>
                </a:ext>
                <a:ext uri="{28A0092B-C50C-407E-A947-70E740481C1C}">
                  <a14:useLocalDpi xmlns:a14="http://schemas.microsoft.com/office/drawing/2010/main"/>
                </a:ext>
              </a:extLst>
            </a:blip>
            <a:srcRect/>
            <a:stretch/>
          </p:blipFill>
          <p:spPr>
            <a:xfrm>
              <a:off x="3715370" y="2744686"/>
              <a:ext cx="594878" cy="293531"/>
            </a:xfrm>
            <a:prstGeom prst="rect">
              <a:avLst/>
            </a:prstGeom>
          </p:spPr>
        </p:pic>
        <p:sp>
          <p:nvSpPr>
            <p:cNvPr id="56" name="文本框 55">
              <a:extLst>
                <a:ext uri="{FF2B5EF4-FFF2-40B4-BE49-F238E27FC236}">
                  <a16:creationId xmlns:a16="http://schemas.microsoft.com/office/drawing/2014/main" xmlns="" id="{4A6FCBEE-B45F-D4C7-F57E-54F3B0B424DC}"/>
                </a:ext>
              </a:extLst>
            </p:cNvPr>
            <p:cNvSpPr txBox="1"/>
            <p:nvPr/>
          </p:nvSpPr>
          <p:spPr>
            <a:xfrm>
              <a:off x="3756626" y="2571605"/>
              <a:ext cx="583814"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NLP7-3B</a:t>
              </a:r>
              <a:endParaRPr lang="zh-CN" altLang="en-US" sz="800" dirty="0">
                <a:latin typeface="Times New Roman" panose="02020603050405020304" pitchFamily="18" charset="0"/>
                <a:cs typeface="Times New Roman" panose="02020603050405020304" pitchFamily="18" charset="0"/>
              </a:endParaRPr>
            </a:p>
          </p:txBody>
        </p:sp>
        <p:sp>
          <p:nvSpPr>
            <p:cNvPr id="57" name="文本框 56">
              <a:extLst>
                <a:ext uri="{FF2B5EF4-FFF2-40B4-BE49-F238E27FC236}">
                  <a16:creationId xmlns:a16="http://schemas.microsoft.com/office/drawing/2014/main" xmlns="" id="{95BEA18A-60EC-7A66-49B9-7338A65F0C54}"/>
                </a:ext>
              </a:extLst>
            </p:cNvPr>
            <p:cNvSpPr txBox="1"/>
            <p:nvPr/>
          </p:nvSpPr>
          <p:spPr>
            <a:xfrm>
              <a:off x="3780369" y="3409032"/>
              <a:ext cx="583814"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NLP7-3B</a:t>
              </a:r>
              <a:endParaRPr lang="zh-CN" altLang="en-US" sz="800"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xmlns="" id="{112ED107-AE6A-898B-E174-35C0E0971E26}"/>
                </a:ext>
              </a:extLst>
            </p:cNvPr>
            <p:cNvPicPr>
              <a:picLocks noChangeAspect="1"/>
            </p:cNvPicPr>
            <p:nvPr/>
          </p:nvPicPr>
          <p:blipFill rotWithShape="1">
            <a:blip r:embed="rId18">
              <a:extLst>
                <a:ext uri="{BEBA8EAE-BF5A-486C-A8C5-ECC9F3942E4B}">
                  <a14:imgProps xmlns:a14="http://schemas.microsoft.com/office/drawing/2010/main">
                    <a14:imgLayer r:embed="rId19">
                      <a14:imgEffect>
                        <a14:brightnessContrast bright="-20000" contrast="20000"/>
                      </a14:imgEffect>
                    </a14:imgLayer>
                  </a14:imgProps>
                </a:ext>
                <a:ext uri="{28A0092B-C50C-407E-A947-70E740481C1C}">
                  <a14:useLocalDpi xmlns:a14="http://schemas.microsoft.com/office/drawing/2010/main"/>
                </a:ext>
              </a:extLst>
            </a:blip>
            <a:srcRect/>
            <a:stretch/>
          </p:blipFill>
          <p:spPr>
            <a:xfrm>
              <a:off x="2546069" y="3905485"/>
              <a:ext cx="561008" cy="322334"/>
            </a:xfrm>
            <a:prstGeom prst="rect">
              <a:avLst/>
            </a:prstGeom>
          </p:spPr>
        </p:pic>
        <p:pic>
          <p:nvPicPr>
            <p:cNvPr id="5" name="图片 4">
              <a:extLst>
                <a:ext uri="{FF2B5EF4-FFF2-40B4-BE49-F238E27FC236}">
                  <a16:creationId xmlns:a16="http://schemas.microsoft.com/office/drawing/2014/main" xmlns="" id="{41D844FC-9F5F-468D-DCE0-22615EAF46D9}"/>
                </a:ext>
              </a:extLst>
            </p:cNvPr>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3715370" y="3058936"/>
              <a:ext cx="592537" cy="384720"/>
            </a:xfrm>
            <a:prstGeom prst="rect">
              <a:avLst/>
            </a:prstGeom>
          </p:spPr>
        </p:pic>
        <p:pic>
          <p:nvPicPr>
            <p:cNvPr id="6" name="图片 5">
              <a:extLst>
                <a:ext uri="{FF2B5EF4-FFF2-40B4-BE49-F238E27FC236}">
                  <a16:creationId xmlns:a16="http://schemas.microsoft.com/office/drawing/2014/main" xmlns="" id="{71E4D8B0-4E04-960C-E577-AE1BBD552CC5}"/>
                </a:ext>
              </a:extLst>
            </p:cNvPr>
            <p:cNvPicPr>
              <a:picLocks noChangeAspect="1"/>
            </p:cNvPicPr>
            <p:nvPr/>
          </p:nvPicPr>
          <p:blipFill rotWithShape="1">
            <a:blip r:embed="rId21">
              <a:extLst>
                <a:ext uri="{28A0092B-C50C-407E-A947-70E740481C1C}">
                  <a14:useLocalDpi xmlns:a14="http://schemas.microsoft.com/office/drawing/2010/main"/>
                </a:ext>
              </a:extLst>
            </a:blip>
            <a:srcRect/>
            <a:stretch/>
          </p:blipFill>
          <p:spPr>
            <a:xfrm>
              <a:off x="2552115" y="3061876"/>
              <a:ext cx="554961" cy="384721"/>
            </a:xfrm>
            <a:prstGeom prst="rect">
              <a:avLst/>
            </a:prstGeom>
          </p:spPr>
        </p:pic>
        <p:pic>
          <p:nvPicPr>
            <p:cNvPr id="7" name="图片 6">
              <a:extLst>
                <a:ext uri="{FF2B5EF4-FFF2-40B4-BE49-F238E27FC236}">
                  <a16:creationId xmlns:a16="http://schemas.microsoft.com/office/drawing/2014/main" xmlns="" id="{E0E0CB0D-1CAF-8E4D-6346-AF27685300CE}"/>
                </a:ext>
              </a:extLst>
            </p:cNvPr>
            <p:cNvPicPr>
              <a:picLocks noChangeAspect="1"/>
            </p:cNvPicPr>
            <p:nvPr/>
          </p:nvPicPr>
          <p:blipFill rotWithShape="1">
            <a:blip r:embed="rId22">
              <a:extLst>
                <a:ext uri="{28A0092B-C50C-407E-A947-70E740481C1C}">
                  <a14:useLocalDpi xmlns:a14="http://schemas.microsoft.com/office/drawing/2010/main"/>
                </a:ext>
              </a:extLst>
            </a:blip>
            <a:srcRect/>
            <a:stretch/>
          </p:blipFill>
          <p:spPr>
            <a:xfrm>
              <a:off x="1962587" y="3063127"/>
              <a:ext cx="570756" cy="384721"/>
            </a:xfrm>
            <a:prstGeom prst="rect">
              <a:avLst/>
            </a:prstGeom>
          </p:spPr>
        </p:pic>
        <p:pic>
          <p:nvPicPr>
            <p:cNvPr id="8" name="图片 7">
              <a:extLst>
                <a:ext uri="{FF2B5EF4-FFF2-40B4-BE49-F238E27FC236}">
                  <a16:creationId xmlns:a16="http://schemas.microsoft.com/office/drawing/2014/main" xmlns="" id="{C749B38E-42B8-D894-24AE-E2760A438B63}"/>
                </a:ext>
              </a:extLst>
            </p:cNvPr>
            <p:cNvPicPr>
              <a:picLocks noChangeAspect="1"/>
            </p:cNvPicPr>
            <p:nvPr/>
          </p:nvPicPr>
          <p:blipFill rotWithShape="1">
            <a:blip r:embed="rId23">
              <a:extLst>
                <a:ext uri="{28A0092B-C50C-407E-A947-70E740481C1C}">
                  <a14:useLocalDpi xmlns:a14="http://schemas.microsoft.com/office/drawing/2010/main"/>
                </a:ext>
              </a:extLst>
            </a:blip>
            <a:srcRect/>
            <a:stretch/>
          </p:blipFill>
          <p:spPr>
            <a:xfrm>
              <a:off x="3126244" y="3061877"/>
              <a:ext cx="576781" cy="384720"/>
            </a:xfrm>
            <a:prstGeom prst="rect">
              <a:avLst/>
            </a:prstGeom>
          </p:spPr>
        </p:pic>
        <p:pic>
          <p:nvPicPr>
            <p:cNvPr id="9" name="图片 8">
              <a:extLst>
                <a:ext uri="{FF2B5EF4-FFF2-40B4-BE49-F238E27FC236}">
                  <a16:creationId xmlns:a16="http://schemas.microsoft.com/office/drawing/2014/main" xmlns="" id="{1BBD4E25-906B-FA46-3D9C-C0257C636793}"/>
                </a:ext>
              </a:extLst>
            </p:cNvPr>
            <p:cNvPicPr>
              <a:picLocks noChangeAspect="1"/>
            </p:cNvPicPr>
            <p:nvPr/>
          </p:nvPicPr>
          <p:blipFill rotWithShape="1">
            <a:blip r:embed="rId24">
              <a:extLst>
                <a:ext uri="{BEBA8EAE-BF5A-486C-A8C5-ECC9F3942E4B}">
                  <a14:imgProps xmlns:a14="http://schemas.microsoft.com/office/drawing/2010/main">
                    <a14:imgLayer r:embed="rId25">
                      <a14:imgEffect>
                        <a14:brightnessContrast bright="-20000" contrast="20000"/>
                      </a14:imgEffect>
                    </a14:imgLayer>
                  </a14:imgProps>
                </a:ext>
                <a:ext uri="{28A0092B-C50C-407E-A947-70E740481C1C}">
                  <a14:useLocalDpi xmlns:a14="http://schemas.microsoft.com/office/drawing/2010/main"/>
                </a:ext>
              </a:extLst>
            </a:blip>
            <a:srcRect/>
            <a:stretch/>
          </p:blipFill>
          <p:spPr>
            <a:xfrm>
              <a:off x="1964478" y="3911779"/>
              <a:ext cx="566770" cy="322334"/>
            </a:xfrm>
            <a:prstGeom prst="rect">
              <a:avLst/>
            </a:prstGeom>
          </p:spPr>
        </p:pic>
        <p:pic>
          <p:nvPicPr>
            <p:cNvPr id="11" name="图片 10">
              <a:extLst>
                <a:ext uri="{FF2B5EF4-FFF2-40B4-BE49-F238E27FC236}">
                  <a16:creationId xmlns:a16="http://schemas.microsoft.com/office/drawing/2014/main" xmlns="" id="{DB3A4F45-5754-DFEF-5CA7-BD1F1B961D11}"/>
                </a:ext>
              </a:extLst>
            </p:cNvPr>
            <p:cNvPicPr>
              <a:picLocks noChangeAspect="1"/>
            </p:cNvPicPr>
            <p:nvPr/>
          </p:nvPicPr>
          <p:blipFill rotWithShape="1">
            <a:blip r:embed="rId26">
              <a:extLst>
                <a:ext uri="{28A0092B-C50C-407E-A947-70E740481C1C}">
                  <a14:useLocalDpi xmlns:a14="http://schemas.microsoft.com/office/drawing/2010/main"/>
                </a:ext>
              </a:extLst>
            </a:blip>
            <a:srcRect/>
            <a:stretch/>
          </p:blipFill>
          <p:spPr>
            <a:xfrm>
              <a:off x="3717710" y="3905485"/>
              <a:ext cx="592538" cy="322334"/>
            </a:xfrm>
            <a:prstGeom prst="rect">
              <a:avLst/>
            </a:prstGeom>
          </p:spPr>
        </p:pic>
        <p:pic>
          <p:nvPicPr>
            <p:cNvPr id="12" name="图片 11">
              <a:extLst>
                <a:ext uri="{FF2B5EF4-FFF2-40B4-BE49-F238E27FC236}">
                  <a16:creationId xmlns:a16="http://schemas.microsoft.com/office/drawing/2014/main" xmlns="" id="{5EA66A50-C507-C6FD-E610-9F0C6F86FF5E}"/>
                </a:ext>
              </a:extLst>
            </p:cNvPr>
            <p:cNvPicPr>
              <a:picLocks noChangeAspect="1"/>
            </p:cNvPicPr>
            <p:nvPr/>
          </p:nvPicPr>
          <p:blipFill rotWithShape="1">
            <a:blip r:embed="rId27">
              <a:extLst>
                <a:ext uri="{28A0092B-C50C-407E-A947-70E740481C1C}">
                  <a14:useLocalDpi xmlns:a14="http://schemas.microsoft.com/office/drawing/2010/main"/>
                </a:ext>
              </a:extLst>
            </a:blip>
            <a:srcRect/>
            <a:stretch/>
          </p:blipFill>
          <p:spPr>
            <a:xfrm>
              <a:off x="3125875" y="3905485"/>
              <a:ext cx="574596" cy="322334"/>
            </a:xfrm>
            <a:prstGeom prst="rect">
              <a:avLst/>
            </a:prstGeom>
          </p:spPr>
        </p:pic>
        <p:sp>
          <p:nvSpPr>
            <p:cNvPr id="13" name="文本框 12">
              <a:extLst>
                <a:ext uri="{FF2B5EF4-FFF2-40B4-BE49-F238E27FC236}">
                  <a16:creationId xmlns:a16="http://schemas.microsoft.com/office/drawing/2014/main" xmlns="" id="{94351914-5C9C-BE0C-8715-7313E567D01C}"/>
                </a:ext>
              </a:extLst>
            </p:cNvPr>
            <p:cNvSpPr txBox="1"/>
            <p:nvPr/>
          </p:nvSpPr>
          <p:spPr>
            <a:xfrm>
              <a:off x="1170089" y="3139171"/>
              <a:ext cx="861133" cy="369332"/>
            </a:xfrm>
            <a:prstGeom prst="rect">
              <a:avLst/>
            </a:prstGeom>
            <a:noFill/>
          </p:spPr>
          <p:txBody>
            <a:bodyPr wrap="none" rtlCol="0">
              <a:spAutoFit/>
            </a:bodyPr>
            <a:lstStyle/>
            <a:p>
              <a:r>
                <a:rPr lang="en-US" altLang="zh-CN" sz="900" dirty="0">
                  <a:latin typeface="Times New Roman" panose="02020603050405020304" pitchFamily="18" charset="0"/>
                  <a:cs typeface="Times New Roman" panose="02020603050405020304" pitchFamily="18" charset="0"/>
                </a:rPr>
                <a:t>TaNRT2-6A.6</a:t>
              </a:r>
              <a:endParaRPr lang="zh-CN" altLang="en-US" sz="900" dirty="0">
                <a:latin typeface="Times New Roman" panose="02020603050405020304" pitchFamily="18" charset="0"/>
                <a:cs typeface="Times New Roman" panose="02020603050405020304" pitchFamily="18" charset="0"/>
              </a:endParaRPr>
            </a:p>
            <a:p>
              <a:endParaRPr lang="zh-CN" altLang="en-US" sz="900" dirty="0">
                <a:latin typeface="Times New Roman" panose="02020603050405020304" pitchFamily="18" charset="0"/>
                <a:cs typeface="Times New Roman" panose="02020603050405020304" pitchFamily="18" charset="0"/>
              </a:endParaRPr>
            </a:p>
          </p:txBody>
        </p:sp>
        <p:sp>
          <p:nvSpPr>
            <p:cNvPr id="14" name="文本框 13">
              <a:extLst>
                <a:ext uri="{FF2B5EF4-FFF2-40B4-BE49-F238E27FC236}">
                  <a16:creationId xmlns:a16="http://schemas.microsoft.com/office/drawing/2014/main" xmlns="" id="{AE466782-FE96-1D09-62DD-B8F93DA2B4BE}"/>
                </a:ext>
              </a:extLst>
            </p:cNvPr>
            <p:cNvSpPr txBox="1"/>
            <p:nvPr/>
          </p:nvSpPr>
          <p:spPr>
            <a:xfrm>
              <a:off x="1277240" y="3931597"/>
              <a:ext cx="774571" cy="230832"/>
            </a:xfrm>
            <a:prstGeom prst="rect">
              <a:avLst/>
            </a:prstGeom>
            <a:noFill/>
          </p:spPr>
          <p:txBody>
            <a:bodyPr wrap="none" rtlCol="0">
              <a:spAutoFit/>
            </a:bodyPr>
            <a:lstStyle/>
            <a:p>
              <a:r>
                <a:rPr lang="en-US" altLang="zh-CN" sz="900" dirty="0">
                  <a:latin typeface="Times New Roman" panose="02020603050405020304" pitchFamily="18" charset="0"/>
                  <a:cs typeface="Times New Roman" panose="02020603050405020304" pitchFamily="18" charset="0"/>
                </a:rPr>
                <a:t>TaNRT2-3D</a:t>
              </a:r>
              <a:endParaRPr lang="zh-CN" altLang="en-US" sz="900" dirty="0">
                <a:latin typeface="Times New Roman" panose="02020603050405020304" pitchFamily="18" charset="0"/>
                <a:cs typeface="Times New Roman" panose="02020603050405020304" pitchFamily="18" charset="0"/>
              </a:endParaRPr>
            </a:p>
          </p:txBody>
        </p:sp>
        <p:sp>
          <p:nvSpPr>
            <p:cNvPr id="59" name="文本框 58">
              <a:extLst>
                <a:ext uri="{FF2B5EF4-FFF2-40B4-BE49-F238E27FC236}">
                  <a16:creationId xmlns:a16="http://schemas.microsoft.com/office/drawing/2014/main" xmlns="" id="{F69E3005-471E-79C7-482B-A92C55E928FD}"/>
                </a:ext>
              </a:extLst>
            </p:cNvPr>
            <p:cNvSpPr txBox="1"/>
            <p:nvPr/>
          </p:nvSpPr>
          <p:spPr>
            <a:xfrm>
              <a:off x="4249389" y="2717883"/>
              <a:ext cx="742511" cy="338554"/>
            </a:xfrm>
            <a:prstGeom prst="rect">
              <a:avLst/>
            </a:prstGeom>
            <a:noFill/>
          </p:spPr>
          <p:txBody>
            <a:bodyPr wrap="none" rtlCol="0">
              <a:spAutoFit/>
            </a:bodyPr>
            <a:lstStyle/>
            <a:p>
              <a:r>
                <a:rPr lang="en-US" altLang="zh-CN" sz="800" dirty="0">
                  <a:latin typeface="Arial" panose="020B0604020202020204" pitchFamily="34" charset="0"/>
                  <a:cs typeface="Arial" panose="020B0604020202020204" pitchFamily="34" charset="0"/>
                </a:rPr>
                <a:t>SD/-</a:t>
              </a:r>
              <a:r>
                <a:rPr lang="en-US" altLang="zh-CN" sz="800" dirty="0" err="1">
                  <a:latin typeface="Arial" panose="020B0604020202020204" pitchFamily="34" charset="0"/>
                  <a:cs typeface="Arial" panose="020B0604020202020204" pitchFamily="34" charset="0"/>
                </a:rPr>
                <a:t>Trp</a:t>
              </a:r>
              <a:r>
                <a:rPr lang="en-US" altLang="zh-CN" sz="800" dirty="0">
                  <a:latin typeface="Arial" panose="020B0604020202020204" pitchFamily="34" charset="0"/>
                  <a:cs typeface="Arial" panose="020B0604020202020204" pitchFamily="34" charset="0"/>
                </a:rPr>
                <a:t>-Ura</a:t>
              </a:r>
            </a:p>
            <a:p>
              <a:r>
                <a:rPr lang="en-US" altLang="zh-CN" sz="800" dirty="0">
                  <a:latin typeface="Arial" panose="020B0604020202020204" pitchFamily="34" charset="0"/>
                  <a:cs typeface="Arial" panose="020B0604020202020204" pitchFamily="34" charset="0"/>
                </a:rPr>
                <a:t>+x-</a:t>
              </a:r>
              <a:r>
                <a:rPr lang="el-GR" altLang="zh-CN" sz="800" dirty="0">
                  <a:latin typeface="Arial" panose="020B0604020202020204" pitchFamily="34" charset="0"/>
                  <a:cs typeface="Arial" panose="020B0604020202020204" pitchFamily="34" charset="0"/>
                </a:rPr>
                <a:t>α</a:t>
              </a:r>
              <a:r>
                <a:rPr lang="en-US" altLang="zh-CN" sz="800" dirty="0">
                  <a:latin typeface="Arial" panose="020B0604020202020204" pitchFamily="34" charset="0"/>
                  <a:cs typeface="Arial" panose="020B0604020202020204" pitchFamily="34" charset="0"/>
                </a:rPr>
                <a:t>-gal</a:t>
              </a:r>
              <a:endParaRPr lang="zh-CN" altLang="en-US" sz="800" dirty="0">
                <a:latin typeface="Arial" panose="020B0604020202020204" pitchFamily="34" charset="0"/>
                <a:cs typeface="Arial" panose="020B0604020202020204" pitchFamily="34" charset="0"/>
              </a:endParaRPr>
            </a:p>
          </p:txBody>
        </p:sp>
        <p:sp>
          <p:nvSpPr>
            <p:cNvPr id="60" name="文本框 59">
              <a:extLst>
                <a:ext uri="{FF2B5EF4-FFF2-40B4-BE49-F238E27FC236}">
                  <a16:creationId xmlns:a16="http://schemas.microsoft.com/office/drawing/2014/main" xmlns="" id="{474D6712-4BE6-2964-F7FA-9EB46FC8E123}"/>
                </a:ext>
              </a:extLst>
            </p:cNvPr>
            <p:cNvSpPr txBox="1"/>
            <p:nvPr/>
          </p:nvSpPr>
          <p:spPr>
            <a:xfrm>
              <a:off x="4239229" y="3573225"/>
              <a:ext cx="742511" cy="338554"/>
            </a:xfrm>
            <a:prstGeom prst="rect">
              <a:avLst/>
            </a:prstGeom>
            <a:noFill/>
          </p:spPr>
          <p:txBody>
            <a:bodyPr wrap="none" rtlCol="0">
              <a:spAutoFit/>
            </a:bodyPr>
            <a:lstStyle/>
            <a:p>
              <a:r>
                <a:rPr lang="en-US" altLang="zh-CN" sz="800" dirty="0">
                  <a:latin typeface="Arial" panose="020B0604020202020204" pitchFamily="34" charset="0"/>
                  <a:cs typeface="Arial" panose="020B0604020202020204" pitchFamily="34" charset="0"/>
                </a:rPr>
                <a:t>SD/-</a:t>
              </a:r>
              <a:r>
                <a:rPr lang="en-US" altLang="zh-CN" sz="800" dirty="0" err="1">
                  <a:latin typeface="Arial" panose="020B0604020202020204" pitchFamily="34" charset="0"/>
                  <a:cs typeface="Arial" panose="020B0604020202020204" pitchFamily="34" charset="0"/>
                </a:rPr>
                <a:t>Trp</a:t>
              </a:r>
              <a:r>
                <a:rPr lang="en-US" altLang="zh-CN" sz="800" dirty="0">
                  <a:latin typeface="Arial" panose="020B0604020202020204" pitchFamily="34" charset="0"/>
                  <a:cs typeface="Arial" panose="020B0604020202020204" pitchFamily="34" charset="0"/>
                </a:rPr>
                <a:t>-Ura</a:t>
              </a:r>
            </a:p>
            <a:p>
              <a:r>
                <a:rPr lang="en-US" altLang="zh-CN" sz="800" dirty="0">
                  <a:latin typeface="Arial" panose="020B0604020202020204" pitchFamily="34" charset="0"/>
                  <a:cs typeface="Arial" panose="020B0604020202020204" pitchFamily="34" charset="0"/>
                </a:rPr>
                <a:t>+x-</a:t>
              </a:r>
              <a:r>
                <a:rPr lang="el-GR" altLang="zh-CN" sz="800" dirty="0">
                  <a:latin typeface="Arial" panose="020B0604020202020204" pitchFamily="34" charset="0"/>
                  <a:cs typeface="Arial" panose="020B0604020202020204" pitchFamily="34" charset="0"/>
                </a:rPr>
                <a:t>α</a:t>
              </a:r>
              <a:r>
                <a:rPr lang="en-US" altLang="zh-CN" sz="800" dirty="0">
                  <a:latin typeface="Arial" panose="020B0604020202020204" pitchFamily="34" charset="0"/>
                  <a:cs typeface="Arial" panose="020B0604020202020204" pitchFamily="34" charset="0"/>
                </a:rPr>
                <a:t>-gal</a:t>
              </a:r>
              <a:endParaRPr lang="zh-CN" altLang="en-US" sz="800" dirty="0">
                <a:latin typeface="Arial" panose="020B0604020202020204" pitchFamily="34" charset="0"/>
                <a:cs typeface="Arial" panose="020B0604020202020204" pitchFamily="34" charset="0"/>
              </a:endParaRPr>
            </a:p>
          </p:txBody>
        </p:sp>
        <p:sp>
          <p:nvSpPr>
            <p:cNvPr id="61" name="文本框 60">
              <a:extLst>
                <a:ext uri="{FF2B5EF4-FFF2-40B4-BE49-F238E27FC236}">
                  <a16:creationId xmlns:a16="http://schemas.microsoft.com/office/drawing/2014/main" xmlns="" id="{B197CDCE-4932-DA4B-12D4-B13F3B49FE7C}"/>
                </a:ext>
              </a:extLst>
            </p:cNvPr>
            <p:cNvSpPr txBox="1"/>
            <p:nvPr/>
          </p:nvSpPr>
          <p:spPr>
            <a:xfrm>
              <a:off x="4228978" y="3179392"/>
              <a:ext cx="742511" cy="215444"/>
            </a:xfrm>
            <a:prstGeom prst="rect">
              <a:avLst/>
            </a:prstGeom>
            <a:noFill/>
          </p:spPr>
          <p:txBody>
            <a:bodyPr wrap="none" rtlCol="0">
              <a:spAutoFit/>
            </a:bodyPr>
            <a:lstStyle/>
            <a:p>
              <a:r>
                <a:rPr lang="en-US" altLang="zh-CN" sz="800" dirty="0">
                  <a:latin typeface="Arial" panose="020B0604020202020204" pitchFamily="34" charset="0"/>
                  <a:cs typeface="Arial" panose="020B0604020202020204" pitchFamily="34" charset="0"/>
                </a:rPr>
                <a:t>SD/-</a:t>
              </a:r>
              <a:r>
                <a:rPr lang="en-US" altLang="zh-CN" sz="800" dirty="0" err="1">
                  <a:latin typeface="Arial" panose="020B0604020202020204" pitchFamily="34" charset="0"/>
                  <a:cs typeface="Arial" panose="020B0604020202020204" pitchFamily="34" charset="0"/>
                </a:rPr>
                <a:t>Trp</a:t>
              </a:r>
              <a:r>
                <a:rPr lang="en-US" altLang="zh-CN" sz="800" dirty="0">
                  <a:latin typeface="Arial" panose="020B0604020202020204" pitchFamily="34" charset="0"/>
                  <a:cs typeface="Arial" panose="020B0604020202020204" pitchFamily="34" charset="0"/>
                </a:rPr>
                <a:t>-Ura</a:t>
              </a:r>
              <a:endParaRPr lang="zh-CN" altLang="en-US" sz="800" dirty="0">
                <a:latin typeface="Arial" panose="020B0604020202020204" pitchFamily="34" charset="0"/>
                <a:cs typeface="Arial" panose="020B0604020202020204" pitchFamily="34" charset="0"/>
              </a:endParaRPr>
            </a:p>
          </p:txBody>
        </p:sp>
        <p:sp>
          <p:nvSpPr>
            <p:cNvPr id="62" name="文本框 61">
              <a:extLst>
                <a:ext uri="{FF2B5EF4-FFF2-40B4-BE49-F238E27FC236}">
                  <a16:creationId xmlns:a16="http://schemas.microsoft.com/office/drawing/2014/main" xmlns="" id="{64402E71-AC20-BB8B-AA04-D655B3C41DC2}"/>
                </a:ext>
              </a:extLst>
            </p:cNvPr>
            <p:cNvSpPr txBox="1"/>
            <p:nvPr/>
          </p:nvSpPr>
          <p:spPr>
            <a:xfrm>
              <a:off x="4239229" y="3998652"/>
              <a:ext cx="742511" cy="215444"/>
            </a:xfrm>
            <a:prstGeom prst="rect">
              <a:avLst/>
            </a:prstGeom>
            <a:noFill/>
          </p:spPr>
          <p:txBody>
            <a:bodyPr wrap="none" rtlCol="0">
              <a:spAutoFit/>
            </a:bodyPr>
            <a:lstStyle/>
            <a:p>
              <a:r>
                <a:rPr lang="en-US" altLang="zh-CN" sz="800" dirty="0">
                  <a:latin typeface="Arial" panose="020B0604020202020204" pitchFamily="34" charset="0"/>
                  <a:cs typeface="Arial" panose="020B0604020202020204" pitchFamily="34" charset="0"/>
                </a:rPr>
                <a:t>SD/-</a:t>
              </a:r>
              <a:r>
                <a:rPr lang="en-US" altLang="zh-CN" sz="800" dirty="0" err="1">
                  <a:latin typeface="Arial" panose="020B0604020202020204" pitchFamily="34" charset="0"/>
                  <a:cs typeface="Arial" panose="020B0604020202020204" pitchFamily="34" charset="0"/>
                </a:rPr>
                <a:t>Trp</a:t>
              </a:r>
              <a:r>
                <a:rPr lang="en-US" altLang="zh-CN" sz="800" dirty="0">
                  <a:latin typeface="Arial" panose="020B0604020202020204" pitchFamily="34" charset="0"/>
                  <a:cs typeface="Arial" panose="020B0604020202020204" pitchFamily="34" charset="0"/>
                </a:rPr>
                <a:t>-Ura</a:t>
              </a:r>
              <a:endParaRPr lang="zh-CN" altLang="en-US" sz="800" dirty="0">
                <a:latin typeface="Arial" panose="020B0604020202020204" pitchFamily="34" charset="0"/>
                <a:cs typeface="Arial" panose="020B0604020202020204" pitchFamily="34" charset="0"/>
              </a:endParaRPr>
            </a:p>
          </p:txBody>
        </p:sp>
      </p:grpSp>
      <p:sp>
        <p:nvSpPr>
          <p:cNvPr id="64" name="文本框 63">
            <a:extLst>
              <a:ext uri="{FF2B5EF4-FFF2-40B4-BE49-F238E27FC236}">
                <a16:creationId xmlns:a16="http://schemas.microsoft.com/office/drawing/2014/main" xmlns="" id="{7A60D1CF-3A0C-84ED-BD6E-6FDD615D676A}"/>
              </a:ext>
            </a:extLst>
          </p:cNvPr>
          <p:cNvSpPr txBox="1"/>
          <p:nvPr/>
        </p:nvSpPr>
        <p:spPr>
          <a:xfrm>
            <a:off x="1064231" y="4007980"/>
            <a:ext cx="4729537" cy="646331"/>
          </a:xfrm>
          <a:prstGeom prst="rect">
            <a:avLst/>
          </a:prstGeom>
          <a:noFill/>
        </p:spPr>
        <p:txBody>
          <a:bodyPr wrap="square" rtlCol="0">
            <a:spAutoFit/>
          </a:bodyPr>
          <a:lstStyle/>
          <a:p>
            <a:r>
              <a:rPr lang="en-US" altLang="zh-CN" sz="900" b="1" dirty="0">
                <a:latin typeface="Arial" panose="020B0604020202020204" pitchFamily="34" charset="0"/>
                <a:cs typeface="Arial" panose="020B0604020202020204" pitchFamily="34" charset="0"/>
              </a:rPr>
              <a:t>Fig. S5. Yeast one-hybrid (Y1H) assay was used to verify </a:t>
            </a:r>
            <a:r>
              <a:rPr lang="en-US" altLang="zh-CN" sz="900" b="1" dirty="0" err="1">
                <a:latin typeface="Arial" panose="020B0604020202020204" pitchFamily="34" charset="0"/>
                <a:cs typeface="Arial" panose="020B0604020202020204" pitchFamily="34" charset="0"/>
              </a:rPr>
              <a:t>TaNLPs</a:t>
            </a:r>
            <a:r>
              <a:rPr lang="en-US" altLang="zh-CN" sz="900" b="1" dirty="0">
                <a:latin typeface="Arial" panose="020B0604020202020204" pitchFamily="34" charset="0"/>
                <a:cs typeface="Arial" panose="020B0604020202020204" pitchFamily="34" charset="0"/>
              </a:rPr>
              <a:t> bound to the </a:t>
            </a:r>
            <a:r>
              <a:rPr lang="en-US" altLang="zh-CN" sz="900" b="1" i="1" dirty="0">
                <a:latin typeface="Arial" panose="020B0604020202020204" pitchFamily="34" charset="0"/>
                <a:cs typeface="Arial" panose="020B0604020202020204" pitchFamily="34" charset="0"/>
              </a:rPr>
              <a:t>TaNRT2s</a:t>
            </a:r>
            <a:r>
              <a:rPr lang="en-US" altLang="zh-CN" sz="900" b="1" dirty="0">
                <a:latin typeface="Arial" panose="020B0604020202020204" pitchFamily="34" charset="0"/>
                <a:cs typeface="Arial" panose="020B0604020202020204" pitchFamily="34" charset="0"/>
              </a:rPr>
              <a:t> promoter region. </a:t>
            </a:r>
            <a:r>
              <a:rPr lang="en-US" altLang="zh-CN" sz="900" dirty="0" err="1">
                <a:latin typeface="Arial" panose="020B0604020202020204" pitchFamily="34" charset="0"/>
                <a:cs typeface="Arial" panose="020B0604020202020204" pitchFamily="34" charset="0"/>
              </a:rPr>
              <a:t>TaNLPs</a:t>
            </a:r>
            <a:r>
              <a:rPr lang="en-US" altLang="zh-CN" sz="900" dirty="0">
                <a:latin typeface="Arial" panose="020B0604020202020204" pitchFamily="34" charset="0"/>
                <a:cs typeface="Arial" panose="020B0604020202020204" pitchFamily="34" charset="0"/>
              </a:rPr>
              <a:t> fusion proteins activate the expression of </a:t>
            </a:r>
            <a:r>
              <a:rPr lang="en-US" altLang="zh-CN" sz="900" i="1" dirty="0">
                <a:latin typeface="Arial" panose="020B0604020202020204" pitchFamily="34" charset="0"/>
                <a:cs typeface="Arial" panose="020B0604020202020204" pitchFamily="34" charset="0"/>
              </a:rPr>
              <a:t>LacZ</a:t>
            </a:r>
            <a:r>
              <a:rPr lang="en-US" altLang="zh-CN" sz="900" dirty="0">
                <a:latin typeface="Arial" panose="020B0604020202020204" pitchFamily="34" charset="0"/>
                <a:cs typeface="Arial" panose="020B0604020202020204" pitchFamily="34" charset="0"/>
              </a:rPr>
              <a:t> reporter gene driven by the promoter of </a:t>
            </a:r>
            <a:r>
              <a:rPr lang="en-US" altLang="zh-CN" sz="900" i="1" dirty="0">
                <a:latin typeface="Arial" panose="020B0604020202020204" pitchFamily="34" charset="0"/>
                <a:cs typeface="Arial" panose="020B0604020202020204" pitchFamily="34" charset="0"/>
              </a:rPr>
              <a:t>TaNRT2-6A.6</a:t>
            </a:r>
            <a:r>
              <a:rPr lang="en-US" altLang="zh-CN" sz="900" dirty="0">
                <a:latin typeface="Arial" panose="020B0604020202020204" pitchFamily="34" charset="0"/>
                <a:cs typeface="Arial" panose="020B0604020202020204" pitchFamily="34" charset="0"/>
              </a:rPr>
              <a:t> and </a:t>
            </a:r>
            <a:r>
              <a:rPr lang="en-US" altLang="zh-CN" sz="900" i="1" dirty="0">
                <a:latin typeface="Arial" panose="020B0604020202020204" pitchFamily="34" charset="0"/>
                <a:cs typeface="Arial" panose="020B0604020202020204" pitchFamily="34" charset="0"/>
              </a:rPr>
              <a:t>TaNRT2-3D</a:t>
            </a:r>
            <a:r>
              <a:rPr lang="en-US" altLang="zh-CN" sz="900" dirty="0">
                <a:latin typeface="Arial" panose="020B0604020202020204" pitchFamily="34" charset="0"/>
                <a:cs typeface="Arial" panose="020B0604020202020204" pitchFamily="34" charset="0"/>
              </a:rPr>
              <a:t>, respectively, in </a:t>
            </a:r>
            <a:r>
              <a:rPr lang="en-US" altLang="zh-CN" sz="900" dirty="0" err="1">
                <a:latin typeface="Arial" panose="020B0604020202020204" pitchFamily="34" charset="0"/>
                <a:cs typeface="Arial" panose="020B0604020202020204" pitchFamily="34" charset="0"/>
              </a:rPr>
              <a:t>yeast.The</a:t>
            </a:r>
            <a:r>
              <a:rPr lang="en-US" altLang="zh-CN" sz="900" dirty="0">
                <a:latin typeface="Arial" panose="020B0604020202020204" pitchFamily="34" charset="0"/>
                <a:cs typeface="Arial" panose="020B0604020202020204" pitchFamily="34" charset="0"/>
              </a:rPr>
              <a:t> empty vector pB42AD was used as a negative control.</a:t>
            </a:r>
            <a:endParaRPr lang="zh-CN" altLang="en-US" sz="900" dirty="0"/>
          </a:p>
        </p:txBody>
      </p:sp>
    </p:spTree>
    <p:extLst>
      <p:ext uri="{BB962C8B-B14F-4D97-AF65-F5344CB8AC3E}">
        <p14:creationId xmlns:p14="http://schemas.microsoft.com/office/powerpoint/2010/main" val="2189606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8CDBD7A2-AB35-98F7-79E7-FCEE811998BF}"/>
              </a:ext>
            </a:extLst>
          </p:cNvPr>
          <p:cNvSpPr txBox="1"/>
          <p:nvPr/>
        </p:nvSpPr>
        <p:spPr>
          <a:xfrm>
            <a:off x="146304" y="2266386"/>
            <a:ext cx="4977645" cy="246221"/>
          </a:xfrm>
          <a:prstGeom prst="rect">
            <a:avLst/>
          </a:prstGeom>
          <a:noFill/>
        </p:spPr>
        <p:txBody>
          <a:bodyPr wrap="none" rtlCol="0">
            <a:spAutoFit/>
          </a:bodyPr>
          <a:lstStyle/>
          <a:p>
            <a:r>
              <a:rPr lang="en-US" altLang="zh-CN" sz="1000" b="1" dirty="0">
                <a:latin typeface="Arial" panose="020B0604020202020204" pitchFamily="34" charset="0"/>
                <a:cs typeface="Arial" panose="020B0604020202020204" pitchFamily="34" charset="0"/>
              </a:rPr>
              <a:t>Table S1. Phosphorus signaling pathway genes respond to low nitrogen stress</a:t>
            </a:r>
            <a:endParaRPr lang="zh-CN" altLang="en-US" sz="1000" b="1" dirty="0">
              <a:latin typeface="Arial" panose="020B0604020202020204" pitchFamily="34" charset="0"/>
              <a:cs typeface="Arial" panose="020B0604020202020204" pitchFamily="34" charset="0"/>
            </a:endParaRPr>
          </a:p>
        </p:txBody>
      </p:sp>
      <p:graphicFrame>
        <p:nvGraphicFramePr>
          <p:cNvPr id="3" name="表格 4">
            <a:extLst>
              <a:ext uri="{FF2B5EF4-FFF2-40B4-BE49-F238E27FC236}">
                <a16:creationId xmlns:a16="http://schemas.microsoft.com/office/drawing/2014/main" xmlns="" id="{451167D1-2069-87B8-B0FF-9272C029E198}"/>
              </a:ext>
            </a:extLst>
          </p:cNvPr>
          <p:cNvGraphicFramePr>
            <a:graphicFrameLocks noGrp="1"/>
          </p:cNvGraphicFramePr>
          <p:nvPr>
            <p:extLst>
              <p:ext uri="{D42A27DB-BD31-4B8C-83A1-F6EECF244321}">
                <p14:modId xmlns:p14="http://schemas.microsoft.com/office/powerpoint/2010/main" val="3056894752"/>
              </p:ext>
            </p:extLst>
          </p:nvPr>
        </p:nvGraphicFramePr>
        <p:xfrm>
          <a:off x="160818" y="2563667"/>
          <a:ext cx="5934810" cy="5212080"/>
        </p:xfrm>
        <a:graphic>
          <a:graphicData uri="http://schemas.openxmlformats.org/drawingml/2006/table">
            <a:tbl>
              <a:tblPr firstRow="1" bandRow="1">
                <a:tableStyleId>{2D5ABB26-0587-4C30-8999-92F81FD0307C}</a:tableStyleId>
              </a:tblPr>
              <a:tblGrid>
                <a:gridCol w="1158240">
                  <a:extLst>
                    <a:ext uri="{9D8B030D-6E8A-4147-A177-3AD203B41FA5}">
                      <a16:colId xmlns:a16="http://schemas.microsoft.com/office/drawing/2014/main" xmlns="" val="2618461732"/>
                    </a:ext>
                  </a:extLst>
                </a:gridCol>
                <a:gridCol w="594714">
                  <a:extLst>
                    <a:ext uri="{9D8B030D-6E8A-4147-A177-3AD203B41FA5}">
                      <a16:colId xmlns:a16="http://schemas.microsoft.com/office/drawing/2014/main" xmlns="" val="3486322797"/>
                    </a:ext>
                  </a:extLst>
                </a:gridCol>
                <a:gridCol w="403860">
                  <a:extLst>
                    <a:ext uri="{9D8B030D-6E8A-4147-A177-3AD203B41FA5}">
                      <a16:colId xmlns:a16="http://schemas.microsoft.com/office/drawing/2014/main" xmlns="" val="3580575902"/>
                    </a:ext>
                  </a:extLst>
                </a:gridCol>
                <a:gridCol w="441960">
                  <a:extLst>
                    <a:ext uri="{9D8B030D-6E8A-4147-A177-3AD203B41FA5}">
                      <a16:colId xmlns:a16="http://schemas.microsoft.com/office/drawing/2014/main" xmlns="" val="2108877123"/>
                    </a:ext>
                  </a:extLst>
                </a:gridCol>
                <a:gridCol w="381000">
                  <a:extLst>
                    <a:ext uri="{9D8B030D-6E8A-4147-A177-3AD203B41FA5}">
                      <a16:colId xmlns:a16="http://schemas.microsoft.com/office/drawing/2014/main" xmlns="" val="2388384049"/>
                    </a:ext>
                  </a:extLst>
                </a:gridCol>
                <a:gridCol w="403860">
                  <a:extLst>
                    <a:ext uri="{9D8B030D-6E8A-4147-A177-3AD203B41FA5}">
                      <a16:colId xmlns:a16="http://schemas.microsoft.com/office/drawing/2014/main" xmlns="" val="3908785422"/>
                    </a:ext>
                  </a:extLst>
                </a:gridCol>
                <a:gridCol w="350520">
                  <a:extLst>
                    <a:ext uri="{9D8B030D-6E8A-4147-A177-3AD203B41FA5}">
                      <a16:colId xmlns:a16="http://schemas.microsoft.com/office/drawing/2014/main" xmlns="" val="108028204"/>
                    </a:ext>
                  </a:extLst>
                </a:gridCol>
                <a:gridCol w="563880">
                  <a:extLst>
                    <a:ext uri="{9D8B030D-6E8A-4147-A177-3AD203B41FA5}">
                      <a16:colId xmlns:a16="http://schemas.microsoft.com/office/drawing/2014/main" xmlns="" val="3692501529"/>
                    </a:ext>
                  </a:extLst>
                </a:gridCol>
                <a:gridCol w="441960">
                  <a:extLst>
                    <a:ext uri="{9D8B030D-6E8A-4147-A177-3AD203B41FA5}">
                      <a16:colId xmlns:a16="http://schemas.microsoft.com/office/drawing/2014/main" xmlns="" val="3200711892"/>
                    </a:ext>
                  </a:extLst>
                </a:gridCol>
                <a:gridCol w="1194816">
                  <a:extLst>
                    <a:ext uri="{9D8B030D-6E8A-4147-A177-3AD203B41FA5}">
                      <a16:colId xmlns:a16="http://schemas.microsoft.com/office/drawing/2014/main" xmlns="" val="1122538434"/>
                    </a:ext>
                  </a:extLst>
                </a:gridCol>
              </a:tblGrid>
              <a:tr h="579120">
                <a:tc>
                  <a:txBody>
                    <a:bodyPr/>
                    <a:lstStyle/>
                    <a:p>
                      <a:pPr algn="ctr" fontAlgn="ctr"/>
                      <a:r>
                        <a:rPr lang="en-US" sz="800" b="1" u="none" strike="noStrike" dirty="0">
                          <a:solidFill>
                            <a:srgbClr val="000000"/>
                          </a:solidFill>
                          <a:effectLst/>
                          <a:latin typeface="Arial" panose="020B0604020202020204" pitchFamily="34" charset="0"/>
                          <a:cs typeface="Arial" panose="020B0604020202020204" pitchFamily="34" charset="0"/>
                        </a:rPr>
                        <a:t>Gene ID</a:t>
                      </a:r>
                      <a:endParaRPr lang="en-US" sz="8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800" b="1" u="none" strike="noStrike" dirty="0">
                          <a:solidFill>
                            <a:srgbClr val="000000"/>
                          </a:solidFill>
                          <a:effectLst/>
                          <a:latin typeface="Arial" panose="020B0604020202020204" pitchFamily="34" charset="0"/>
                          <a:cs typeface="Arial" panose="020B0604020202020204" pitchFamily="34" charset="0"/>
                        </a:rPr>
                        <a:t>LN-1-FPKM</a:t>
                      </a:r>
                      <a:endParaRPr lang="en-US" sz="8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altLang="zh-CN" sz="800" b="1" u="none" strike="noStrike" dirty="0">
                          <a:solidFill>
                            <a:srgbClr val="000000"/>
                          </a:solidFill>
                          <a:effectLst/>
                          <a:latin typeface="Arial" panose="020B0604020202020204" pitchFamily="34" charset="0"/>
                          <a:cs typeface="Arial" panose="020B0604020202020204" pitchFamily="34" charset="0"/>
                        </a:rPr>
                        <a:t>LN-2-FPKM</a:t>
                      </a:r>
                      <a:endParaRPr lang="en-US" altLang="zh-CN" sz="800" b="1" i="0" u="none" strike="noStrike" dirty="0">
                        <a:solidFill>
                          <a:srgbClr val="000000"/>
                        </a:solidFill>
                        <a:effectLst/>
                        <a:latin typeface="Arial" panose="020B0604020202020204" pitchFamily="34" charset="0"/>
                        <a:ea typeface="+mn-ea"/>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altLang="zh-CN" sz="800" b="1" u="none" strike="noStrike" dirty="0">
                          <a:solidFill>
                            <a:srgbClr val="000000"/>
                          </a:solidFill>
                          <a:effectLst/>
                          <a:latin typeface="Arial" panose="020B0604020202020204" pitchFamily="34" charset="0"/>
                          <a:cs typeface="Arial" panose="020B0604020202020204" pitchFamily="34" charset="0"/>
                        </a:rPr>
                        <a:t>LN-3-FPKM</a:t>
                      </a:r>
                      <a:endParaRPr lang="en-US" altLang="zh-CN" sz="800" b="1" i="0" u="none" strike="noStrike" dirty="0">
                        <a:solidFill>
                          <a:srgbClr val="000000"/>
                        </a:solidFill>
                        <a:effectLst/>
                        <a:latin typeface="Arial" panose="020B0604020202020204" pitchFamily="34" charset="0"/>
                        <a:ea typeface="+mn-ea"/>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800" b="1" u="none" strike="noStrike" dirty="0">
                          <a:solidFill>
                            <a:srgbClr val="000000"/>
                          </a:solidFill>
                          <a:effectLst/>
                          <a:latin typeface="Arial" panose="020B0604020202020204" pitchFamily="34" charset="0"/>
                          <a:cs typeface="Arial" panose="020B0604020202020204" pitchFamily="34" charset="0"/>
                        </a:rPr>
                        <a:t>HN-1-FPKM</a:t>
                      </a:r>
                      <a:endParaRPr lang="en-US" sz="8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800" b="1" u="none" strike="noStrike" dirty="0">
                          <a:solidFill>
                            <a:srgbClr val="000000"/>
                          </a:solidFill>
                          <a:effectLst/>
                          <a:latin typeface="Arial" panose="020B0604020202020204" pitchFamily="34" charset="0"/>
                          <a:cs typeface="Arial" panose="020B0604020202020204" pitchFamily="34" charset="0"/>
                        </a:rPr>
                        <a:t>HN-2-FPKM</a:t>
                      </a:r>
                      <a:endParaRPr lang="en-US" sz="8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altLang="zh-CN" sz="800" b="1" u="none" strike="noStrike" dirty="0">
                          <a:solidFill>
                            <a:srgbClr val="000000"/>
                          </a:solidFill>
                          <a:effectLst/>
                          <a:latin typeface="Arial" panose="020B0604020202020204" pitchFamily="34" charset="0"/>
                          <a:cs typeface="Arial" panose="020B0604020202020204" pitchFamily="34" charset="0"/>
                        </a:rPr>
                        <a:t>HN-3-FPKM</a:t>
                      </a:r>
                      <a:endParaRPr lang="en-US" altLang="zh-CN" sz="800" b="1" i="0" u="none" strike="noStrike" dirty="0">
                        <a:solidFill>
                          <a:srgbClr val="000000"/>
                        </a:solidFill>
                        <a:effectLst/>
                        <a:latin typeface="Arial" panose="020B0604020202020204" pitchFamily="34" charset="0"/>
                        <a:ea typeface="+mn-ea"/>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800" b="1" u="none" strike="noStrike" dirty="0">
                          <a:solidFill>
                            <a:srgbClr val="000000"/>
                          </a:solidFill>
                          <a:effectLst/>
                          <a:latin typeface="Arial" panose="020B0604020202020204" pitchFamily="34" charset="0"/>
                          <a:cs typeface="Arial" panose="020B0604020202020204" pitchFamily="34" charset="0"/>
                        </a:rPr>
                        <a:t>Log2 (Fold Change)</a:t>
                      </a:r>
                      <a:endParaRPr lang="en-US" sz="8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800" b="1" u="none" strike="noStrike" dirty="0">
                          <a:solidFill>
                            <a:srgbClr val="000000"/>
                          </a:solidFill>
                          <a:effectLst/>
                          <a:latin typeface="Arial" panose="020B0604020202020204" pitchFamily="34" charset="0"/>
                          <a:cs typeface="Arial" panose="020B0604020202020204" pitchFamily="34" charset="0"/>
                        </a:rPr>
                        <a:t>P-value</a:t>
                      </a:r>
                      <a:endParaRPr lang="en-US" sz="8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en-US" sz="800" b="1" u="none" strike="noStrike" dirty="0">
                          <a:solidFill>
                            <a:srgbClr val="000000"/>
                          </a:solidFill>
                          <a:effectLst/>
                          <a:latin typeface="Arial" panose="020B0604020202020204" pitchFamily="34" charset="0"/>
                          <a:cs typeface="Arial" panose="020B0604020202020204" pitchFamily="34" charset="0"/>
                        </a:rPr>
                        <a:t>Gene function</a:t>
                      </a:r>
                      <a:endParaRPr lang="en-US" sz="8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00045073"/>
                  </a:ext>
                </a:extLst>
              </a:tr>
              <a:tr h="579120">
                <a:tc>
                  <a:txBody>
                    <a:bodyPr/>
                    <a:lstStyle/>
                    <a:p>
                      <a:pPr algn="ctr" fontAlgn="ctr"/>
                      <a:r>
                        <a:rPr lang="en-US" sz="800" b="0" u="none" strike="noStrike" dirty="0">
                          <a:solidFill>
                            <a:srgbClr val="000000"/>
                          </a:solidFill>
                          <a:effectLst/>
                          <a:latin typeface="Arial" panose="020B0604020202020204" pitchFamily="34" charset="0"/>
                          <a:cs typeface="Arial" panose="020B0604020202020204" pitchFamily="34" charset="0"/>
                        </a:rPr>
                        <a:t>TraesCS7D03G0963300</a:t>
                      </a:r>
                      <a:endPar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9525" cap="flat" cmpd="sng" algn="ctr">
                      <a:solidFill>
                        <a:schemeClr val="tx1"/>
                      </a:solidFill>
                      <a:prstDash val="solid"/>
                      <a:round/>
                      <a:headEnd type="none" w="med" len="med"/>
                      <a:tailEnd type="none" w="med" len="med"/>
                    </a:lnT>
                  </a:tcP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18.290 </a:t>
                      </a:r>
                    </a:p>
                  </a:txBody>
                  <a:tcPr marL="6350" marR="6350" marT="6350" marB="0" anchor="ctr">
                    <a:lnT w="9525" cap="flat" cmpd="sng" algn="ctr">
                      <a:solidFill>
                        <a:schemeClr val="tx1"/>
                      </a:solidFill>
                      <a:prstDash val="solid"/>
                      <a:round/>
                      <a:headEnd type="none" w="med" len="med"/>
                      <a:tailEnd type="none" w="med" len="med"/>
                    </a:lnT>
                  </a:tcP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13.586 </a:t>
                      </a:r>
                    </a:p>
                  </a:txBody>
                  <a:tcPr marL="6350" marR="6350" marT="6350" marB="0" anchor="ctr">
                    <a:lnT w="9525" cap="flat" cmpd="sng" algn="ctr">
                      <a:solidFill>
                        <a:schemeClr val="tx1"/>
                      </a:solidFill>
                      <a:prstDash val="solid"/>
                      <a:round/>
                      <a:headEnd type="none" w="med" len="med"/>
                      <a:tailEnd type="none" w="med" len="med"/>
                    </a:lnT>
                  </a:tcP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6.419 </a:t>
                      </a:r>
                    </a:p>
                  </a:txBody>
                  <a:tcPr marL="6350" marR="6350" marT="6350" marB="0" anchor="ctr">
                    <a:lnT w="9525" cap="flat" cmpd="sng" algn="ctr">
                      <a:solidFill>
                        <a:schemeClr val="tx1"/>
                      </a:solidFill>
                      <a:prstDash val="solid"/>
                      <a:round/>
                      <a:headEnd type="none" w="med" len="med"/>
                      <a:tailEnd type="none" w="med" len="med"/>
                    </a:lnT>
                  </a:tcP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1.106 </a:t>
                      </a:r>
                    </a:p>
                  </a:txBody>
                  <a:tcPr marL="6350" marR="6350" marT="6350" marB="0" anchor="ctr">
                    <a:lnT w="9525" cap="flat" cmpd="sng" algn="ctr">
                      <a:solidFill>
                        <a:schemeClr val="tx1"/>
                      </a:solidFill>
                      <a:prstDash val="solid"/>
                      <a:round/>
                      <a:headEnd type="none" w="med" len="med"/>
                      <a:tailEnd type="none" w="med" len="med"/>
                    </a:lnT>
                  </a:tcP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0.937 </a:t>
                      </a:r>
                    </a:p>
                  </a:txBody>
                  <a:tcPr marL="6350" marR="6350" marT="6350" marB="0" anchor="ctr">
                    <a:lnT w="9525" cap="flat" cmpd="sng" algn="ctr">
                      <a:solidFill>
                        <a:schemeClr val="tx1"/>
                      </a:solidFill>
                      <a:prstDash val="solid"/>
                      <a:round/>
                      <a:headEnd type="none" w="med" len="med"/>
                      <a:tailEnd type="none" w="med" len="med"/>
                    </a:lnT>
                  </a:tcP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0.983 </a:t>
                      </a:r>
                    </a:p>
                  </a:txBody>
                  <a:tcPr marL="6350" marR="6350" marT="6350" marB="0" anchor="ctr">
                    <a:lnT w="9525" cap="flat" cmpd="sng" algn="ctr">
                      <a:solidFill>
                        <a:schemeClr val="tx1"/>
                      </a:solidFill>
                      <a:prstDash val="solid"/>
                      <a:round/>
                      <a:headEnd type="none" w="med" len="med"/>
                      <a:tailEnd type="none" w="med" len="med"/>
                    </a:lnT>
                  </a:tcPr>
                </a:tc>
                <a:tc>
                  <a:txBody>
                    <a:bodyPr/>
                    <a:lstStyle/>
                    <a:p>
                      <a:pPr algn="ctr" fontAlgn="ctr"/>
                      <a:r>
                        <a:rPr lang="en-US" altLang="zh-CN" sz="800" b="0" u="none" strike="noStrike" dirty="0">
                          <a:solidFill>
                            <a:srgbClr val="000000"/>
                          </a:solidFill>
                          <a:effectLst/>
                          <a:latin typeface="Arial" panose="020B0604020202020204" pitchFamily="34" charset="0"/>
                          <a:cs typeface="Arial" panose="020B0604020202020204" pitchFamily="34" charset="0"/>
                        </a:rPr>
                        <a:t>3.654</a:t>
                      </a:r>
                      <a:endPar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9525" cap="flat" cmpd="sng" algn="ctr">
                      <a:solidFill>
                        <a:schemeClr val="tx1"/>
                      </a:solidFill>
                      <a:prstDash val="solid"/>
                      <a:round/>
                      <a:headEnd type="none" w="med" len="med"/>
                      <a:tailEnd type="none" w="med" len="med"/>
                    </a:lnT>
                  </a:tcPr>
                </a:tc>
                <a:tc>
                  <a:txBody>
                    <a:bodyPr/>
                    <a:lstStyle/>
                    <a:p>
                      <a:pPr algn="ctr" fontAlgn="ctr"/>
                      <a:r>
                        <a:rPr lang="en-US" sz="800" b="0" u="none" strike="noStrike" dirty="0">
                          <a:solidFill>
                            <a:srgbClr val="000000"/>
                          </a:solidFill>
                          <a:effectLst/>
                          <a:latin typeface="Arial" panose="020B0604020202020204" pitchFamily="34" charset="0"/>
                          <a:cs typeface="Arial" panose="020B0604020202020204" pitchFamily="34" charset="0"/>
                        </a:rPr>
                        <a:t>2.38E-18</a:t>
                      </a:r>
                      <a:endPar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9525" cap="flat" cmpd="sng" algn="ctr">
                      <a:solidFill>
                        <a:schemeClr val="tx1"/>
                      </a:solidFill>
                      <a:prstDash val="solid"/>
                      <a:round/>
                      <a:headEnd type="none" w="med" len="med"/>
                      <a:tailEnd type="none" w="med" len="med"/>
                    </a:lnT>
                  </a:tcPr>
                </a:tc>
                <a:tc>
                  <a:txBody>
                    <a:bodyPr/>
                    <a:lstStyle/>
                    <a:p>
                      <a:pPr algn="ctr" fontAlgn="ctr"/>
                      <a:r>
                        <a:rPr lang="en-US" sz="800" b="0" u="none" strike="noStrike" dirty="0">
                          <a:solidFill>
                            <a:srgbClr val="000000"/>
                          </a:solidFill>
                          <a:effectLst/>
                          <a:latin typeface="Arial" panose="020B0604020202020204" pitchFamily="34" charset="0"/>
                          <a:cs typeface="Arial" panose="020B0604020202020204" pitchFamily="34" charset="0"/>
                        </a:rPr>
                        <a:t>PHR transcription factor (central regulator of Pi responses)</a:t>
                      </a:r>
                      <a:endPar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2229649076"/>
                  </a:ext>
                </a:extLst>
              </a:tr>
              <a:tr h="579120">
                <a:tc>
                  <a:txBody>
                    <a:bodyPr/>
                    <a:lstStyle/>
                    <a:p>
                      <a:pPr algn="ctr" fontAlgn="ctr"/>
                      <a:r>
                        <a:rPr lang="en-US" sz="800" b="0" u="none" strike="noStrike" dirty="0">
                          <a:solidFill>
                            <a:srgbClr val="000000"/>
                          </a:solidFill>
                          <a:effectLst/>
                          <a:latin typeface="Arial" panose="020B0604020202020204" pitchFamily="34" charset="0"/>
                          <a:cs typeface="Arial" panose="020B0604020202020204" pitchFamily="34" charset="0"/>
                        </a:rPr>
                        <a:t>TraesCS7A03G1007200</a:t>
                      </a:r>
                      <a:endPar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12.852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6.423 </a:t>
                      </a:r>
                    </a:p>
                  </a:txBody>
                  <a:tcPr marL="6350" marR="6350" marT="635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6.240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0.621 </a:t>
                      </a:r>
                    </a:p>
                  </a:txBody>
                  <a:tcPr marL="6350" marR="6350" marT="635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0.774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0.844 </a:t>
                      </a:r>
                    </a:p>
                  </a:txBody>
                  <a:tcPr marL="6350" marR="6350" marT="6350" marB="0" anchor="ctr"/>
                </a:tc>
                <a:tc>
                  <a:txBody>
                    <a:bodyPr/>
                    <a:lstStyle/>
                    <a:p>
                      <a:pPr algn="ctr" fontAlgn="ctr"/>
                      <a:r>
                        <a:rPr lang="en-US" altLang="zh-CN" sz="800" b="0" u="none" strike="noStrike" dirty="0">
                          <a:solidFill>
                            <a:srgbClr val="000000"/>
                          </a:solidFill>
                          <a:effectLst/>
                          <a:latin typeface="Arial" panose="020B0604020202020204" pitchFamily="34" charset="0"/>
                          <a:cs typeface="Arial" panose="020B0604020202020204" pitchFamily="34" charset="0"/>
                        </a:rPr>
                        <a:t>3.503</a:t>
                      </a:r>
                      <a:endPar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tc>
                <a:tc>
                  <a:txBody>
                    <a:bodyPr/>
                    <a:lstStyle/>
                    <a:p>
                      <a:pPr algn="ctr" fontAlgn="ctr"/>
                      <a:r>
                        <a:rPr lang="en-US" sz="800" b="0" u="none" strike="noStrike" dirty="0">
                          <a:solidFill>
                            <a:srgbClr val="000000"/>
                          </a:solidFill>
                          <a:effectLst/>
                          <a:latin typeface="Arial" panose="020B0604020202020204" pitchFamily="34" charset="0"/>
                          <a:cs typeface="Arial" panose="020B0604020202020204" pitchFamily="34" charset="0"/>
                        </a:rPr>
                        <a:t>1.52E-17</a:t>
                      </a:r>
                      <a:endPar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tc>
                <a:tc>
                  <a:txBody>
                    <a:bodyPr/>
                    <a:lstStyle/>
                    <a:p>
                      <a:pPr algn="ctr"/>
                      <a:r>
                        <a:rPr lang="en-US" altLang="zh-CN" sz="800" b="0" u="none" strike="noStrike" dirty="0">
                          <a:solidFill>
                            <a:srgbClr val="000000"/>
                          </a:solidFill>
                          <a:effectLst/>
                          <a:latin typeface="Arial" panose="020B0604020202020204" pitchFamily="34" charset="0"/>
                          <a:cs typeface="Arial" panose="020B0604020202020204" pitchFamily="34" charset="0"/>
                        </a:rPr>
                        <a:t>PHR transcription factor (central regulator of Pi responses</a:t>
                      </a:r>
                      <a:endParaRPr lang="zh-CN" altLang="en-U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012975303"/>
                  </a:ext>
                </a:extLst>
              </a:tr>
              <a:tr h="579120">
                <a:tc>
                  <a:txBody>
                    <a:bodyPr/>
                    <a:lstStyle/>
                    <a:p>
                      <a:pPr algn="ctr" fontAlgn="ctr"/>
                      <a:r>
                        <a:rPr lang="en-US" sz="800" b="0" u="none" strike="noStrike" dirty="0">
                          <a:solidFill>
                            <a:srgbClr val="000000"/>
                          </a:solidFill>
                          <a:effectLst/>
                          <a:latin typeface="Arial" panose="020B0604020202020204" pitchFamily="34" charset="0"/>
                          <a:cs typeface="Arial" panose="020B0604020202020204" pitchFamily="34" charset="0"/>
                        </a:rPr>
                        <a:t>TraesCS7B03G0847700</a:t>
                      </a:r>
                      <a:endPar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8.369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4.704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3.833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1.041 </a:t>
                      </a:r>
                    </a:p>
                  </a:txBody>
                  <a:tcPr marL="6350" marR="6350" marT="635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0.695 </a:t>
                      </a:r>
                    </a:p>
                  </a:txBody>
                  <a:tcPr marL="6350" marR="6350" marT="635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0.513 </a:t>
                      </a:r>
                    </a:p>
                  </a:txBody>
                  <a:tcPr marL="6350" marR="6350" marT="6350" marB="0" anchor="ctr"/>
                </a:tc>
                <a:tc>
                  <a:txBody>
                    <a:bodyPr/>
                    <a:lstStyle/>
                    <a:p>
                      <a:pPr algn="ctr" fontAlgn="ctr"/>
                      <a:r>
                        <a:rPr lang="en-US" altLang="zh-CN" sz="800" b="0" u="none" strike="noStrike" dirty="0">
                          <a:solidFill>
                            <a:srgbClr val="000000"/>
                          </a:solidFill>
                          <a:effectLst/>
                          <a:latin typeface="Arial" panose="020B0604020202020204" pitchFamily="34" charset="0"/>
                          <a:cs typeface="Arial" panose="020B0604020202020204" pitchFamily="34" charset="0"/>
                        </a:rPr>
                        <a:t>2.901</a:t>
                      </a:r>
                      <a:endPar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tc>
                <a:tc>
                  <a:txBody>
                    <a:bodyPr/>
                    <a:lstStyle/>
                    <a:p>
                      <a:pPr algn="ctr" fontAlgn="ctr"/>
                      <a:r>
                        <a:rPr lang="en-US" sz="800" b="0" u="none" strike="noStrike" dirty="0">
                          <a:solidFill>
                            <a:srgbClr val="000000"/>
                          </a:solidFill>
                          <a:effectLst/>
                          <a:latin typeface="Arial" panose="020B0604020202020204" pitchFamily="34" charset="0"/>
                          <a:cs typeface="Arial" panose="020B0604020202020204" pitchFamily="34" charset="0"/>
                        </a:rPr>
                        <a:t>3.53E-11</a:t>
                      </a:r>
                      <a:endPar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7620" marR="7620" marT="762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800" b="0" u="none" strike="noStrike" dirty="0">
                          <a:solidFill>
                            <a:srgbClr val="000000"/>
                          </a:solidFill>
                          <a:effectLst/>
                          <a:latin typeface="Arial" panose="020B0604020202020204" pitchFamily="34" charset="0"/>
                          <a:cs typeface="Arial" panose="020B0604020202020204" pitchFamily="34" charset="0"/>
                        </a:rPr>
                        <a:t>PHR transcription factor (central regulator of Pi responses</a:t>
                      </a:r>
                      <a:endParaRPr lang="en-US" altLang="zh-CN" sz="800" b="0" i="0" u="none" strike="noStrike" dirty="0">
                        <a:solidFill>
                          <a:srgbClr val="000000"/>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xmlns="" val="2036009763"/>
                  </a:ext>
                </a:extLst>
              </a:tr>
              <a:tr h="579120">
                <a:tc>
                  <a:txBody>
                    <a:bodyPr/>
                    <a:lstStyle/>
                    <a:p>
                      <a:pPr algn="ctr" fontAlgn="ctr"/>
                      <a:r>
                        <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TraesCS7A03G0242200</a:t>
                      </a:r>
                    </a:p>
                  </a:txBody>
                  <a:tcPr marL="7620" marR="7620" marT="762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2.314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1.325 </a:t>
                      </a:r>
                    </a:p>
                  </a:txBody>
                  <a:tcPr marL="6350" marR="6350" marT="635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2.158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0.021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0.024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0.000 </a:t>
                      </a:r>
                    </a:p>
                  </a:txBody>
                  <a:tcPr marL="6350" marR="6350" marT="6350" marB="0" anchor="ct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7.048</a:t>
                      </a:r>
                    </a:p>
                  </a:txBody>
                  <a:tcPr marL="7620" marR="7620" marT="7620" marB="0" anchor="ct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2.35E-10</a:t>
                      </a:r>
                    </a:p>
                  </a:txBody>
                  <a:tcPr marL="7620" marR="7620" marT="762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Arial" panose="020B0604020202020204" pitchFamily="34" charset="0"/>
                          <a:ea typeface="+mn-ea"/>
                          <a:cs typeface="Arial" panose="020B0604020202020204" pitchFamily="34" charset="0"/>
                        </a:rPr>
                        <a:t>Purple acid phosphatase 27 (PAP)</a:t>
                      </a:r>
                    </a:p>
                  </a:txBody>
                  <a:tcPr/>
                </a:tc>
                <a:extLst>
                  <a:ext uri="{0D108BD9-81ED-4DB2-BD59-A6C34878D82A}">
                    <a16:rowId xmlns:a16="http://schemas.microsoft.com/office/drawing/2014/main" xmlns="" val="2569804925"/>
                  </a:ext>
                </a:extLst>
              </a:tr>
              <a:tr h="579120">
                <a:tc>
                  <a:txBody>
                    <a:bodyPr/>
                    <a:lstStyle/>
                    <a:p>
                      <a:pPr algn="ctr" fontAlgn="ctr"/>
                      <a:r>
                        <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TraesCS4D03G0797500</a:t>
                      </a:r>
                    </a:p>
                  </a:txBody>
                  <a:tcPr marL="7620" marR="7620" marT="762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1.424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12.856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5.761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53.225 </a:t>
                      </a:r>
                    </a:p>
                  </a:txBody>
                  <a:tcPr marL="6350" marR="6350" marT="635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40.187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38.095 </a:t>
                      </a:r>
                    </a:p>
                  </a:txBody>
                  <a:tcPr marL="6350" marR="6350" marT="6350" marB="0" anchor="ct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-2.75</a:t>
                      </a:r>
                    </a:p>
                  </a:txBody>
                  <a:tcPr marL="7620" marR="7620" marT="7620" marB="0" anchor="ct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5.77E-07</a:t>
                      </a:r>
                    </a:p>
                  </a:txBody>
                  <a:tcPr marL="7620" marR="7620" marT="762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Arial" panose="020B0604020202020204" pitchFamily="34" charset="0"/>
                          <a:ea typeface="+mn-ea"/>
                          <a:cs typeface="Arial" panose="020B0604020202020204" pitchFamily="34" charset="0"/>
                        </a:rPr>
                        <a:t>Purple acid phosphatase 27 (PAP)</a:t>
                      </a:r>
                    </a:p>
                  </a:txBody>
                  <a:tcPr/>
                </a:tc>
                <a:extLst>
                  <a:ext uri="{0D108BD9-81ED-4DB2-BD59-A6C34878D82A}">
                    <a16:rowId xmlns:a16="http://schemas.microsoft.com/office/drawing/2014/main" xmlns="" val="2617460519"/>
                  </a:ext>
                </a:extLst>
              </a:tr>
              <a:tr h="579120">
                <a:tc>
                  <a:txBody>
                    <a:bodyPr/>
                    <a:lstStyle/>
                    <a:p>
                      <a:pPr algn="ctr" fontAlgn="ctr"/>
                      <a:r>
                        <a:rPr lang="en-US" sz="800" b="0" i="0" u="none" strike="noStrike" kern="1200" dirty="0">
                          <a:solidFill>
                            <a:srgbClr val="000000"/>
                          </a:solidFill>
                          <a:effectLst/>
                          <a:latin typeface="Arial" panose="020B0604020202020204" pitchFamily="34" charset="0"/>
                          <a:ea typeface="等线" panose="02010600030101010101" pitchFamily="2" charset="-122"/>
                          <a:cs typeface="Arial" panose="020B0604020202020204" pitchFamily="34" charset="0"/>
                        </a:rPr>
                        <a:t>TraesCS5B03G1149900</a:t>
                      </a:r>
                    </a:p>
                  </a:txBody>
                  <a:tcPr marL="7620" marR="7620" marT="762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2.017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2.523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1.448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0.766 </a:t>
                      </a:r>
                    </a:p>
                  </a:txBody>
                  <a:tcPr marL="6350" marR="6350" marT="635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0.317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0.433 </a:t>
                      </a:r>
                    </a:p>
                  </a:txBody>
                  <a:tcPr marL="6350" marR="6350" marT="6350" marB="0" anchor="ct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1.95</a:t>
                      </a:r>
                    </a:p>
                  </a:txBody>
                  <a:tcPr marL="7620" marR="7620" marT="7620" marB="0" anchor="ct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7.44E-06</a:t>
                      </a:r>
                    </a:p>
                  </a:txBody>
                  <a:tcPr marL="7620" marR="7620" marT="762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Arial" panose="020B0604020202020204" pitchFamily="34" charset="0"/>
                          <a:ea typeface="+mn-ea"/>
                          <a:cs typeface="Arial" panose="020B0604020202020204" pitchFamily="34" charset="0"/>
                        </a:rPr>
                        <a:t>Inorganic phosphate transporter 1-8</a:t>
                      </a:r>
                    </a:p>
                  </a:txBody>
                  <a:tcPr/>
                </a:tc>
                <a:extLst>
                  <a:ext uri="{0D108BD9-81ED-4DB2-BD59-A6C34878D82A}">
                    <a16:rowId xmlns:a16="http://schemas.microsoft.com/office/drawing/2014/main" xmlns="" val="3332006896"/>
                  </a:ext>
                </a:extLst>
              </a:tr>
              <a:tr h="579120">
                <a:tc>
                  <a:txBody>
                    <a:bodyPr/>
                    <a:lstStyle/>
                    <a:p>
                      <a:pPr algn="ctr" fontAlgn="ctr"/>
                      <a:r>
                        <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TraesCS2B03G1062100</a:t>
                      </a:r>
                    </a:p>
                  </a:txBody>
                  <a:tcPr marL="7620" marR="7620" marT="762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1.014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0.366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0.917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0.126 </a:t>
                      </a:r>
                    </a:p>
                  </a:txBody>
                  <a:tcPr marL="6350" marR="6350" marT="6350" marB="0" anchor="ct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0.054 </a:t>
                      </a:r>
                    </a:p>
                  </a:txBody>
                  <a:tcPr marL="6350" marR="6350" marT="6350" marB="0" anchor="ct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0.016 </a:t>
                      </a:r>
                    </a:p>
                  </a:txBody>
                  <a:tcPr marL="6350" marR="6350" marT="6350" marB="0" anchor="ct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3.52</a:t>
                      </a:r>
                    </a:p>
                  </a:txBody>
                  <a:tcPr marL="7620" marR="7620" marT="7620" marB="0" anchor="ct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3.96E-06</a:t>
                      </a:r>
                    </a:p>
                  </a:txBody>
                  <a:tcPr marL="7620" marR="7620" marT="762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Arial" panose="020B0604020202020204" pitchFamily="34" charset="0"/>
                          <a:ea typeface="+mn-ea"/>
                          <a:cs typeface="Arial" panose="020B0604020202020204" pitchFamily="34" charset="0"/>
                        </a:rPr>
                        <a:t>SPX domain-containing membrane protein (Pi signal response gene)</a:t>
                      </a:r>
                    </a:p>
                  </a:txBody>
                  <a:tcPr/>
                </a:tc>
                <a:extLst>
                  <a:ext uri="{0D108BD9-81ED-4DB2-BD59-A6C34878D82A}">
                    <a16:rowId xmlns:a16="http://schemas.microsoft.com/office/drawing/2014/main" xmlns="" val="3125409858"/>
                  </a:ext>
                </a:extLst>
              </a:tr>
              <a:tr h="579120">
                <a:tc>
                  <a:txBody>
                    <a:bodyPr/>
                    <a:lstStyle/>
                    <a:p>
                      <a:pPr algn="ctr" fontAlgn="ctr"/>
                      <a:r>
                        <a:rPr lang="en-US"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TraesCS6B03G1176600</a:t>
                      </a:r>
                    </a:p>
                  </a:txBody>
                  <a:tcPr marL="7620" marR="7620" marT="762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0.756 </a:t>
                      </a:r>
                    </a:p>
                  </a:txBody>
                  <a:tcPr marL="6350" marR="6350" marT="635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0.381 </a:t>
                      </a:r>
                    </a:p>
                  </a:txBody>
                  <a:tcPr marL="6350" marR="6350" marT="635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0.356 </a:t>
                      </a:r>
                    </a:p>
                  </a:txBody>
                  <a:tcPr marL="6350" marR="6350" marT="635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0.016 </a:t>
                      </a:r>
                    </a:p>
                  </a:txBody>
                  <a:tcPr marL="6350" marR="6350" marT="635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800" b="0" i="0" u="none" strike="noStrike">
                          <a:solidFill>
                            <a:schemeClr val="tx1"/>
                          </a:solidFill>
                          <a:effectLst/>
                          <a:latin typeface="Arial" panose="020B0604020202020204" pitchFamily="34" charset="0"/>
                          <a:ea typeface="宋体" panose="02010600030101010101" pitchFamily="2" charset="-122"/>
                          <a:cs typeface="Arial" panose="020B0604020202020204" pitchFamily="34" charset="0"/>
                        </a:rPr>
                        <a:t>0.019 </a:t>
                      </a:r>
                    </a:p>
                  </a:txBody>
                  <a:tcPr marL="6350" marR="6350" marT="635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800" b="0" i="0" u="none" strike="noStrike" dirty="0">
                          <a:solidFill>
                            <a:schemeClr val="tx1"/>
                          </a:solidFill>
                          <a:effectLst/>
                          <a:latin typeface="Arial" panose="020B0604020202020204" pitchFamily="34" charset="0"/>
                          <a:ea typeface="宋体" panose="02010600030101010101" pitchFamily="2" charset="-122"/>
                          <a:cs typeface="Arial" panose="020B0604020202020204" pitchFamily="34" charset="0"/>
                        </a:rPr>
                        <a:t>0.000 </a:t>
                      </a:r>
                    </a:p>
                  </a:txBody>
                  <a:tcPr marL="6350" marR="6350" marT="635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5.42</a:t>
                      </a:r>
                    </a:p>
                  </a:txBody>
                  <a:tcPr marL="7620" marR="7620" marT="7620" marB="0" anchor="ctr">
                    <a:lnB w="9525" cap="flat" cmpd="sng" algn="ctr">
                      <a:solidFill>
                        <a:schemeClr val="tx1"/>
                      </a:solidFill>
                      <a:prstDash val="solid"/>
                      <a:round/>
                      <a:headEnd type="none" w="med" len="med"/>
                      <a:tailEnd type="none" w="med" len="med"/>
                    </a:lnB>
                  </a:tcPr>
                </a:tc>
                <a:tc>
                  <a:txBody>
                    <a:bodyPr/>
                    <a:lstStyle/>
                    <a:p>
                      <a:pPr algn="ctr" fontAlgn="ctr"/>
                      <a:r>
                        <a:rPr lang="en-US" altLang="zh-CN" sz="8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9.55E-06</a:t>
                      </a:r>
                    </a:p>
                  </a:txBody>
                  <a:tcPr marL="7620" marR="7620" marT="7620" marB="0" anchor="ctr">
                    <a:lnB w="9525"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800" b="0" i="0" u="none" strike="noStrike" dirty="0">
                          <a:solidFill>
                            <a:srgbClr val="000000"/>
                          </a:solidFill>
                          <a:effectLst/>
                          <a:latin typeface="Arial" panose="020B0604020202020204" pitchFamily="34" charset="0"/>
                          <a:ea typeface="+mn-ea"/>
                          <a:cs typeface="Arial" panose="020B0604020202020204" pitchFamily="34" charset="0"/>
                        </a:rPr>
                        <a:t>Phosphate transporter PHO1-2</a:t>
                      </a:r>
                    </a:p>
                  </a:txBody>
                  <a:tcP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959484219"/>
                  </a:ext>
                </a:extLst>
              </a:tr>
            </a:tbl>
          </a:graphicData>
        </a:graphic>
      </p:graphicFrame>
    </p:spTree>
    <p:extLst>
      <p:ext uri="{BB962C8B-B14F-4D97-AF65-F5344CB8AC3E}">
        <p14:creationId xmlns:p14="http://schemas.microsoft.com/office/powerpoint/2010/main" val="3442407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a:extLst>
              <a:ext uri="{FF2B5EF4-FFF2-40B4-BE49-F238E27FC236}">
                <a16:creationId xmlns:a16="http://schemas.microsoft.com/office/drawing/2014/main" xmlns="" id="{B27CEBAA-7EDB-BB98-9871-C6FC0ADBDCBD}"/>
              </a:ext>
            </a:extLst>
          </p:cNvPr>
          <p:cNvGraphicFramePr>
            <a:graphicFrameLocks noGrp="1"/>
          </p:cNvGraphicFramePr>
          <p:nvPr>
            <p:custDataLst>
              <p:tags r:id="rId1"/>
            </p:custDataLst>
            <p:extLst>
              <p:ext uri="{D42A27DB-BD31-4B8C-83A1-F6EECF244321}">
                <p14:modId xmlns:p14="http://schemas.microsoft.com/office/powerpoint/2010/main" val="1579519033"/>
              </p:ext>
            </p:extLst>
          </p:nvPr>
        </p:nvGraphicFramePr>
        <p:xfrm>
          <a:off x="356810" y="2844952"/>
          <a:ext cx="6144381" cy="5321308"/>
        </p:xfrm>
        <a:graphic>
          <a:graphicData uri="http://schemas.openxmlformats.org/drawingml/2006/table">
            <a:tbl>
              <a:tblPr/>
              <a:tblGrid>
                <a:gridCol w="996648">
                  <a:extLst>
                    <a:ext uri="{9D8B030D-6E8A-4147-A177-3AD203B41FA5}">
                      <a16:colId xmlns:a16="http://schemas.microsoft.com/office/drawing/2014/main" xmlns="" val="20000"/>
                    </a:ext>
                  </a:extLst>
                </a:gridCol>
                <a:gridCol w="1597006">
                  <a:extLst>
                    <a:ext uri="{9D8B030D-6E8A-4147-A177-3AD203B41FA5}">
                      <a16:colId xmlns:a16="http://schemas.microsoft.com/office/drawing/2014/main" xmlns="" val="20001"/>
                    </a:ext>
                  </a:extLst>
                </a:gridCol>
                <a:gridCol w="1865376">
                  <a:extLst>
                    <a:ext uri="{9D8B030D-6E8A-4147-A177-3AD203B41FA5}">
                      <a16:colId xmlns:a16="http://schemas.microsoft.com/office/drawing/2014/main" xmlns="" val="20002"/>
                    </a:ext>
                  </a:extLst>
                </a:gridCol>
                <a:gridCol w="1685351">
                  <a:extLst>
                    <a:ext uri="{9D8B030D-6E8A-4147-A177-3AD203B41FA5}">
                      <a16:colId xmlns:a16="http://schemas.microsoft.com/office/drawing/2014/main" xmlns="" val="1944638734"/>
                    </a:ext>
                  </a:extLst>
                </a:gridCol>
              </a:tblGrid>
              <a:tr h="268367">
                <a:tc>
                  <a:txBody>
                    <a:bodyPr/>
                    <a:lstStyle/>
                    <a:p>
                      <a:pPr algn="ctr"/>
                      <a:r>
                        <a:rPr lang="en-US" altLang="zh-CN" sz="800" b="1" dirty="0">
                          <a:latin typeface="Arial" panose="020B0604020202020204" pitchFamily="34" charset="0"/>
                          <a:cs typeface="Arial" panose="020B0604020202020204" pitchFamily="34" charset="0"/>
                        </a:rPr>
                        <a:t>Gene</a:t>
                      </a:r>
                      <a:endParaRPr lang="zh-CN" altLang="en-US" sz="800" b="1" dirty="0">
                        <a:latin typeface="Arial" panose="020B0604020202020204" pitchFamily="34" charset="0"/>
                        <a:cs typeface="Arial" panose="020B0604020202020204" pitchFamily="34" charset="0"/>
                      </a:endParaRPr>
                    </a:p>
                  </a:txBody>
                  <a:tcP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800" b="1" dirty="0">
                          <a:latin typeface="Arial" panose="020B0604020202020204" pitchFamily="34" charset="0"/>
                          <a:cs typeface="Arial" panose="020B0604020202020204" pitchFamily="34" charset="0"/>
                        </a:rPr>
                        <a:t>F</a:t>
                      </a:r>
                      <a:r>
                        <a:rPr lang="zh-CN" altLang="en-US" sz="800" b="1" baseline="0" dirty="0">
                          <a:latin typeface="Arial" panose="020B0604020202020204" pitchFamily="34" charset="0"/>
                          <a:cs typeface="Arial" panose="020B0604020202020204" pitchFamily="34" charset="0"/>
                        </a:rPr>
                        <a:t> </a:t>
                      </a:r>
                      <a:r>
                        <a:rPr lang="en-US" altLang="zh-CN" sz="800" b="1" dirty="0">
                          <a:latin typeface="Arial" panose="020B0604020202020204" pitchFamily="34" charset="0"/>
                          <a:cs typeface="Arial" panose="020B0604020202020204" pitchFamily="34" charset="0"/>
                        </a:rPr>
                        <a:t>(5’-3’)</a:t>
                      </a:r>
                      <a:endParaRPr lang="zh-CN" altLang="en-US" sz="800" b="1" dirty="0">
                        <a:latin typeface="Arial" panose="020B0604020202020204" pitchFamily="34" charset="0"/>
                        <a:cs typeface="Arial" panose="020B0604020202020204" pitchFamily="34" charset="0"/>
                      </a:endParaRPr>
                    </a:p>
                  </a:txBody>
                  <a:tcP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800" b="1" dirty="0">
                          <a:latin typeface="Arial" panose="020B0604020202020204" pitchFamily="34" charset="0"/>
                          <a:cs typeface="Arial" panose="020B0604020202020204" pitchFamily="34" charset="0"/>
                        </a:rPr>
                        <a:t>R</a:t>
                      </a:r>
                      <a:r>
                        <a:rPr lang="zh-CN" altLang="en-US" sz="800" b="1" dirty="0">
                          <a:latin typeface="Arial" panose="020B0604020202020204" pitchFamily="34" charset="0"/>
                          <a:cs typeface="Arial" panose="020B0604020202020204" pitchFamily="34" charset="0"/>
                        </a:rPr>
                        <a:t> </a:t>
                      </a:r>
                      <a:r>
                        <a:rPr lang="en-US" altLang="zh-CN" sz="800" b="1" dirty="0">
                          <a:latin typeface="Arial" panose="020B0604020202020204" pitchFamily="34" charset="0"/>
                          <a:cs typeface="Arial" panose="020B0604020202020204" pitchFamily="34" charset="0"/>
                        </a:rPr>
                        <a:t>(5’-3’)</a:t>
                      </a:r>
                      <a:endParaRPr lang="zh-CN" altLang="en-US" sz="800" b="1" dirty="0">
                        <a:latin typeface="Arial" panose="020B0604020202020204" pitchFamily="34" charset="0"/>
                        <a:cs typeface="Arial" panose="020B0604020202020204" pitchFamily="34" charset="0"/>
                      </a:endParaRPr>
                    </a:p>
                  </a:txBody>
                  <a:tcP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800" b="1" dirty="0">
                          <a:latin typeface="Arial" panose="020B0604020202020204" pitchFamily="34" charset="0"/>
                          <a:cs typeface="Arial" panose="020B0604020202020204" pitchFamily="34" charset="0"/>
                        </a:rPr>
                        <a:t>Annotation</a:t>
                      </a:r>
                      <a:endParaRPr lang="zh-CN" altLang="en-US" sz="800" b="1" dirty="0">
                        <a:latin typeface="Arial" panose="020B0604020202020204" pitchFamily="34" charset="0"/>
                        <a:cs typeface="Arial" panose="020B0604020202020204" pitchFamily="34" charset="0"/>
                      </a:endParaRPr>
                    </a:p>
                  </a:txBody>
                  <a:tcP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421720">
                <a:tc>
                  <a:txBody>
                    <a:bodyPr/>
                    <a:lstStyle/>
                    <a:p>
                      <a:pPr marL="0" algn="ctr" defTabSz="914400" rtl="0" eaLnBrk="1" fontAlgn="b" latinLnBrk="0" hangingPunct="1"/>
                      <a:r>
                        <a:rPr lang="en-US" altLang="zh-CN" sz="800" i="1" kern="1200" dirty="0">
                          <a:solidFill>
                            <a:schemeClr val="tx1"/>
                          </a:solidFill>
                          <a:latin typeface="Arial" panose="020B0604020202020204" pitchFamily="34" charset="0"/>
                          <a:ea typeface="+mn-ea"/>
                          <a:cs typeface="Arial" panose="020B0604020202020204" pitchFamily="34" charset="0"/>
                        </a:rPr>
                        <a:t>TaNRT2-6A.2</a:t>
                      </a:r>
                    </a:p>
                  </a:txBody>
                  <a:tcP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GGGAATGATGCACATCGTGA</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ATGTCCGGTAGTTGGTGACG</a:t>
                      </a:r>
                    </a:p>
                  </a:txBody>
                  <a:tcP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err="1">
                          <a:solidFill>
                            <a:schemeClr val="dk1"/>
                          </a:solidFill>
                          <a:effectLst/>
                          <a:latin typeface="Arial" panose="020B0604020202020204" pitchFamily="34" charset="0"/>
                          <a:ea typeface="+mn-ea"/>
                          <a:cs typeface="Arial" panose="020B0604020202020204" pitchFamily="34" charset="0"/>
                        </a:rPr>
                        <a:t>qRT</a:t>
                      </a: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-PCR</a:t>
                      </a:r>
                    </a:p>
                  </a:txBody>
                  <a:tcP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42172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i="1" kern="1200" dirty="0">
                          <a:solidFill>
                            <a:schemeClr val="tx1"/>
                          </a:solidFill>
                          <a:latin typeface="Arial" panose="020B0604020202020204" pitchFamily="34" charset="0"/>
                          <a:ea typeface="+mn-ea"/>
                          <a:cs typeface="Arial" panose="020B0604020202020204" pitchFamily="34" charset="0"/>
                        </a:rPr>
                        <a:t>TaNRT2-6A.6</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TGCTTTCTGTCTCTGGCTGG</a:t>
                      </a: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CTCCGCTCATGCCTGAAATG</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err="1">
                          <a:solidFill>
                            <a:schemeClr val="dk1"/>
                          </a:solidFill>
                          <a:effectLst/>
                          <a:latin typeface="Arial" panose="020B0604020202020204" pitchFamily="34" charset="0"/>
                          <a:ea typeface="+mn-ea"/>
                          <a:cs typeface="Arial" panose="020B0604020202020204" pitchFamily="34" charset="0"/>
                        </a:rPr>
                        <a:t>qRT</a:t>
                      </a: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-PCR</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42172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800" i="1" kern="1200" dirty="0">
                          <a:solidFill>
                            <a:schemeClr val="tx1"/>
                          </a:solidFill>
                          <a:latin typeface="Arial" panose="020B0604020202020204" pitchFamily="34" charset="0"/>
                          <a:ea typeface="+mn-ea"/>
                          <a:cs typeface="Arial" panose="020B0604020202020204" pitchFamily="34" charset="0"/>
                        </a:rPr>
                        <a:t>TaNRT2-6B.4</a:t>
                      </a: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ATCATTGGCACGGTGAATGG</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ACAAGCAACCCCATGACGAT</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err="1">
                          <a:solidFill>
                            <a:schemeClr val="dk1"/>
                          </a:solidFill>
                          <a:effectLst/>
                          <a:latin typeface="Arial" panose="020B0604020202020204" pitchFamily="34" charset="0"/>
                          <a:ea typeface="+mn-ea"/>
                          <a:cs typeface="Arial" panose="020B0604020202020204" pitchFamily="34" charset="0"/>
                        </a:rPr>
                        <a:t>qRT</a:t>
                      </a: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-PCR</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1629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l-GR" altLang="zh-CN" sz="800" i="1" dirty="0" smtClean="0">
                          <a:latin typeface="Arial" panose="020B0604020202020204" pitchFamily="34" charset="0"/>
                          <a:cs typeface="Arial" panose="020B0604020202020204" pitchFamily="34" charset="0"/>
                        </a:rPr>
                        <a:t>α-</a:t>
                      </a:r>
                      <a:r>
                        <a:rPr lang="en-US" altLang="zh-CN" sz="800" i="1" smtClean="0">
                          <a:latin typeface="Arial" panose="020B0604020202020204" pitchFamily="34" charset="0"/>
                          <a:cs typeface="Arial" panose="020B0604020202020204" pitchFamily="34" charset="0"/>
                        </a:rPr>
                        <a:t>tubulin</a:t>
                      </a:r>
                      <a:endParaRPr lang="en-US" altLang="zh-CN" sz="800" i="1" dirty="0">
                        <a:highlight>
                          <a:srgbClr val="FFFF00"/>
                        </a:highlight>
                        <a:latin typeface="Arial" panose="020B0604020202020204" pitchFamily="34" charset="0"/>
                        <a:cs typeface="Arial" panose="020B0604020202020204" pitchFamily="34" charset="0"/>
                      </a:endParaRP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ATCTCCAACTCCACCAGTGTCG </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TCATCGCCCTCATCACCGTC</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err="1">
                          <a:solidFill>
                            <a:schemeClr val="dk1"/>
                          </a:solidFill>
                          <a:effectLst/>
                          <a:latin typeface="Arial" panose="020B0604020202020204" pitchFamily="34" charset="0"/>
                          <a:ea typeface="+mn-ea"/>
                          <a:cs typeface="Arial" panose="020B0604020202020204" pitchFamily="34" charset="0"/>
                        </a:rPr>
                        <a:t>qRT</a:t>
                      </a: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-PCR</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10014"/>
                  </a:ext>
                </a:extLst>
              </a:tr>
              <a:tr h="31629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solidFill>
                            <a:schemeClr val="tx1"/>
                          </a:solidFill>
                          <a:latin typeface="Arial" panose="020B0604020202020204" pitchFamily="34" charset="0"/>
                          <a:cs typeface="Arial" panose="020B0604020202020204" pitchFamily="34" charset="0"/>
                        </a:rPr>
                        <a:t>TaNLP1-4B</a:t>
                      </a: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TGCCTCTCCCGAATTATGGAGCATCCGATGCAAAGG</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TCCAAAGCTTCTCGATTAACCGAAGGAACCACGGAGTATC</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yeast one-hybrid vector</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2720614876"/>
                  </a:ext>
                </a:extLst>
              </a:tr>
              <a:tr h="322941">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solidFill>
                            <a:schemeClr val="tx1"/>
                          </a:solidFill>
                          <a:latin typeface="Arial" panose="020B0604020202020204" pitchFamily="34" charset="0"/>
                          <a:cs typeface="Arial" panose="020B0604020202020204" pitchFamily="34" charset="0"/>
                        </a:rPr>
                        <a:t>TaNLP3-4B</a:t>
                      </a:r>
                      <a:endParaRPr lang="en-US" altLang="zh-CN" sz="800" i="1" dirty="0">
                        <a:solidFill>
                          <a:schemeClr val="tx1"/>
                        </a:solidFill>
                        <a:highlight>
                          <a:srgbClr val="FFFF00"/>
                        </a:highlight>
                        <a:latin typeface="Arial" panose="020B0604020202020204" pitchFamily="34" charset="0"/>
                        <a:cs typeface="Arial" panose="020B0604020202020204" pitchFamily="34" charset="0"/>
                      </a:endParaRP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TGCCTCTCCCGAATTATGGATGAGAATGGGACACCAGA</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TCCAAAGCTTCTCGACTATTGACCAGATATAAAGCTACT</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yeast one-hybrid vector</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3709181775"/>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solidFill>
                            <a:schemeClr val="tx1"/>
                          </a:solidFill>
                          <a:latin typeface="Arial" panose="020B0604020202020204" pitchFamily="34" charset="0"/>
                          <a:cs typeface="Arial" panose="020B0604020202020204" pitchFamily="34" charset="0"/>
                        </a:rPr>
                        <a:t>TaNLP4-2B</a:t>
                      </a:r>
                      <a:endParaRPr lang="en-US" altLang="zh-CN" sz="800" i="1" dirty="0">
                        <a:solidFill>
                          <a:schemeClr val="tx1"/>
                        </a:solidFill>
                        <a:highlight>
                          <a:srgbClr val="FFFF00"/>
                        </a:highlight>
                        <a:latin typeface="Arial" panose="020B0604020202020204" pitchFamily="34" charset="0"/>
                        <a:cs typeface="Arial" panose="020B0604020202020204" pitchFamily="34" charset="0"/>
                      </a:endParaRP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TGCCTCTCCCGAATTATGGATGTGCCTATGCCTTCACA</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TCCAAAGCTTCTCGATTATGAATTGTGTCCTTCCAGCT</a:t>
                      </a:r>
                      <a:endParaRPr lang="zh-CN" altLang="en-US" sz="800" b="0" i="0" u="none" strike="noStrike" kern="1200" dirty="0">
                        <a:solidFill>
                          <a:schemeClr val="dk1"/>
                        </a:solidFill>
                        <a:effectLst/>
                        <a:latin typeface="Arial" panose="020B0604020202020204" pitchFamily="34" charset="0"/>
                        <a:ea typeface="+mn-ea"/>
                        <a:cs typeface="Arial" panose="020B0604020202020204" pitchFamily="34" charset="0"/>
                      </a:endParaRPr>
                    </a:p>
                    <a:p>
                      <a:pPr marL="0" algn="ctr" defTabSz="914400" rtl="0" eaLnBrk="1" fontAlgn="b" latinLnBrk="0" hangingPunct="1">
                        <a:spcBef>
                          <a:spcPts val="0"/>
                        </a:spcBef>
                      </a:pPr>
                      <a:endParaRPr lang="en-US" sz="800" b="0" i="0" u="none" strike="noStrike" kern="1200" dirty="0">
                        <a:solidFill>
                          <a:schemeClr val="dk1"/>
                        </a:solidFill>
                        <a:effectLst/>
                        <a:latin typeface="Arial" panose="020B0604020202020204" pitchFamily="34" charset="0"/>
                        <a:ea typeface="+mn-ea"/>
                        <a:cs typeface="Arial" panose="020B0604020202020204" pitchFamily="34" charset="0"/>
                      </a:endParaRP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yeast one-hybrid vector</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2898516171"/>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solidFill>
                            <a:schemeClr val="tx1"/>
                          </a:solidFill>
                          <a:latin typeface="Arial" panose="020B0604020202020204" pitchFamily="34" charset="0"/>
                          <a:cs typeface="Arial" panose="020B0604020202020204" pitchFamily="34" charset="0"/>
                        </a:rPr>
                        <a:t>TaNLP7-3B</a:t>
                      </a: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TGCCTCTCCCGAATTATGGACATCGACCCTTCCTC</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endPar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endParaRPr>
                    </a:p>
                    <a:p>
                      <a:pPr marL="0" algn="ctr" defTabSz="914400" rtl="0" eaLnBrk="1" fontAlgn="b" latinLnBrk="0" hangingPunct="1"/>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TCCAAAGCTTCTCGATCAACCGGAGCTTCCACAAGAA</a:t>
                      </a:r>
                    </a:p>
                    <a:p>
                      <a:pPr marL="0" algn="ctr" defTabSz="914400" rtl="0" eaLnBrk="1" fontAlgn="b" latinLnBrk="0" hangingPunct="1"/>
                      <a:endParaRPr lang="en-US" sz="800" b="0" i="0" u="none" strike="noStrike" kern="1200" dirty="0">
                        <a:solidFill>
                          <a:schemeClr val="dk1"/>
                        </a:solidFill>
                        <a:effectLst/>
                        <a:latin typeface="Arial" panose="020B0604020202020204" pitchFamily="34" charset="0"/>
                        <a:ea typeface="+mn-ea"/>
                        <a:cs typeface="Arial" panose="020B0604020202020204" pitchFamily="34" charset="0"/>
                      </a:endParaRP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yeast one-hybrid vector</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3048477737"/>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solidFill>
                            <a:schemeClr val="tx1"/>
                          </a:solidFill>
                          <a:latin typeface="Arial" panose="020B0604020202020204" pitchFamily="34" charset="0"/>
                          <a:cs typeface="Arial" panose="020B0604020202020204" pitchFamily="34" charset="0"/>
                        </a:rPr>
                        <a:t>TaNRT2-6A.6</a:t>
                      </a: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TCGGAATTCGAGCTCGGTACCATATTTGACATGAATGTGCCGT</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ATACAGAGCACATGCCTCGAG</a:t>
                      </a:r>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TGTTGATGCTTTGGATCTGG</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yeast one-hybrid vector</a:t>
                      </a:r>
                    </a:p>
                    <a:p>
                      <a:pPr marL="0" marR="0" lvl="0" indent="0" algn="ctr" defTabSz="914400" rtl="0" eaLnBrk="1" fontAlgn="b" latinLnBrk="0" hangingPunct="1">
                        <a:lnSpc>
                          <a:spcPct val="100000"/>
                        </a:lnSpc>
                        <a:spcBef>
                          <a:spcPts val="0"/>
                        </a:spcBef>
                        <a:spcAft>
                          <a:spcPts val="0"/>
                        </a:spcAft>
                        <a:buClrTx/>
                        <a:buSzTx/>
                        <a:buFontTx/>
                        <a:buNone/>
                        <a:tabLst/>
                        <a:defRPr/>
                      </a:pPr>
                      <a:endPar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endParaRP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4200825972"/>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solidFill>
                            <a:schemeClr val="tx1"/>
                          </a:solidFill>
                          <a:latin typeface="Arial" panose="020B0604020202020204" pitchFamily="34" charset="0"/>
                          <a:cs typeface="Arial" panose="020B0604020202020204" pitchFamily="34" charset="0"/>
                        </a:rPr>
                        <a:t>TaNRT2-3D</a:t>
                      </a: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TCGGAATTCGAGCTCGGTACCGTAATCTTAGTTGTGATAGGTCCT</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ATACAGAGCACATGCCTCGAG</a:t>
                      </a:r>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CTCACCAGCCAGCTACCTTG</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yeast one-hybrid vector</a:t>
                      </a:r>
                    </a:p>
                    <a:p>
                      <a:pPr marL="0" marR="0" lvl="0" indent="0" algn="ctr" defTabSz="914400" rtl="0" eaLnBrk="1" fontAlgn="b" latinLnBrk="0" hangingPunct="1">
                        <a:lnSpc>
                          <a:spcPct val="100000"/>
                        </a:lnSpc>
                        <a:spcBef>
                          <a:spcPts val="0"/>
                        </a:spcBef>
                        <a:spcAft>
                          <a:spcPts val="0"/>
                        </a:spcAft>
                        <a:buClrTx/>
                        <a:buSzTx/>
                        <a:buFontTx/>
                        <a:buNone/>
                        <a:tabLst/>
                        <a:defRPr/>
                      </a:pPr>
                      <a:endPar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endParaRP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964640594"/>
                  </a:ext>
                </a:extLst>
              </a:tr>
              <a:tr h="20421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latin typeface="Arial" panose="020B0604020202020204" pitchFamily="34" charset="0"/>
                          <a:cs typeface="Arial" panose="020B0604020202020204" pitchFamily="34" charset="0"/>
                        </a:rPr>
                        <a:t>TaNRT2-6A.2</a:t>
                      </a:r>
                      <a:endParaRPr lang="en-US" altLang="zh-CN" sz="800" i="1" dirty="0">
                        <a:highlight>
                          <a:srgbClr val="FFFF00"/>
                        </a:highlight>
                        <a:latin typeface="Arial" panose="020B0604020202020204" pitchFamily="34" charset="0"/>
                        <a:cs typeface="Arial" panose="020B0604020202020204" pitchFamily="34" charset="0"/>
                      </a:endParaRP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CAACTTTGGCAGATCTATGGAGGTGGAGGCTGGC</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CTAGTCAGTCACTAGTTTATACATGTTGTGGCGTGTTGTTG</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pT7TS destination vector for in vitro transcription</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1851526625"/>
                  </a:ext>
                </a:extLst>
              </a:tr>
              <a:tr h="42172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latin typeface="Arial" panose="020B0604020202020204" pitchFamily="34" charset="0"/>
                          <a:cs typeface="Arial" panose="020B0604020202020204" pitchFamily="34" charset="0"/>
                        </a:rPr>
                        <a:t>TaNRT2-6A.6</a:t>
                      </a:r>
                      <a:endParaRPr lang="en-US" altLang="zh-CN" sz="800" i="1" dirty="0">
                        <a:highlight>
                          <a:srgbClr val="FFFF00"/>
                        </a:highlight>
                        <a:latin typeface="Arial" panose="020B0604020202020204" pitchFamily="34" charset="0"/>
                        <a:cs typeface="Arial" panose="020B0604020202020204" pitchFamily="34" charset="0"/>
                      </a:endParaRPr>
                    </a:p>
                  </a:txBody>
                  <a:tcPr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CAACTTTGGCAGATCTATGGAGGTGGAGTCGAGCTC</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CTAGTCAGTCACTAGTTTATGCGTGCTGGGGAGTG</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pT7TS destination vector for in vitro transcription</a:t>
                      </a:r>
                    </a:p>
                  </a:txBody>
                  <a:tcPr marL="7620" marR="7620" marT="7620" marB="0" anchor="ct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xmlns="" val="3585556473"/>
                  </a:ext>
                </a:extLst>
              </a:tr>
              <a:tr h="42172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800" i="1" dirty="0">
                          <a:latin typeface="Arial" panose="020B0604020202020204" pitchFamily="34" charset="0"/>
                          <a:cs typeface="Arial" panose="020B0604020202020204" pitchFamily="34" charset="0"/>
                        </a:rPr>
                        <a:t>TaNRT2-6B.4</a:t>
                      </a:r>
                      <a:endParaRPr lang="en-US" altLang="zh-CN" sz="800" i="1" dirty="0">
                        <a:highlight>
                          <a:srgbClr val="FFFF00"/>
                        </a:highlight>
                        <a:latin typeface="Arial" panose="020B0604020202020204" pitchFamily="34" charset="0"/>
                        <a:cs typeface="Arial" panose="020B0604020202020204" pitchFamily="34" charset="0"/>
                      </a:endParaRPr>
                    </a:p>
                  </a:txBody>
                  <a:tcPr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CAACTTTGGCAGATCTATGGAGGTGGAGGCCAGC</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a:solidFill>
                            <a:schemeClr val="dk1"/>
                          </a:solidFill>
                          <a:effectLst/>
                          <a:latin typeface="Arial" panose="020B0604020202020204" pitchFamily="34" charset="0"/>
                          <a:ea typeface="+mn-ea"/>
                          <a:cs typeface="Arial" panose="020B0604020202020204" pitchFamily="34" charset="0"/>
                        </a:rPr>
                        <a:t>CTAGTCAGTCACTAGTTTATACGTGCTGGGGTGTGTTG</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CN" sz="800" b="0" i="0" u="none" strike="noStrike" kern="1200" dirty="0">
                          <a:solidFill>
                            <a:schemeClr val="dk1"/>
                          </a:solidFill>
                          <a:effectLst/>
                          <a:latin typeface="Arial" panose="020B0604020202020204" pitchFamily="34" charset="0"/>
                          <a:ea typeface="+mn-ea"/>
                          <a:cs typeface="Arial" panose="020B0604020202020204" pitchFamily="34" charset="0"/>
                        </a:rPr>
                        <a:t>Construction of pT7TS destination vector for in vitro transcription</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83518297"/>
                  </a:ext>
                </a:extLst>
              </a:tr>
            </a:tbl>
          </a:graphicData>
        </a:graphic>
      </p:graphicFrame>
      <p:sp>
        <p:nvSpPr>
          <p:cNvPr id="8" name="矩形 7">
            <a:extLst>
              <a:ext uri="{FF2B5EF4-FFF2-40B4-BE49-F238E27FC236}">
                <a16:creationId xmlns:a16="http://schemas.microsoft.com/office/drawing/2014/main" xmlns="" id="{C00BBB87-1D48-FAFA-489F-96C167BEA17D}"/>
              </a:ext>
            </a:extLst>
          </p:cNvPr>
          <p:cNvSpPr/>
          <p:nvPr/>
        </p:nvSpPr>
        <p:spPr>
          <a:xfrm>
            <a:off x="237525" y="2541589"/>
            <a:ext cx="4464496" cy="246221"/>
          </a:xfrm>
          <a:prstGeom prst="rect">
            <a:avLst/>
          </a:prstGeom>
        </p:spPr>
        <p:txBody>
          <a:bodyPr wrap="square">
            <a:spAutoFit/>
          </a:bodyPr>
          <a:lstStyle/>
          <a:p>
            <a:r>
              <a:rPr lang="en-US" altLang="zh-CN" sz="1000" b="1" dirty="0">
                <a:solidFill>
                  <a:schemeClr val="tx1"/>
                </a:solidFill>
                <a:latin typeface="Arial" panose="020B0604020202020204" pitchFamily="34" charset="0"/>
                <a:cs typeface="Arial" panose="020B0604020202020204" pitchFamily="34" charset="0"/>
              </a:rPr>
              <a:t>Table S2. Primers used in this study.</a:t>
            </a:r>
          </a:p>
        </p:txBody>
      </p:sp>
    </p:spTree>
    <p:extLst>
      <p:ext uri="{BB962C8B-B14F-4D97-AF65-F5344CB8AC3E}">
        <p14:creationId xmlns:p14="http://schemas.microsoft.com/office/powerpoint/2010/main" val="5832674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01486ee1-14ee-48de-865e-ad18c5d7ecdc}"/>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9281</TotalTime>
  <Words>721</Words>
  <Application>Microsoft Office PowerPoint</Application>
  <PresentationFormat>A4 Paper (210x297 mm)</PresentationFormat>
  <Paragraphs>182</Paragraphs>
  <Slides>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9" baseType="lpstr">
      <vt:lpstr>Office 主题​​</vt:lpstr>
      <vt:lpstr>SPW 10.0 Graph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 芳</dc:creator>
  <cp:lastModifiedBy>Jan Michael Laput</cp:lastModifiedBy>
  <cp:revision>110</cp:revision>
  <dcterms:created xsi:type="dcterms:W3CDTF">2022-10-10T14:08:37Z</dcterms:created>
  <dcterms:modified xsi:type="dcterms:W3CDTF">2023-07-06T05:40:45Z</dcterms:modified>
</cp:coreProperties>
</file>