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"/>
  </p:notesMasterIdLst>
  <p:sldIdLst>
    <p:sldId id="284" r:id="rId2"/>
    <p:sldId id="282" r:id="rId3"/>
    <p:sldId id="285" r:id="rId4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96" d="100"/>
          <a:sy n="96" d="100"/>
        </p:scale>
        <p:origin x="3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D2497-C74F-1E45-910D-601862EE23A3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24F50-497D-FF49-86F7-13B6407079C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0979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C7D00-C357-44FB-B4C8-78E8C9B113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39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695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074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26572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901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6034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799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840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060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8987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8324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269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374AF-2CA4-E745-8D77-7A5EC748CED5}" type="datetimeFigureOut">
              <a:rPr kumimoji="1" lang="zh-CN" altLang="en-US" smtClean="0"/>
              <a:t>2023/9/15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66027-AD3C-2849-A1F4-284A0743015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7283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C182E01-7111-6FD0-8CEA-72EB1E42B60E}"/>
              </a:ext>
            </a:extLst>
          </p:cNvPr>
          <p:cNvSpPr txBox="1"/>
          <p:nvPr/>
        </p:nvSpPr>
        <p:spPr>
          <a:xfrm>
            <a:off x="692696" y="7081479"/>
            <a:ext cx="5164666" cy="1601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Figure </a:t>
            </a:r>
            <a:r>
              <a:rPr lang="en-US" altLang="zh-CN" sz="12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S1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. Phylogenetic relationships and conserved motifs of </a:t>
            </a:r>
            <a:r>
              <a:rPr lang="en-US" altLang="zh-CN" sz="12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MsWOXs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.</a:t>
            </a:r>
            <a:endParaRPr lang="zh-CN" alt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A-B: Identification of conserved motifs of </a:t>
            </a:r>
            <a:r>
              <a:rPr lang="en-US" altLang="zh-CN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MsWOX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TFs. Rectangles with 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d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ifferent colors 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represented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different conserved motifs. The same conserved motifs are indicated by the same 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color (A).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Amino acid sequences of each conserved motif are listed below (B). C: homeobox domains of </a:t>
            </a:r>
            <a:r>
              <a:rPr lang="en-US" altLang="zh-CN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MsWOXs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were indicated using different color rectangles.</a:t>
            </a:r>
            <a:endParaRPr lang="zh-CN" alt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026AC57-A83B-249A-336E-61579DCE7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50" y="4552950"/>
            <a:ext cx="12700" cy="381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4EB932A2-1FBE-178F-3DFE-BF93F0ECB2ED}"/>
              </a:ext>
            </a:extLst>
          </p:cNvPr>
          <p:cNvGrpSpPr/>
          <p:nvPr/>
        </p:nvGrpSpPr>
        <p:grpSpPr>
          <a:xfrm>
            <a:off x="188001" y="343812"/>
            <a:ext cx="6469298" cy="6688223"/>
            <a:chOff x="188001" y="343812"/>
            <a:chExt cx="6469298" cy="668822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2135923-AE4D-D9B6-F6A0-B4C102ED2B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4451"/>
            <a:stretch/>
          </p:blipFill>
          <p:spPr>
            <a:xfrm>
              <a:off x="692696" y="4451242"/>
              <a:ext cx="5710641" cy="2580793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62904DB3-28FF-EED5-404D-A858B65FCA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5072"/>
            <a:stretch/>
          </p:blipFill>
          <p:spPr>
            <a:xfrm>
              <a:off x="188001" y="343812"/>
              <a:ext cx="6469298" cy="4108174"/>
            </a:xfrm>
            <a:prstGeom prst="rect">
              <a:avLst/>
            </a:prstGeom>
          </p:spPr>
        </p:pic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8D2914A0-E0D5-54DD-1CFF-9CF5A52842E9}"/>
              </a:ext>
            </a:extLst>
          </p:cNvPr>
          <p:cNvSpPr txBox="1"/>
          <p:nvPr/>
        </p:nvSpPr>
        <p:spPr>
          <a:xfrm>
            <a:off x="167078" y="637064"/>
            <a:ext cx="2584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C32C9A-065C-3318-348A-8237B4B4D8F7}"/>
              </a:ext>
            </a:extLst>
          </p:cNvPr>
          <p:cNvSpPr txBox="1"/>
          <p:nvPr/>
        </p:nvSpPr>
        <p:spPr>
          <a:xfrm>
            <a:off x="167078" y="4692015"/>
            <a:ext cx="253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1E24BB-51ED-C77C-CC81-3A9C5BBF934B}"/>
              </a:ext>
            </a:extLst>
          </p:cNvPr>
          <p:cNvSpPr txBox="1"/>
          <p:nvPr/>
        </p:nvSpPr>
        <p:spPr>
          <a:xfrm>
            <a:off x="3493606" y="637064"/>
            <a:ext cx="2535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86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370F14E-A0C8-B6A0-B398-F3B533A1F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195" y="2339752"/>
            <a:ext cx="4337609" cy="285684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7297ACA-7F99-1FB0-B41B-C9DB9CE1400C}"/>
              </a:ext>
            </a:extLst>
          </p:cNvPr>
          <p:cNvSpPr txBox="1"/>
          <p:nvPr/>
        </p:nvSpPr>
        <p:spPr>
          <a:xfrm>
            <a:off x="1052736" y="5868144"/>
            <a:ext cx="5164666" cy="575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Figure </a:t>
            </a:r>
            <a:r>
              <a:rPr lang="en-US" altLang="zh-CN" sz="12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S2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. Chromosome location of </a:t>
            </a:r>
            <a:r>
              <a:rPr lang="en-US" altLang="zh-CN" sz="1200" b="1" i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MsWOX</a:t>
            </a:r>
            <a:r>
              <a:rPr lang="en-US" altLang="zh-CN" sz="12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genes in </a:t>
            </a:r>
            <a:r>
              <a:rPr lang="en-US" altLang="zh-CN" sz="1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alfafa</a:t>
            </a:r>
            <a:r>
              <a:rPr lang="en-US" altLang="zh-CN" sz="12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.</a:t>
            </a:r>
          </a:p>
          <a:p>
            <a:pPr algn="just">
              <a:lnSpc>
                <a:spcPts val="2000"/>
              </a:lnSpc>
            </a:pPr>
            <a:r>
              <a:rPr lang="en-US" altLang="zh-CN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Distributions of </a:t>
            </a:r>
            <a:r>
              <a:rPr lang="en-US" altLang="zh-CN" sz="1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MsWOX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genes in alfalfa cv. </a:t>
            </a:r>
            <a:r>
              <a:rPr lang="en-US" altLang="zh-CN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Zhongmu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No.1</a:t>
            </a:r>
            <a:r>
              <a:rPr lang="en-US" altLang="zh-CN" sz="12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.</a:t>
            </a:r>
            <a:endParaRPr lang="zh-CN" alt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867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图示&#10;&#10;描述已自动生成">
            <a:extLst>
              <a:ext uri="{FF2B5EF4-FFF2-40B4-BE49-F238E27FC236}">
                <a16:creationId xmlns:a16="http://schemas.microsoft.com/office/drawing/2014/main" id="{A449BCB5-5C67-C72D-17A5-EAA4C8439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76" y="4174243"/>
            <a:ext cx="4899074" cy="331689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2EB1D53-42A8-F9A0-57AD-BC59EC5392F5}"/>
              </a:ext>
            </a:extLst>
          </p:cNvPr>
          <p:cNvSpPr txBox="1"/>
          <p:nvPr/>
        </p:nvSpPr>
        <p:spPr>
          <a:xfrm>
            <a:off x="260648" y="7704869"/>
            <a:ext cx="6336704" cy="1088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Figure S3. </a:t>
            </a:r>
            <a:r>
              <a:rPr lang="en-US" altLang="zh-CN" sz="1200" b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S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ynteny analyses of </a:t>
            </a:r>
            <a:r>
              <a:rPr lang="en-US" altLang="zh-CN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WOX genes</a:t>
            </a:r>
            <a:r>
              <a:rPr lang="en-US" altLang="zh-CN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.</a:t>
            </a:r>
            <a:endParaRPr lang="zh-CN" alt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ts val="2000"/>
              </a:lnSpc>
            </a:pP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I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ntraspecific Synteny analysis of </a:t>
            </a:r>
            <a:r>
              <a:rPr lang="en-US" altLang="zh-CN" sz="1200" i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MsWOX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genes in </a:t>
            </a:r>
            <a:r>
              <a:rPr lang="en-US" altLang="zh-CN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M. sativa</a:t>
            </a:r>
            <a:r>
              <a:rPr lang="zh-CN" altLang="en-US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cv. </a:t>
            </a:r>
            <a:r>
              <a:rPr lang="en-US" altLang="zh-CN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Zhongmu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No.1</a:t>
            </a:r>
            <a:r>
              <a:rPr lang="en-US" altLang="zh-CN" sz="1200" i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.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: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Interspecific synteny analyses of </a:t>
            </a:r>
            <a:r>
              <a:rPr lang="en-US" altLang="zh-CN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M. sativa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compared to </a:t>
            </a:r>
            <a:r>
              <a:rPr lang="en-US" altLang="zh-CN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A. thaliana, M. </a:t>
            </a:r>
            <a:r>
              <a:rPr lang="en-US" altLang="zh-CN" sz="1200" i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truncatula</a:t>
            </a:r>
            <a:r>
              <a:rPr lang="en-US" altLang="zh-CN" sz="1200" i="1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, </a:t>
            </a:r>
            <a:r>
              <a:rPr lang="en-US" altLang="zh-CN" sz="1200" i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G.max</a:t>
            </a:r>
            <a:r>
              <a:rPr lang="en-US" altLang="zh-CN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,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and</a:t>
            </a:r>
            <a:r>
              <a:rPr lang="en-US" altLang="zh-CN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 O. sativa. </a:t>
            </a:r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The serial number is expressed on each chromosome. </a:t>
            </a:r>
            <a:endParaRPr lang="zh-CN" altLang="zh-CN" sz="1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F75D22B-3554-90AF-D0F7-7DE83C2B2688}"/>
              </a:ext>
            </a:extLst>
          </p:cNvPr>
          <p:cNvSpPr txBox="1"/>
          <p:nvPr/>
        </p:nvSpPr>
        <p:spPr>
          <a:xfrm>
            <a:off x="796390" y="755576"/>
            <a:ext cx="2285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宋体" panose="02010600030101010101" pitchFamily="2" charset="-122"/>
              </a:rPr>
              <a:t>A</a:t>
            </a:r>
            <a:endParaRPr lang="zh-CN" altLang="en-US" sz="1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AEFA0BC-66FF-F503-B66F-AE16DEABE5E4}"/>
              </a:ext>
            </a:extLst>
          </p:cNvPr>
          <p:cNvSpPr txBox="1"/>
          <p:nvPr/>
        </p:nvSpPr>
        <p:spPr>
          <a:xfrm>
            <a:off x="796390" y="3828218"/>
            <a:ext cx="2285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DengXian" panose="02010600030101010101" pitchFamily="2" charset="-122"/>
              </a:rPr>
              <a:t>B</a:t>
            </a:r>
            <a:endParaRPr lang="zh-CN" altLang="en-US" sz="12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463DED3-EB51-AAEA-5807-B4ED547B3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700808" y="493249"/>
            <a:ext cx="3456384" cy="364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84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58</TotalTime>
  <Words>164</Words>
  <Application>Microsoft Macintosh PowerPoint</Application>
  <PresentationFormat>全屏显示(4:3)</PresentationFormat>
  <Paragraphs>12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等线</vt:lpstr>
      <vt:lpstr>宋体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Microsoft Office User</dc:creator>
  <cp:keywords/>
  <dc:description/>
  <cp:lastModifiedBy>慧 王</cp:lastModifiedBy>
  <cp:revision>14</cp:revision>
  <dcterms:created xsi:type="dcterms:W3CDTF">2023-04-04T03:20:17Z</dcterms:created>
  <dcterms:modified xsi:type="dcterms:W3CDTF">2023-09-14T23:53:20Z</dcterms:modified>
  <cp:category/>
</cp:coreProperties>
</file>