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0" r:id="rId3"/>
    <p:sldId id="256" r:id="rId4"/>
    <p:sldId id="259" r:id="rId5"/>
    <p:sldId id="265" r:id="rId6"/>
    <p:sldId id="264" r:id="rId7"/>
    <p:sldId id="268" r:id="rId8"/>
    <p:sldId id="257" r:id="rId9"/>
  </p:sldIdLst>
  <p:sldSz cx="6858000" cy="9906000" type="A4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94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735" y="1143000"/>
            <a:ext cx="213653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4D6E6-1E06-44D9-A2AD-BBDAF8EF58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7241F-AC96-4386-9E24-ADD799D5581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2" Type="http://schemas.openxmlformats.org/officeDocument/2006/relationships/image" Target="../media/image4.jpe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8" Type="http://schemas.openxmlformats.org/officeDocument/2006/relationships/slideLayout" Target="../slideLayouts/slideLayout7.xml"/><Relationship Id="rId87" Type="http://schemas.openxmlformats.org/officeDocument/2006/relationships/tags" Target="../tags/tag86.xml"/><Relationship Id="rId86" Type="http://schemas.openxmlformats.org/officeDocument/2006/relationships/tags" Target="../tags/tag85.xml"/><Relationship Id="rId85" Type="http://schemas.openxmlformats.org/officeDocument/2006/relationships/tags" Target="../tags/tag84.xml"/><Relationship Id="rId84" Type="http://schemas.openxmlformats.org/officeDocument/2006/relationships/tags" Target="../tags/tag83.xml"/><Relationship Id="rId83" Type="http://schemas.openxmlformats.org/officeDocument/2006/relationships/tags" Target="../tags/tag82.xml"/><Relationship Id="rId82" Type="http://schemas.openxmlformats.org/officeDocument/2006/relationships/tags" Target="../tags/tag81.xml"/><Relationship Id="rId81" Type="http://schemas.openxmlformats.org/officeDocument/2006/relationships/tags" Target="../tags/tag80.xml"/><Relationship Id="rId80" Type="http://schemas.openxmlformats.org/officeDocument/2006/relationships/tags" Target="../tags/tag79.xml"/><Relationship Id="rId8" Type="http://schemas.openxmlformats.org/officeDocument/2006/relationships/tags" Target="../tags/tag9.xml"/><Relationship Id="rId79" Type="http://schemas.openxmlformats.org/officeDocument/2006/relationships/tags" Target="../tags/tag78.xml"/><Relationship Id="rId78" Type="http://schemas.openxmlformats.org/officeDocument/2006/relationships/tags" Target="../tags/tag77.xml"/><Relationship Id="rId77" Type="http://schemas.openxmlformats.org/officeDocument/2006/relationships/tags" Target="../tags/tag76.xml"/><Relationship Id="rId76" Type="http://schemas.openxmlformats.org/officeDocument/2006/relationships/tags" Target="../tags/tag75.xml"/><Relationship Id="rId75" Type="http://schemas.openxmlformats.org/officeDocument/2006/relationships/tags" Target="../tags/tag74.xml"/><Relationship Id="rId74" Type="http://schemas.openxmlformats.org/officeDocument/2006/relationships/tags" Target="../tags/tag73.xml"/><Relationship Id="rId73" Type="http://schemas.openxmlformats.org/officeDocument/2006/relationships/tags" Target="../tags/tag72.xml"/><Relationship Id="rId72" Type="http://schemas.openxmlformats.org/officeDocument/2006/relationships/tags" Target="../tags/tag71.xml"/><Relationship Id="rId71" Type="http://schemas.openxmlformats.org/officeDocument/2006/relationships/tags" Target="../tags/tag70.xml"/><Relationship Id="rId70" Type="http://schemas.openxmlformats.org/officeDocument/2006/relationships/tags" Target="../tags/tag69.xml"/><Relationship Id="rId7" Type="http://schemas.openxmlformats.org/officeDocument/2006/relationships/image" Target="../media/image7.png"/><Relationship Id="rId69" Type="http://schemas.openxmlformats.org/officeDocument/2006/relationships/tags" Target="../tags/tag68.xml"/><Relationship Id="rId68" Type="http://schemas.openxmlformats.org/officeDocument/2006/relationships/tags" Target="../tags/tag67.xml"/><Relationship Id="rId67" Type="http://schemas.openxmlformats.org/officeDocument/2006/relationships/tags" Target="../tags/tag66.xml"/><Relationship Id="rId66" Type="http://schemas.openxmlformats.org/officeDocument/2006/relationships/tags" Target="../tags/tag65.xml"/><Relationship Id="rId65" Type="http://schemas.openxmlformats.org/officeDocument/2006/relationships/tags" Target="../tags/tag64.xml"/><Relationship Id="rId64" Type="http://schemas.openxmlformats.org/officeDocument/2006/relationships/tags" Target="../tags/tag63.xml"/><Relationship Id="rId63" Type="http://schemas.openxmlformats.org/officeDocument/2006/relationships/tags" Target="../tags/tag62.xml"/><Relationship Id="rId62" Type="http://schemas.openxmlformats.org/officeDocument/2006/relationships/tags" Target="../tags/tag61.xml"/><Relationship Id="rId61" Type="http://schemas.openxmlformats.org/officeDocument/2006/relationships/tags" Target="../tags/tag60.xml"/><Relationship Id="rId60" Type="http://schemas.openxmlformats.org/officeDocument/2006/relationships/tags" Target="../tags/tag59.xml"/><Relationship Id="rId6" Type="http://schemas.openxmlformats.org/officeDocument/2006/relationships/tags" Target="../tags/tag8.xml"/><Relationship Id="rId59" Type="http://schemas.openxmlformats.org/officeDocument/2006/relationships/tags" Target="../tags/tag58.xml"/><Relationship Id="rId58" Type="http://schemas.openxmlformats.org/officeDocument/2006/relationships/tags" Target="../tags/tag57.xml"/><Relationship Id="rId57" Type="http://schemas.openxmlformats.org/officeDocument/2006/relationships/tags" Target="../tags/tag56.xml"/><Relationship Id="rId56" Type="http://schemas.openxmlformats.org/officeDocument/2006/relationships/tags" Target="../tags/tag55.xml"/><Relationship Id="rId55" Type="http://schemas.openxmlformats.org/officeDocument/2006/relationships/tags" Target="../tags/tag54.xml"/><Relationship Id="rId54" Type="http://schemas.openxmlformats.org/officeDocument/2006/relationships/tags" Target="../tags/tag53.xml"/><Relationship Id="rId53" Type="http://schemas.openxmlformats.org/officeDocument/2006/relationships/tags" Target="../tags/tag52.xml"/><Relationship Id="rId52" Type="http://schemas.openxmlformats.org/officeDocument/2006/relationships/tags" Target="../tags/tag51.xml"/><Relationship Id="rId51" Type="http://schemas.openxmlformats.org/officeDocument/2006/relationships/tags" Target="../tags/tag50.xml"/><Relationship Id="rId50" Type="http://schemas.openxmlformats.org/officeDocument/2006/relationships/tags" Target="../tags/tag49.xml"/><Relationship Id="rId5" Type="http://schemas.openxmlformats.org/officeDocument/2006/relationships/tags" Target="../tags/tag7.xml"/><Relationship Id="rId49" Type="http://schemas.openxmlformats.org/officeDocument/2006/relationships/tags" Target="../tags/tag48.xml"/><Relationship Id="rId48" Type="http://schemas.openxmlformats.org/officeDocument/2006/relationships/tags" Target="../tags/tag47.xml"/><Relationship Id="rId47" Type="http://schemas.openxmlformats.org/officeDocument/2006/relationships/tags" Target="../tags/tag46.xml"/><Relationship Id="rId46" Type="http://schemas.openxmlformats.org/officeDocument/2006/relationships/tags" Target="../tags/tag45.xml"/><Relationship Id="rId45" Type="http://schemas.openxmlformats.org/officeDocument/2006/relationships/tags" Target="../tags/tag44.xml"/><Relationship Id="rId44" Type="http://schemas.openxmlformats.org/officeDocument/2006/relationships/tags" Target="../tags/tag43.xml"/><Relationship Id="rId43" Type="http://schemas.openxmlformats.org/officeDocument/2006/relationships/tags" Target="../tags/tag42.xml"/><Relationship Id="rId42" Type="http://schemas.openxmlformats.org/officeDocument/2006/relationships/tags" Target="../tags/tag41.xml"/><Relationship Id="rId41" Type="http://schemas.openxmlformats.org/officeDocument/2006/relationships/tags" Target="../tags/tag40.xml"/><Relationship Id="rId40" Type="http://schemas.openxmlformats.org/officeDocument/2006/relationships/tags" Target="../tags/tag39.xml"/><Relationship Id="rId4" Type="http://schemas.openxmlformats.org/officeDocument/2006/relationships/image" Target="../media/image6.png"/><Relationship Id="rId39" Type="http://schemas.openxmlformats.org/officeDocument/2006/relationships/tags" Target="../tags/tag38.xml"/><Relationship Id="rId38" Type="http://schemas.openxmlformats.org/officeDocument/2006/relationships/tags" Target="../tags/tag37.xml"/><Relationship Id="rId37" Type="http://schemas.openxmlformats.org/officeDocument/2006/relationships/tags" Target="../tags/tag36.xml"/><Relationship Id="rId36" Type="http://schemas.openxmlformats.org/officeDocument/2006/relationships/tags" Target="../tags/tag35.xml"/><Relationship Id="rId35" Type="http://schemas.openxmlformats.org/officeDocument/2006/relationships/tags" Target="../tags/tag34.xml"/><Relationship Id="rId34" Type="http://schemas.openxmlformats.org/officeDocument/2006/relationships/tags" Target="../tags/tag33.xml"/><Relationship Id="rId33" Type="http://schemas.openxmlformats.org/officeDocument/2006/relationships/tags" Target="../tags/tag32.xml"/><Relationship Id="rId32" Type="http://schemas.openxmlformats.org/officeDocument/2006/relationships/tags" Target="../tags/tag31.xml"/><Relationship Id="rId31" Type="http://schemas.openxmlformats.org/officeDocument/2006/relationships/tags" Target="../tags/tag30.xml"/><Relationship Id="rId30" Type="http://schemas.openxmlformats.org/officeDocument/2006/relationships/tags" Target="../tags/tag29.xml"/><Relationship Id="rId3" Type="http://schemas.openxmlformats.org/officeDocument/2006/relationships/tags" Target="../tags/tag6.xml"/><Relationship Id="rId29" Type="http://schemas.openxmlformats.org/officeDocument/2006/relationships/tags" Target="../tags/tag28.xml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image" Target="../media/image5.png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image" Target="../media/image9.png"/><Relationship Id="rId10" Type="http://schemas.openxmlformats.org/officeDocument/2006/relationships/tags" Target="../tags/tag10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tags" Target="../tags/tag87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91.xml"/><Relationship Id="rId5" Type="http://schemas.openxmlformats.org/officeDocument/2006/relationships/image" Target="../media/image12.png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image" Target="../media/image11.png"/><Relationship Id="rId1" Type="http://schemas.openxmlformats.org/officeDocument/2006/relationships/tags" Target="../tags/tag8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3.xml"/><Relationship Id="rId2" Type="http://schemas.openxmlformats.org/officeDocument/2006/relationships/image" Target="../media/image13.png"/><Relationship Id="rId1" Type="http://schemas.openxmlformats.org/officeDocument/2006/relationships/tags" Target="../tags/tag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391795" y="516255"/>
            <a:ext cx="5924550" cy="6524625"/>
            <a:chOff x="734" y="633"/>
            <a:chExt cx="9330" cy="1027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rcRect t="4817"/>
            <a:stretch>
              <a:fillRect/>
            </a:stretch>
          </p:blipFill>
          <p:spPr>
            <a:xfrm>
              <a:off x="734" y="633"/>
              <a:ext cx="9331" cy="501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rcRect t="5920"/>
            <a:stretch>
              <a:fillRect/>
            </a:stretch>
          </p:blipFill>
          <p:spPr>
            <a:xfrm>
              <a:off x="734" y="5944"/>
              <a:ext cx="9331" cy="4965"/>
            </a:xfrm>
            <a:prstGeom prst="rect">
              <a:avLst/>
            </a:prstGeom>
          </p:spPr>
        </p:pic>
        <p:cxnSp>
          <p:nvCxnSpPr>
            <p:cNvPr id="4" name="直接连接符 3"/>
            <p:cNvCxnSpPr/>
            <p:nvPr/>
          </p:nvCxnSpPr>
          <p:spPr>
            <a:xfrm flipV="1">
              <a:off x="820" y="641"/>
              <a:ext cx="9128" cy="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>
              <p:custDataLst>
                <p:tags r:id="rId3"/>
              </p:custDataLst>
            </p:nvPr>
          </p:nvCxnSpPr>
          <p:spPr>
            <a:xfrm flipV="1">
              <a:off x="871" y="5944"/>
              <a:ext cx="9071" cy="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203835" y="7447915"/>
            <a:ext cx="634492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Fig. S1.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Total Ion Chromatography (TIC) of the same QC sample analysed by mass spectrometric detection at different times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is cited from Han et al.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(2023)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845"/>
            <a:ext cx="6935470" cy="6172200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165100" y="6783705"/>
            <a:ext cx="65354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</a:rPr>
              <a:t>Fig. S2.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 Heatmap of cluster of 482 metabolites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in </a:t>
            </a:r>
            <a:r>
              <a:rPr lang="en-US" altLang="zh-CN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P. cyrtonema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of 67 genotypes from 15 regions. 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8" t="13314" r="4229" b="21672"/>
          <a:stretch>
            <a:fillRect/>
          </a:stretch>
        </p:blipFill>
        <p:spPr>
          <a:xfrm>
            <a:off x="867410" y="875030"/>
            <a:ext cx="4890770" cy="3702050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270510" y="5892800"/>
            <a:ext cx="63169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</a:rPr>
              <a:t>Fig. S3.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Venn diagram showing overlapping feature secondary metabolites by SVM-RFE and random forest.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" name="文本框 82"/>
          <p:cNvSpPr txBox="1"/>
          <p:nvPr/>
        </p:nvSpPr>
        <p:spPr>
          <a:xfrm>
            <a:off x="0" y="8084185"/>
            <a:ext cx="678878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Fig. S4.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Different transcript expression analysis of differentially expressed genes of </a:t>
            </a:r>
            <a:r>
              <a:rPr lang="en-US" altLang="zh-CN" i="1" dirty="0">
                <a:latin typeface="Times New Roman" panose="02020603050405020304" charset="0"/>
                <a:cs typeface="Times New Roman" panose="02020603050405020304" charset="0"/>
              </a:rPr>
              <a:t>PcOMT11, PcOMT10, </a:t>
            </a:r>
            <a:r>
              <a:rPr lang="en-US" altLang="zh-CN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PcOMT12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and </a:t>
            </a:r>
            <a:r>
              <a:rPr lang="en-US" altLang="zh-CN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PcOMT10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among genotypes T118_21 and T26_14.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8" name="图片 7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8463"/>
          <a:stretch>
            <a:fillRect/>
          </a:stretch>
        </p:blipFill>
        <p:spPr>
          <a:xfrm>
            <a:off x="3432810" y="-129540"/>
            <a:ext cx="3056255" cy="4213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019550" y="1230630"/>
            <a:ext cx="942975" cy="266700"/>
          </a:xfrm>
          <a:prstGeom prst="rect">
            <a:avLst/>
          </a:prstGeom>
        </p:spPr>
      </p:pic>
      <p:sp>
        <p:nvSpPr>
          <p:cNvPr id="20" name="tx20"/>
          <p:cNvSpPr/>
          <p:nvPr>
            <p:custDataLst>
              <p:tags r:id="rId5"/>
            </p:custDataLst>
          </p:nvPr>
        </p:nvSpPr>
        <p:spPr>
          <a:xfrm>
            <a:off x="2195830" y="5801995"/>
            <a:ext cx="140335" cy="64135"/>
          </a:xfrm>
          <a:prstGeom prst="rect">
            <a:avLst/>
          </a:prstGeom>
          <a:noFill/>
        </p:spPr>
        <p:txBody>
          <a:bodyPr wrap="none" lIns="0" tIns="0" rIns="0" bIns="0" anchor="ctr" anchorCtr="1"/>
          <a:p>
            <a:pPr marL="0" marR="0" indent="0" algn="l">
              <a:lnSpc>
                <a:spcPts val="1105"/>
              </a:lnSpc>
              <a:spcBef>
                <a:spcPts val="0"/>
              </a:spcBef>
              <a:spcAft>
                <a:spcPts val="0"/>
              </a:spcAft>
            </a:pPr>
            <a:endParaRPr sz="1105" b="1">
              <a:solidFill>
                <a:srgbClr val="000000">
                  <a:alpha val="100000"/>
                </a:srgb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768215" y="219710"/>
            <a:ext cx="575310" cy="278765"/>
          </a:xfrm>
          <a:prstGeom prst="rect">
            <a:avLst/>
          </a:prstGeom>
        </p:spPr>
      </p:pic>
      <p:grpSp>
        <p:nvGrpSpPr>
          <p:cNvPr id="132" name="组合 131"/>
          <p:cNvGrpSpPr/>
          <p:nvPr/>
        </p:nvGrpSpPr>
        <p:grpSpPr>
          <a:xfrm>
            <a:off x="931545" y="129540"/>
            <a:ext cx="2400300" cy="3953510"/>
            <a:chOff x="5666" y="547"/>
            <a:chExt cx="3780" cy="6226"/>
          </a:xfrm>
        </p:grpSpPr>
        <p:grpSp>
          <p:nvGrpSpPr>
            <p:cNvPr id="131" name="组合 130"/>
            <p:cNvGrpSpPr/>
            <p:nvPr/>
          </p:nvGrpSpPr>
          <p:grpSpPr>
            <a:xfrm>
              <a:off x="5666" y="547"/>
              <a:ext cx="3780" cy="6226"/>
              <a:chOff x="5666" y="547"/>
              <a:chExt cx="3780" cy="6226"/>
            </a:xfrm>
          </p:grpSpPr>
          <p:pic>
            <p:nvPicPr>
              <p:cNvPr id="79" name="图片 78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/>
              <a:srcRect l="14501" t="2446" r="14388" b="2354"/>
              <a:stretch>
                <a:fillRect/>
              </a:stretch>
            </p:blipFill>
            <p:spPr>
              <a:xfrm>
                <a:off x="5666" y="547"/>
                <a:ext cx="3781" cy="6227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tretch>
                <a:fillRect/>
              </a:stretch>
            </p:blipFill>
            <p:spPr>
              <a:xfrm>
                <a:off x="6598" y="2137"/>
                <a:ext cx="1470" cy="435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7318" y="689"/>
              <a:ext cx="906" cy="439"/>
            </a:xfrm>
            <a:prstGeom prst="rect">
              <a:avLst/>
            </a:prstGeom>
          </p:spPr>
        </p:pic>
      </p:grpSp>
      <p:grpSp>
        <p:nvGrpSpPr>
          <p:cNvPr id="44" name="组合 43"/>
          <p:cNvGrpSpPr/>
          <p:nvPr/>
        </p:nvGrpSpPr>
        <p:grpSpPr>
          <a:xfrm>
            <a:off x="947420" y="4379595"/>
            <a:ext cx="2660015" cy="3657600"/>
            <a:chOff x="3075" y="1317"/>
            <a:chExt cx="5760" cy="5760"/>
          </a:xfrm>
        </p:grpSpPr>
        <p:grpSp>
          <p:nvGrpSpPr>
            <p:cNvPr id="45" name="组合 44"/>
            <p:cNvGrpSpPr/>
            <p:nvPr/>
          </p:nvGrpSpPr>
          <p:grpSpPr>
            <a:xfrm>
              <a:off x="3075" y="1317"/>
              <a:ext cx="5760" cy="5760"/>
              <a:chOff x="1952625" y="836612"/>
              <a:chExt cx="3657600" cy="3657600"/>
            </a:xfrm>
          </p:grpSpPr>
          <p:sp>
            <p:nvSpPr>
              <p:cNvPr id="46" name="rc3"/>
              <p:cNvSpPr/>
              <p:nvPr>
                <p:custDataLst>
                  <p:tags r:id="rId13"/>
                </p:custDataLst>
              </p:nvPr>
            </p:nvSpPr>
            <p:spPr>
              <a:xfrm>
                <a:off x="1952625" y="836612"/>
                <a:ext cx="3657600" cy="3657600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 w="9525" cap="rnd">
                <a:solidFill>
                  <a:srgbClr val="FFFFFF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47" name="rc4"/>
              <p:cNvSpPr/>
              <p:nvPr>
                <p:custDataLst>
                  <p:tags r:id="rId14"/>
                </p:custDataLst>
              </p:nvPr>
            </p:nvSpPr>
            <p:spPr>
              <a:xfrm>
                <a:off x="1952625" y="836612"/>
                <a:ext cx="3657600" cy="3657600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 w="24637" cap="rnd">
                <a:solidFill>
                  <a:srgbClr val="FFFFFF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600" b="1">
                  <a:solidFill>
                    <a:schemeClr val="tx1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48" name="rc5"/>
              <p:cNvSpPr/>
              <p:nvPr>
                <p:custDataLst>
                  <p:tags r:id="rId15"/>
                </p:custDataLst>
              </p:nvPr>
            </p:nvSpPr>
            <p:spPr>
              <a:xfrm>
                <a:off x="2548832" y="963138"/>
                <a:ext cx="2934866" cy="2982119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</p:spPr>
            <p:txBody>
              <a:bodyPr/>
              <a:p>
                <a:endParaRPr sz="1400" b="1"/>
              </a:p>
            </p:txBody>
          </p:sp>
          <p:sp>
            <p:nvSpPr>
              <p:cNvPr id="49" name="rc6"/>
              <p:cNvSpPr/>
              <p:nvPr>
                <p:custDataLst>
                  <p:tags r:id="rId16"/>
                </p:custDataLst>
              </p:nvPr>
            </p:nvSpPr>
            <p:spPr>
              <a:xfrm>
                <a:off x="3015743" y="1515757"/>
                <a:ext cx="667015" cy="2424936"/>
              </a:xfrm>
              <a:prstGeom prst="rect">
                <a:avLst/>
              </a:prstGeom>
              <a:solidFill>
                <a:srgbClr val="3B4992">
                  <a:alpha val="100000"/>
                </a:srgbClr>
              </a:solidFill>
              <a:ln w="24637" cap="sq">
                <a:solidFill>
                  <a:srgbClr val="000000">
                    <a:alpha val="100000"/>
                  </a:srgbClr>
                </a:solidFill>
                <a:prstDash val="solid"/>
                <a:miter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50" name="rc7"/>
              <p:cNvSpPr/>
              <p:nvPr>
                <p:custDataLst>
                  <p:tags r:id="rId17"/>
                </p:custDataLst>
              </p:nvPr>
            </p:nvSpPr>
            <p:spPr>
              <a:xfrm>
                <a:off x="4349773" y="3940693"/>
                <a:ext cx="667015" cy="0"/>
              </a:xfrm>
              <a:prstGeom prst="rect">
                <a:avLst/>
              </a:prstGeom>
              <a:solidFill>
                <a:srgbClr val="EE0000">
                  <a:alpha val="100000"/>
                </a:srgbClr>
              </a:solidFill>
              <a:ln w="24637" cap="sq">
                <a:solidFill>
                  <a:srgbClr val="000000">
                    <a:alpha val="100000"/>
                  </a:srgbClr>
                </a:solidFill>
                <a:prstDash val="solid"/>
                <a:miter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51" name="pt8"/>
              <p:cNvSpPr/>
              <p:nvPr>
                <p:custDataLst>
                  <p:tags r:id="rId18"/>
                </p:custDataLst>
              </p:nvPr>
            </p:nvSpPr>
            <p:spPr>
              <a:xfrm>
                <a:off x="3205221" y="1473555"/>
                <a:ext cx="97667" cy="97667"/>
              </a:xfrm>
              <a:prstGeom prst="ellipse">
                <a:avLst/>
              </a:prstGeom>
              <a:solidFill>
                <a:srgbClr val="3B4992">
                  <a:alpha val="80000"/>
                </a:srgbClr>
              </a:solidFill>
              <a:ln w="16363" cap="rnd">
                <a:solidFill>
                  <a:srgbClr val="000000">
                    <a:alpha val="8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52" name="pt9"/>
              <p:cNvSpPr/>
              <p:nvPr>
                <p:custDataLst>
                  <p:tags r:id="rId19"/>
                </p:custDataLst>
              </p:nvPr>
            </p:nvSpPr>
            <p:spPr>
              <a:xfrm>
                <a:off x="3287491" y="1499259"/>
                <a:ext cx="97667" cy="97667"/>
              </a:xfrm>
              <a:prstGeom prst="ellipse">
                <a:avLst/>
              </a:prstGeom>
              <a:solidFill>
                <a:srgbClr val="3B4992">
                  <a:alpha val="80000"/>
                </a:srgbClr>
              </a:solidFill>
              <a:ln w="16363" cap="rnd">
                <a:solidFill>
                  <a:srgbClr val="000000">
                    <a:alpha val="8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53" name="pt10"/>
              <p:cNvSpPr/>
              <p:nvPr>
                <p:custDataLst>
                  <p:tags r:id="rId20"/>
                </p:custDataLst>
              </p:nvPr>
            </p:nvSpPr>
            <p:spPr>
              <a:xfrm>
                <a:off x="3270097" y="1411324"/>
                <a:ext cx="97667" cy="97667"/>
              </a:xfrm>
              <a:prstGeom prst="ellipse">
                <a:avLst/>
              </a:prstGeom>
              <a:solidFill>
                <a:srgbClr val="3B4992">
                  <a:alpha val="80000"/>
                </a:srgbClr>
              </a:solidFill>
              <a:ln w="16363" cap="rnd">
                <a:solidFill>
                  <a:srgbClr val="000000">
                    <a:alpha val="8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54" name="pt11"/>
              <p:cNvSpPr/>
              <p:nvPr>
                <p:custDataLst>
                  <p:tags r:id="rId21"/>
                </p:custDataLst>
              </p:nvPr>
            </p:nvSpPr>
            <p:spPr>
              <a:xfrm>
                <a:off x="4663074" y="3896423"/>
                <a:ext cx="97667" cy="97667"/>
              </a:xfrm>
              <a:prstGeom prst="ellipse">
                <a:avLst/>
              </a:prstGeom>
              <a:solidFill>
                <a:srgbClr val="EE0000">
                  <a:alpha val="80000"/>
                </a:srgbClr>
              </a:solidFill>
              <a:ln w="16363" cap="rnd">
                <a:solidFill>
                  <a:srgbClr val="000000">
                    <a:alpha val="8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55" name="pt12"/>
              <p:cNvSpPr/>
              <p:nvPr>
                <p:custDataLst>
                  <p:tags r:id="rId22"/>
                </p:custDataLst>
              </p:nvPr>
            </p:nvSpPr>
            <p:spPr>
              <a:xfrm>
                <a:off x="4763813" y="3892090"/>
                <a:ext cx="97667" cy="97667"/>
              </a:xfrm>
              <a:prstGeom prst="ellipse">
                <a:avLst/>
              </a:prstGeom>
              <a:solidFill>
                <a:srgbClr val="EE0000">
                  <a:alpha val="80000"/>
                </a:srgbClr>
              </a:solidFill>
              <a:ln w="16363" cap="rnd">
                <a:solidFill>
                  <a:srgbClr val="000000">
                    <a:alpha val="8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56" name="pt13"/>
              <p:cNvSpPr/>
              <p:nvPr>
                <p:custDataLst>
                  <p:tags r:id="rId23"/>
                </p:custDataLst>
              </p:nvPr>
            </p:nvSpPr>
            <p:spPr>
              <a:xfrm>
                <a:off x="4672283" y="3895853"/>
                <a:ext cx="97667" cy="97667"/>
              </a:xfrm>
              <a:prstGeom prst="ellipse">
                <a:avLst/>
              </a:prstGeom>
              <a:solidFill>
                <a:srgbClr val="EE0000">
                  <a:alpha val="80000"/>
                </a:srgbClr>
              </a:solidFill>
              <a:ln w="16363" cap="rnd">
                <a:solidFill>
                  <a:srgbClr val="000000">
                    <a:alpha val="8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57" name="pl14"/>
              <p:cNvSpPr/>
              <p:nvPr>
                <p:custDataLst>
                  <p:tags r:id="rId24"/>
                </p:custDataLst>
              </p:nvPr>
            </p:nvSpPr>
            <p:spPr>
              <a:xfrm>
                <a:off x="3215847" y="1470222"/>
                <a:ext cx="266806" cy="0"/>
              </a:xfrm>
              <a:custGeom>
                <a:avLst/>
                <a:gdLst/>
                <a:ahLst/>
                <a:cxnLst/>
                <a:pathLst>
                  <a:path w="266806">
                    <a:moveTo>
                      <a:pt x="0" y="0"/>
                    </a:moveTo>
                    <a:lnTo>
                      <a:pt x="266806" y="0"/>
                    </a:lnTo>
                  </a:path>
                </a:pathLst>
              </a:custGeom>
              <a:ln w="24637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58" name="pl15"/>
              <p:cNvSpPr/>
              <p:nvPr>
                <p:custDataLst>
                  <p:tags r:id="rId25"/>
                </p:custDataLst>
              </p:nvPr>
            </p:nvSpPr>
            <p:spPr>
              <a:xfrm>
                <a:off x="3349250" y="1470222"/>
                <a:ext cx="0" cy="91069"/>
              </a:xfrm>
              <a:custGeom>
                <a:avLst/>
                <a:gdLst/>
                <a:ahLst/>
                <a:cxnLst/>
                <a:pathLst>
                  <a:path h="91069">
                    <a:moveTo>
                      <a:pt x="0" y="0"/>
                    </a:moveTo>
                    <a:lnTo>
                      <a:pt x="0" y="91069"/>
                    </a:lnTo>
                  </a:path>
                </a:pathLst>
              </a:custGeom>
              <a:ln w="24637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59" name="pl16"/>
              <p:cNvSpPr/>
              <p:nvPr>
                <p:custDataLst>
                  <p:tags r:id="rId26"/>
                </p:custDataLst>
              </p:nvPr>
            </p:nvSpPr>
            <p:spPr>
              <a:xfrm>
                <a:off x="3215847" y="1561291"/>
                <a:ext cx="266806" cy="0"/>
              </a:xfrm>
              <a:custGeom>
                <a:avLst/>
                <a:gdLst/>
                <a:ahLst/>
                <a:cxnLst/>
                <a:pathLst>
                  <a:path w="266806">
                    <a:moveTo>
                      <a:pt x="0" y="0"/>
                    </a:moveTo>
                    <a:lnTo>
                      <a:pt x="266806" y="0"/>
                    </a:lnTo>
                  </a:path>
                </a:pathLst>
              </a:custGeom>
              <a:ln w="24637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60" name="pl17"/>
              <p:cNvSpPr/>
              <p:nvPr>
                <p:custDataLst>
                  <p:tags r:id="rId27"/>
                </p:custDataLst>
              </p:nvPr>
            </p:nvSpPr>
            <p:spPr>
              <a:xfrm>
                <a:off x="4549878" y="3940693"/>
                <a:ext cx="266806" cy="0"/>
              </a:xfrm>
              <a:custGeom>
                <a:avLst/>
                <a:gdLst/>
                <a:ahLst/>
                <a:cxnLst/>
                <a:pathLst>
                  <a:path w="266806">
                    <a:moveTo>
                      <a:pt x="0" y="0"/>
                    </a:moveTo>
                    <a:lnTo>
                      <a:pt x="266806" y="0"/>
                    </a:lnTo>
                  </a:path>
                </a:pathLst>
              </a:custGeom>
              <a:ln w="24637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61" name="pl18"/>
              <p:cNvSpPr/>
              <p:nvPr>
                <p:custDataLst>
                  <p:tags r:id="rId28"/>
                </p:custDataLst>
              </p:nvPr>
            </p:nvSpPr>
            <p:spPr>
              <a:xfrm>
                <a:off x="4683281" y="3940693"/>
                <a:ext cx="0" cy="0"/>
              </a:xfrm>
              <a:custGeom>
                <a:avLst/>
                <a:gdLst/>
                <a:ahLst/>
                <a:cxnLst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24637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62" name="pl19"/>
              <p:cNvSpPr/>
              <p:nvPr>
                <p:custDataLst>
                  <p:tags r:id="rId29"/>
                </p:custDataLst>
              </p:nvPr>
            </p:nvSpPr>
            <p:spPr>
              <a:xfrm>
                <a:off x="4549878" y="3940693"/>
                <a:ext cx="266806" cy="0"/>
              </a:xfrm>
              <a:custGeom>
                <a:avLst/>
                <a:gdLst/>
                <a:ahLst/>
                <a:cxnLst/>
                <a:pathLst>
                  <a:path w="266806">
                    <a:moveTo>
                      <a:pt x="0" y="0"/>
                    </a:moveTo>
                    <a:lnTo>
                      <a:pt x="266806" y="0"/>
                    </a:lnTo>
                  </a:path>
                </a:pathLst>
              </a:custGeom>
              <a:ln w="24637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63" name="tx20"/>
              <p:cNvSpPr/>
              <p:nvPr>
                <p:custDataLst>
                  <p:tags r:id="rId30"/>
                </p:custDataLst>
              </p:nvPr>
            </p:nvSpPr>
            <p:spPr>
              <a:xfrm>
                <a:off x="3843681" y="1239686"/>
                <a:ext cx="280407" cy="6394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p>
                <a:pPr marL="0" marR="0" indent="0" algn="l">
                  <a:lnSpc>
                    <a:spcPts val="110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2800" b="1">
                    <a:solidFill>
                      <a:srgbClr val="000000">
                        <a:alpha val="100000"/>
                      </a:srgbClr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****</a:t>
                </a:r>
                <a:endParaRPr sz="2800" b="1">
                  <a:solidFill>
                    <a:srgbClr val="000000">
                      <a:alpha val="100000"/>
                    </a:srgbClr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64" name="pl21"/>
              <p:cNvSpPr/>
              <p:nvPr>
                <p:custDataLst>
                  <p:tags r:id="rId31"/>
                </p:custDataLst>
              </p:nvPr>
            </p:nvSpPr>
            <p:spPr>
              <a:xfrm>
                <a:off x="2548832" y="963138"/>
                <a:ext cx="0" cy="2982119"/>
              </a:xfrm>
              <a:custGeom>
                <a:avLst/>
                <a:gdLst/>
                <a:ahLst/>
                <a:cxnLst/>
                <a:pathLst>
                  <a:path h="2982119">
                    <a:moveTo>
                      <a:pt x="0" y="2982119"/>
                    </a:moveTo>
                    <a:lnTo>
                      <a:pt x="0" y="0"/>
                    </a:lnTo>
                  </a:path>
                </a:pathLst>
              </a:custGeom>
              <a:ln w="24637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65" name="tx22"/>
              <p:cNvSpPr/>
              <p:nvPr>
                <p:custDataLst>
                  <p:tags r:id="rId32"/>
                </p:custDataLst>
              </p:nvPr>
            </p:nvSpPr>
            <p:spPr>
              <a:xfrm>
                <a:off x="2216663" y="3920576"/>
                <a:ext cx="158750" cy="8756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p>
                <a:pPr marL="0" marR="0" indent="0" algn="l">
                  <a:lnSpc>
                    <a:spcPts val="1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rPr>
                  <a:t>0.0</a:t>
                </a:r>
                <a:endParaRPr sz="1400" b="1">
                  <a:solidFill>
                    <a:schemeClr val="tx1">
                      <a:alpha val="100000"/>
                    </a:schemeClr>
                  </a:solidFill>
                  <a:latin typeface="Times New Roman" panose="02020603050405020304"/>
                  <a:cs typeface="Times New Roman" panose="02020603050405020304"/>
                </a:endParaRPr>
              </a:p>
            </p:txBody>
          </p:sp>
          <p:sp>
            <p:nvSpPr>
              <p:cNvPr id="66" name="tx23"/>
              <p:cNvSpPr/>
              <p:nvPr>
                <p:custDataLst>
                  <p:tags r:id="rId33"/>
                </p:custDataLst>
              </p:nvPr>
            </p:nvSpPr>
            <p:spPr>
              <a:xfrm>
                <a:off x="2215031" y="3144925"/>
                <a:ext cx="158750" cy="8756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p>
                <a:pPr marL="0" marR="0" indent="0" algn="l">
                  <a:lnSpc>
                    <a:spcPts val="1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rPr>
                  <a:t>0.2</a:t>
                </a:r>
                <a:endParaRPr sz="1400" b="1">
                  <a:solidFill>
                    <a:schemeClr val="tx1">
                      <a:alpha val="100000"/>
                    </a:schemeClr>
                  </a:solidFill>
                  <a:latin typeface="Times New Roman" panose="02020603050405020304"/>
                  <a:cs typeface="Times New Roman" panose="02020603050405020304"/>
                </a:endParaRPr>
              </a:p>
            </p:txBody>
          </p:sp>
          <p:sp>
            <p:nvSpPr>
              <p:cNvPr id="67" name="tx24"/>
              <p:cNvSpPr/>
              <p:nvPr>
                <p:custDataLst>
                  <p:tags r:id="rId34"/>
                </p:custDataLst>
              </p:nvPr>
            </p:nvSpPr>
            <p:spPr>
              <a:xfrm>
                <a:off x="2215847" y="2439759"/>
                <a:ext cx="158750" cy="8756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p>
                <a:pPr marL="0" marR="0" indent="0" algn="l">
                  <a:lnSpc>
                    <a:spcPts val="1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rPr>
                  <a:t>0.4</a:t>
                </a:r>
                <a:endParaRPr sz="1400" b="1">
                  <a:solidFill>
                    <a:schemeClr val="tx1">
                      <a:alpha val="100000"/>
                    </a:schemeClr>
                  </a:solidFill>
                  <a:latin typeface="Times New Roman" panose="02020603050405020304"/>
                  <a:cs typeface="Times New Roman" panose="02020603050405020304"/>
                </a:endParaRPr>
              </a:p>
            </p:txBody>
          </p:sp>
          <p:sp>
            <p:nvSpPr>
              <p:cNvPr id="68" name="tx25"/>
              <p:cNvSpPr/>
              <p:nvPr>
                <p:custDataLst>
                  <p:tags r:id="rId35"/>
                </p:custDataLst>
              </p:nvPr>
            </p:nvSpPr>
            <p:spPr>
              <a:xfrm>
                <a:off x="2216663" y="1690143"/>
                <a:ext cx="158750" cy="8756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p>
                <a:pPr marL="0" marR="0" indent="0" algn="l">
                  <a:lnSpc>
                    <a:spcPts val="1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rPr>
                  <a:t>0.6</a:t>
                </a:r>
                <a:endParaRPr sz="1400" b="1">
                  <a:solidFill>
                    <a:schemeClr val="tx1">
                      <a:alpha val="100000"/>
                    </a:schemeClr>
                  </a:solidFill>
                  <a:latin typeface="Times New Roman" panose="02020603050405020304"/>
                  <a:cs typeface="Times New Roman" panose="02020603050405020304"/>
                </a:endParaRPr>
              </a:p>
            </p:txBody>
          </p:sp>
          <p:sp>
            <p:nvSpPr>
              <p:cNvPr id="69" name="pl26"/>
              <p:cNvSpPr/>
              <p:nvPr>
                <p:custDataLst>
                  <p:tags r:id="rId36"/>
                </p:custDataLst>
              </p:nvPr>
            </p:nvSpPr>
            <p:spPr>
              <a:xfrm>
                <a:off x="2485569" y="3940693"/>
                <a:ext cx="63262" cy="0"/>
              </a:xfrm>
              <a:custGeom>
                <a:avLst/>
                <a:gdLst/>
                <a:ahLst/>
                <a:cxnLst/>
                <a:pathLst>
                  <a:path w="63262">
                    <a:moveTo>
                      <a:pt x="0" y="0"/>
                    </a:moveTo>
                    <a:lnTo>
                      <a:pt x="63262" y="0"/>
                    </a:lnTo>
                  </a:path>
                </a:pathLst>
              </a:custGeom>
              <a:ln w="24637" cap="flat">
                <a:solidFill>
                  <a:srgbClr val="33333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70" name="pl27"/>
              <p:cNvSpPr/>
              <p:nvPr>
                <p:custDataLst>
                  <p:tags r:id="rId37"/>
                </p:custDataLst>
              </p:nvPr>
            </p:nvSpPr>
            <p:spPr>
              <a:xfrm>
                <a:off x="2485569" y="3190442"/>
                <a:ext cx="63262" cy="0"/>
              </a:xfrm>
              <a:custGeom>
                <a:avLst/>
                <a:gdLst/>
                <a:ahLst/>
                <a:cxnLst/>
                <a:pathLst>
                  <a:path w="63262">
                    <a:moveTo>
                      <a:pt x="0" y="0"/>
                    </a:moveTo>
                    <a:lnTo>
                      <a:pt x="63262" y="0"/>
                    </a:lnTo>
                  </a:path>
                </a:pathLst>
              </a:custGeom>
              <a:ln w="24637" cap="flat">
                <a:solidFill>
                  <a:srgbClr val="33333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71" name="pl28"/>
              <p:cNvSpPr/>
              <p:nvPr>
                <p:custDataLst>
                  <p:tags r:id="rId38"/>
                </p:custDataLst>
              </p:nvPr>
            </p:nvSpPr>
            <p:spPr>
              <a:xfrm>
                <a:off x="2485569" y="2440191"/>
                <a:ext cx="63262" cy="0"/>
              </a:xfrm>
              <a:custGeom>
                <a:avLst/>
                <a:gdLst/>
                <a:ahLst/>
                <a:cxnLst/>
                <a:pathLst>
                  <a:path w="63262">
                    <a:moveTo>
                      <a:pt x="0" y="0"/>
                    </a:moveTo>
                    <a:lnTo>
                      <a:pt x="63262" y="0"/>
                    </a:lnTo>
                  </a:path>
                </a:pathLst>
              </a:custGeom>
              <a:ln w="24637" cap="flat">
                <a:solidFill>
                  <a:srgbClr val="33333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72" name="pl29"/>
              <p:cNvSpPr/>
              <p:nvPr>
                <p:custDataLst>
                  <p:tags r:id="rId39"/>
                </p:custDataLst>
              </p:nvPr>
            </p:nvSpPr>
            <p:spPr>
              <a:xfrm>
                <a:off x="2485569" y="1689940"/>
                <a:ext cx="63262" cy="0"/>
              </a:xfrm>
              <a:custGeom>
                <a:avLst/>
                <a:gdLst/>
                <a:ahLst/>
                <a:cxnLst/>
                <a:pathLst>
                  <a:path w="63262">
                    <a:moveTo>
                      <a:pt x="0" y="0"/>
                    </a:moveTo>
                    <a:lnTo>
                      <a:pt x="63262" y="0"/>
                    </a:lnTo>
                  </a:path>
                </a:pathLst>
              </a:custGeom>
              <a:ln w="24637" cap="flat">
                <a:solidFill>
                  <a:srgbClr val="33333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73" name="pl30"/>
              <p:cNvSpPr/>
              <p:nvPr>
                <p:custDataLst>
                  <p:tags r:id="rId40"/>
                </p:custDataLst>
              </p:nvPr>
            </p:nvSpPr>
            <p:spPr>
              <a:xfrm>
                <a:off x="2548832" y="3945257"/>
                <a:ext cx="2589688" cy="0"/>
              </a:xfrm>
              <a:custGeom>
                <a:avLst/>
                <a:gdLst/>
                <a:ahLst/>
                <a:cxnLst/>
                <a:pathLst>
                  <a:path w="2934866">
                    <a:moveTo>
                      <a:pt x="0" y="0"/>
                    </a:moveTo>
                    <a:lnTo>
                      <a:pt x="2934866" y="0"/>
                    </a:lnTo>
                  </a:path>
                </a:pathLst>
              </a:custGeom>
              <a:ln w="24637" cap="flat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74" name="pl31"/>
              <p:cNvSpPr/>
              <p:nvPr>
                <p:custDataLst>
                  <p:tags r:id="rId41"/>
                </p:custDataLst>
              </p:nvPr>
            </p:nvSpPr>
            <p:spPr>
              <a:xfrm>
                <a:off x="3349250" y="3945257"/>
                <a:ext cx="0" cy="63262"/>
              </a:xfrm>
              <a:custGeom>
                <a:avLst/>
                <a:gdLst/>
                <a:ahLst/>
                <a:cxnLst/>
                <a:pathLst>
                  <a:path h="63262">
                    <a:moveTo>
                      <a:pt x="0" y="63262"/>
                    </a:moveTo>
                    <a:lnTo>
                      <a:pt x="0" y="0"/>
                    </a:lnTo>
                  </a:path>
                </a:pathLst>
              </a:custGeom>
              <a:ln w="24637" cap="flat">
                <a:solidFill>
                  <a:srgbClr val="33333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75" name="pl32"/>
              <p:cNvSpPr/>
              <p:nvPr>
                <p:custDataLst>
                  <p:tags r:id="rId42"/>
                </p:custDataLst>
              </p:nvPr>
            </p:nvSpPr>
            <p:spPr>
              <a:xfrm>
                <a:off x="4683281" y="3945257"/>
                <a:ext cx="0" cy="63262"/>
              </a:xfrm>
              <a:custGeom>
                <a:avLst/>
                <a:gdLst/>
                <a:ahLst/>
                <a:cxnLst/>
                <a:pathLst>
                  <a:path h="63262">
                    <a:moveTo>
                      <a:pt x="0" y="63262"/>
                    </a:moveTo>
                    <a:lnTo>
                      <a:pt x="0" y="0"/>
                    </a:lnTo>
                  </a:path>
                </a:pathLst>
              </a:custGeom>
              <a:ln w="24637" cap="flat">
                <a:solidFill>
                  <a:srgbClr val="333333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1400" b="1"/>
              </a:p>
            </p:txBody>
          </p:sp>
          <p:sp>
            <p:nvSpPr>
              <p:cNvPr id="76" name="tx33"/>
              <p:cNvSpPr/>
              <p:nvPr>
                <p:custDataLst>
                  <p:tags r:id="rId43"/>
                </p:custDataLst>
              </p:nvPr>
            </p:nvSpPr>
            <p:spPr>
              <a:xfrm>
                <a:off x="3115517" y="4113805"/>
                <a:ext cx="458576" cy="11323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p>
                <a:pPr marL="0" marR="0" indent="0" algn="l">
                  <a:lnSpc>
                    <a:spcPts val="1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rPr>
                  <a:t>T118_21</a:t>
                </a:r>
                <a:endParaRPr sz="1400" b="1">
                  <a:solidFill>
                    <a:schemeClr val="tx1">
                      <a:alpha val="100000"/>
                    </a:schemeClr>
                  </a:solidFill>
                  <a:latin typeface="Times New Roman" panose="02020603050405020304"/>
                  <a:cs typeface="Times New Roman" panose="02020603050405020304"/>
                </a:endParaRPr>
              </a:p>
            </p:txBody>
          </p:sp>
          <p:sp>
            <p:nvSpPr>
              <p:cNvPr id="77" name="tx34"/>
              <p:cNvSpPr/>
              <p:nvPr>
                <p:custDataLst>
                  <p:tags r:id="rId44"/>
                </p:custDataLst>
              </p:nvPr>
            </p:nvSpPr>
            <p:spPr>
              <a:xfrm>
                <a:off x="4485742" y="4113805"/>
                <a:ext cx="395076" cy="11323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p>
                <a:pPr marL="0" marR="0" indent="0" algn="l">
                  <a:lnSpc>
                    <a:spcPts val="1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rPr>
                  <a:t>T26_14</a:t>
                </a:r>
                <a:endParaRPr sz="1400" b="1">
                  <a:solidFill>
                    <a:schemeClr val="tx1">
                      <a:alpha val="100000"/>
                    </a:schemeClr>
                  </a:solidFill>
                  <a:latin typeface="Times New Roman" panose="02020603050405020304"/>
                  <a:cs typeface="Times New Roman" panose="02020603050405020304"/>
                </a:endParaRPr>
              </a:p>
            </p:txBody>
          </p:sp>
          <p:sp>
            <p:nvSpPr>
              <p:cNvPr id="80" name="tx35"/>
              <p:cNvSpPr/>
              <p:nvPr>
                <p:custDataLst>
                  <p:tags r:id="rId45"/>
                </p:custDataLst>
              </p:nvPr>
            </p:nvSpPr>
            <p:spPr>
              <a:xfrm>
                <a:off x="3868144" y="4226895"/>
                <a:ext cx="296242" cy="1079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p>
                <a:pPr marL="0" marR="0" indent="0" algn="l">
                  <a:lnSpc>
                    <a:spcPts val="12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cs typeface="Times New Roman" panose="02020603050405020304"/>
                </a:endParaRPr>
              </a:p>
            </p:txBody>
          </p:sp>
          <p:sp>
            <p:nvSpPr>
              <p:cNvPr id="81" name="tx36"/>
              <p:cNvSpPr/>
              <p:nvPr>
                <p:custDataLst>
                  <p:tags r:id="rId46"/>
                </p:custDataLst>
              </p:nvPr>
            </p:nvSpPr>
            <p:spPr>
              <a:xfrm rot="-5400000">
                <a:off x="1983119" y="2418032"/>
                <a:ext cx="321543" cy="7233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/>
              <a:p>
                <a:pPr marL="0" marR="0" indent="0" algn="l">
                  <a:lnSpc>
                    <a:spcPts val="12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1600" b="1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cs typeface="Times New Roman" panose="02020603050405020304"/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5235" y="1952"/>
              <a:ext cx="2154" cy="98"/>
              <a:chOff x="3651" y="2323"/>
              <a:chExt cx="1397" cy="98"/>
            </a:xfrm>
          </p:grpSpPr>
          <p:sp>
            <p:nvSpPr>
              <p:cNvPr id="85" name="pl42"/>
              <p:cNvSpPr/>
              <p:nvPr>
                <p:custDataLst>
                  <p:tags r:id="rId47"/>
                </p:custDataLst>
              </p:nvPr>
            </p:nvSpPr>
            <p:spPr>
              <a:xfrm>
                <a:off x="3651" y="2323"/>
                <a:ext cx="0" cy="99"/>
              </a:xfrm>
              <a:custGeom>
                <a:avLst/>
                <a:gdLst/>
                <a:ahLst/>
                <a:cxnLst/>
                <a:pathLst>
                  <a:path h="62829">
                    <a:moveTo>
                      <a:pt x="0" y="62829"/>
                    </a:moveTo>
                    <a:lnTo>
                      <a:pt x="0" y="0"/>
                    </a:lnTo>
                  </a:path>
                </a:pathLst>
              </a:custGeom>
              <a:ln w="8130" cap="rnd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2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pl43"/>
              <p:cNvSpPr/>
              <p:nvPr>
                <p:custDataLst>
                  <p:tags r:id="rId48"/>
                </p:custDataLst>
              </p:nvPr>
            </p:nvSpPr>
            <p:spPr>
              <a:xfrm>
                <a:off x="3651" y="2323"/>
                <a:ext cx="1397" cy="0"/>
              </a:xfrm>
              <a:custGeom>
                <a:avLst/>
                <a:gdLst/>
                <a:ahLst/>
                <a:cxnLst/>
                <a:pathLst>
                  <a:path w="886867">
                    <a:moveTo>
                      <a:pt x="0" y="0"/>
                    </a:moveTo>
                    <a:lnTo>
                      <a:pt x="886867" y="0"/>
                    </a:lnTo>
                  </a:path>
                </a:pathLst>
              </a:custGeom>
              <a:ln w="12700" cap="rnd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2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pl44"/>
              <p:cNvSpPr/>
              <p:nvPr>
                <p:custDataLst>
                  <p:tags r:id="rId49"/>
                </p:custDataLst>
              </p:nvPr>
            </p:nvSpPr>
            <p:spPr>
              <a:xfrm>
                <a:off x="5048" y="2323"/>
                <a:ext cx="0" cy="99"/>
              </a:xfrm>
              <a:custGeom>
                <a:avLst/>
                <a:gdLst/>
                <a:ahLst/>
                <a:cxnLst/>
                <a:pathLst>
                  <a:path h="62829">
                    <a:moveTo>
                      <a:pt x="0" y="0"/>
                    </a:moveTo>
                    <a:lnTo>
                      <a:pt x="0" y="62829"/>
                    </a:lnTo>
                  </a:path>
                </a:pathLst>
              </a:custGeom>
              <a:ln w="8130" cap="rnd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sz="2000" b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8" name="文本框 87"/>
          <p:cNvSpPr txBox="1"/>
          <p:nvPr>
            <p:custDataLst>
              <p:tags r:id="rId50"/>
            </p:custDataLst>
          </p:nvPr>
        </p:nvSpPr>
        <p:spPr>
          <a:xfrm>
            <a:off x="2524760" y="5710555"/>
            <a:ext cx="25209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 i="1">
                <a:latin typeface="Times New Roman" panose="02020603050405020304" charset="0"/>
                <a:cs typeface="Times New Roman" panose="02020603050405020304" charset="0"/>
              </a:rPr>
              <a:t>PcOMT12</a:t>
            </a:r>
            <a:endParaRPr lang="en-US" altLang="zh-CN" sz="1400" b="1" i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 rot="16200000">
            <a:off x="-955040" y="5394325"/>
            <a:ext cx="34359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Transcripts expression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3432810" y="4426585"/>
            <a:ext cx="3756660" cy="3657600"/>
            <a:chOff x="3075" y="1317"/>
            <a:chExt cx="7011" cy="5760"/>
          </a:xfrm>
        </p:grpSpPr>
        <p:grpSp>
          <p:nvGrpSpPr>
            <p:cNvPr id="92" name="组合 91"/>
            <p:cNvGrpSpPr/>
            <p:nvPr/>
          </p:nvGrpSpPr>
          <p:grpSpPr>
            <a:xfrm>
              <a:off x="3075" y="1317"/>
              <a:ext cx="7011" cy="5760"/>
              <a:chOff x="3075" y="1317"/>
              <a:chExt cx="7011" cy="5760"/>
            </a:xfrm>
          </p:grpSpPr>
          <p:grpSp>
            <p:nvGrpSpPr>
              <p:cNvPr id="93" name="组合 92"/>
              <p:cNvGrpSpPr/>
              <p:nvPr/>
            </p:nvGrpSpPr>
            <p:grpSpPr>
              <a:xfrm>
                <a:off x="3075" y="1317"/>
                <a:ext cx="5760" cy="5760"/>
                <a:chOff x="1952625" y="836612"/>
                <a:chExt cx="3657600" cy="3657600"/>
              </a:xfrm>
            </p:grpSpPr>
            <p:sp>
              <p:nvSpPr>
                <p:cNvPr id="94" name="rc3"/>
                <p:cNvSpPr/>
                <p:nvPr>
                  <p:custDataLst>
                    <p:tags r:id="rId51"/>
                  </p:custDataLst>
                </p:nvPr>
              </p:nvSpPr>
              <p:spPr>
                <a:xfrm>
                  <a:off x="1952625" y="836612"/>
                  <a:ext cx="3657600" cy="3657600"/>
                </a:xfrm>
                <a:prstGeom prst="rect">
                  <a:avLst/>
                </a:prstGeom>
                <a:solidFill>
                  <a:srgbClr val="FFFFFF">
                    <a:alpha val="100000"/>
                  </a:srgbClr>
                </a:solidFill>
                <a:ln w="9525" cap="rnd">
                  <a:solidFill>
                    <a:srgbClr val="FFFFFF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5" name="rc4"/>
                <p:cNvSpPr/>
                <p:nvPr>
                  <p:custDataLst>
                    <p:tags r:id="rId52"/>
                  </p:custDataLst>
                </p:nvPr>
              </p:nvSpPr>
              <p:spPr>
                <a:xfrm>
                  <a:off x="1952625" y="836612"/>
                  <a:ext cx="3657600" cy="3657600"/>
                </a:xfrm>
                <a:prstGeom prst="rect">
                  <a:avLst/>
                </a:prstGeom>
                <a:solidFill>
                  <a:srgbClr val="FFFFFF">
                    <a:alpha val="100000"/>
                  </a:srgbClr>
                </a:solidFill>
                <a:ln w="24637" cap="rnd">
                  <a:solidFill>
                    <a:srgbClr val="FFFFFF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rc5"/>
                <p:cNvSpPr/>
                <p:nvPr>
                  <p:custDataLst>
                    <p:tags r:id="rId53"/>
                  </p:custDataLst>
                </p:nvPr>
              </p:nvSpPr>
              <p:spPr>
                <a:xfrm>
                  <a:off x="2548832" y="963138"/>
                  <a:ext cx="2934866" cy="2982119"/>
                </a:xfrm>
                <a:prstGeom prst="rect">
                  <a:avLst/>
                </a:prstGeom>
                <a:solidFill>
                  <a:srgbClr val="FFFFFF">
                    <a:alpha val="100000"/>
                  </a:srgbClr>
                </a:solidFill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rc6"/>
                <p:cNvSpPr/>
                <p:nvPr>
                  <p:custDataLst>
                    <p:tags r:id="rId54"/>
                  </p:custDataLst>
                </p:nvPr>
              </p:nvSpPr>
              <p:spPr>
                <a:xfrm>
                  <a:off x="3119755" y="1551622"/>
                  <a:ext cx="454660" cy="2386965"/>
                </a:xfrm>
                <a:prstGeom prst="rect">
                  <a:avLst/>
                </a:prstGeom>
                <a:solidFill>
                  <a:srgbClr val="3B4992">
                    <a:alpha val="100000"/>
                  </a:srgbClr>
                </a:solidFill>
                <a:ln w="24637" cap="sq">
                  <a:solidFill>
                    <a:srgbClr val="000000">
                      <a:alpha val="100000"/>
                    </a:srgbClr>
                  </a:solidFill>
                  <a:prstDash val="solid"/>
                  <a:miter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8" name="rc7"/>
                <p:cNvSpPr/>
                <p:nvPr>
                  <p:custDataLst>
                    <p:tags r:id="rId55"/>
                  </p:custDataLst>
                </p:nvPr>
              </p:nvSpPr>
              <p:spPr>
                <a:xfrm>
                  <a:off x="4427243" y="3676964"/>
                  <a:ext cx="453600" cy="247972"/>
                </a:xfrm>
                <a:prstGeom prst="rect">
                  <a:avLst/>
                </a:prstGeom>
                <a:solidFill>
                  <a:srgbClr val="EE0000">
                    <a:alpha val="100000"/>
                  </a:srgbClr>
                </a:solidFill>
                <a:ln w="24637" cap="sq">
                  <a:solidFill>
                    <a:srgbClr val="000000">
                      <a:alpha val="100000"/>
                    </a:srgbClr>
                  </a:solidFill>
                  <a:prstDash val="solid"/>
                  <a:miter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9" name="pt8"/>
                <p:cNvSpPr/>
                <p:nvPr>
                  <p:custDataLst>
                    <p:tags r:id="rId56"/>
                  </p:custDataLst>
                </p:nvPr>
              </p:nvSpPr>
              <p:spPr>
                <a:xfrm>
                  <a:off x="3285030" y="1419868"/>
                  <a:ext cx="97667" cy="97667"/>
                </a:xfrm>
                <a:prstGeom prst="ellipse">
                  <a:avLst/>
                </a:prstGeom>
                <a:solidFill>
                  <a:srgbClr val="3B4992">
                    <a:alpha val="80000"/>
                  </a:srgbClr>
                </a:solidFill>
                <a:ln w="16363" cap="rnd">
                  <a:solidFill>
                    <a:srgbClr val="000000">
                      <a:alpha val="8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0" name="pt9"/>
                <p:cNvSpPr/>
                <p:nvPr>
                  <p:custDataLst>
                    <p:tags r:id="rId57"/>
                  </p:custDataLst>
                </p:nvPr>
              </p:nvSpPr>
              <p:spPr>
                <a:xfrm>
                  <a:off x="3418754" y="1470393"/>
                  <a:ext cx="97667" cy="97667"/>
                </a:xfrm>
                <a:prstGeom prst="ellipse">
                  <a:avLst/>
                </a:prstGeom>
                <a:solidFill>
                  <a:srgbClr val="3B4992">
                    <a:alpha val="80000"/>
                  </a:srgbClr>
                </a:solidFill>
                <a:ln w="16363" cap="rnd">
                  <a:solidFill>
                    <a:srgbClr val="000000">
                      <a:alpha val="8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1" name="pt10"/>
                <p:cNvSpPr/>
                <p:nvPr>
                  <p:custDataLst>
                    <p:tags r:id="rId58"/>
                  </p:custDataLst>
                </p:nvPr>
              </p:nvSpPr>
              <p:spPr>
                <a:xfrm>
                  <a:off x="3258158" y="1611696"/>
                  <a:ext cx="97667" cy="97667"/>
                </a:xfrm>
                <a:prstGeom prst="ellipse">
                  <a:avLst/>
                </a:prstGeom>
                <a:solidFill>
                  <a:srgbClr val="3B4992">
                    <a:alpha val="80000"/>
                  </a:srgbClr>
                </a:solidFill>
                <a:ln w="16363" cap="rnd">
                  <a:solidFill>
                    <a:srgbClr val="000000">
                      <a:alpha val="8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2" name="pt11"/>
                <p:cNvSpPr/>
                <p:nvPr>
                  <p:custDataLst>
                    <p:tags r:id="rId59"/>
                  </p:custDataLst>
                </p:nvPr>
              </p:nvSpPr>
              <p:spPr>
                <a:xfrm>
                  <a:off x="4556656" y="3690341"/>
                  <a:ext cx="97667" cy="97667"/>
                </a:xfrm>
                <a:prstGeom prst="ellipse">
                  <a:avLst/>
                </a:prstGeom>
                <a:solidFill>
                  <a:srgbClr val="EE0000">
                    <a:alpha val="80000"/>
                  </a:srgbClr>
                </a:solidFill>
                <a:ln w="16363" cap="rnd">
                  <a:solidFill>
                    <a:srgbClr val="000000">
                      <a:alpha val="8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3" name="pt12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4530912" y="3665878"/>
                  <a:ext cx="97667" cy="97667"/>
                </a:xfrm>
                <a:prstGeom prst="ellipse">
                  <a:avLst/>
                </a:prstGeom>
                <a:solidFill>
                  <a:srgbClr val="EE0000">
                    <a:alpha val="80000"/>
                  </a:srgbClr>
                </a:solidFill>
                <a:ln w="16363" cap="rnd">
                  <a:solidFill>
                    <a:srgbClr val="000000">
                      <a:alpha val="8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" name="pt13"/>
                <p:cNvSpPr/>
                <p:nvPr>
                  <p:custDataLst>
                    <p:tags r:id="rId61"/>
                  </p:custDataLst>
                </p:nvPr>
              </p:nvSpPr>
              <p:spPr>
                <a:xfrm>
                  <a:off x="4765022" y="3607721"/>
                  <a:ext cx="97667" cy="97667"/>
                </a:xfrm>
                <a:prstGeom prst="ellipse">
                  <a:avLst/>
                </a:prstGeom>
                <a:solidFill>
                  <a:srgbClr val="EE0000">
                    <a:alpha val="80000"/>
                  </a:srgbClr>
                </a:solidFill>
                <a:ln w="16363" cap="rnd">
                  <a:solidFill>
                    <a:srgbClr val="000000">
                      <a:alpha val="8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5" name="pl14"/>
                <p:cNvSpPr/>
                <p:nvPr>
                  <p:custDataLst>
                    <p:tags r:id="rId62"/>
                  </p:custDataLst>
                </p:nvPr>
              </p:nvSpPr>
              <p:spPr>
                <a:xfrm>
                  <a:off x="3215847" y="1460157"/>
                  <a:ext cx="266806" cy="0"/>
                </a:xfrm>
                <a:custGeom>
                  <a:avLst/>
                  <a:gdLst/>
                  <a:ahLst/>
                  <a:cxnLst/>
                  <a:pathLst>
                    <a:path w="266806">
                      <a:moveTo>
                        <a:pt x="0" y="0"/>
                      </a:moveTo>
                      <a:lnTo>
                        <a:pt x="266806" y="0"/>
                      </a:lnTo>
                    </a:path>
                  </a:pathLst>
                </a:custGeom>
                <a:ln w="24637" cap="flat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6" name="pl15"/>
                <p:cNvSpPr/>
                <p:nvPr>
                  <p:custDataLst>
                    <p:tags r:id="rId63"/>
                  </p:custDataLst>
                </p:nvPr>
              </p:nvSpPr>
              <p:spPr>
                <a:xfrm>
                  <a:off x="3349250" y="1460157"/>
                  <a:ext cx="0" cy="196466"/>
                </a:xfrm>
                <a:custGeom>
                  <a:avLst/>
                  <a:gdLst/>
                  <a:ahLst/>
                  <a:cxnLst/>
                  <a:pathLst>
                    <a:path h="196466">
                      <a:moveTo>
                        <a:pt x="0" y="0"/>
                      </a:moveTo>
                      <a:lnTo>
                        <a:pt x="0" y="196466"/>
                      </a:lnTo>
                    </a:path>
                  </a:pathLst>
                </a:custGeom>
                <a:ln w="24637" cap="flat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7" name="pl16"/>
                <p:cNvSpPr/>
                <p:nvPr>
                  <p:custDataLst>
                    <p:tags r:id="rId64"/>
                  </p:custDataLst>
                </p:nvPr>
              </p:nvSpPr>
              <p:spPr>
                <a:xfrm>
                  <a:off x="3215847" y="1656624"/>
                  <a:ext cx="266806" cy="0"/>
                </a:xfrm>
                <a:custGeom>
                  <a:avLst/>
                  <a:gdLst/>
                  <a:ahLst/>
                  <a:cxnLst/>
                  <a:pathLst>
                    <a:path w="266806">
                      <a:moveTo>
                        <a:pt x="0" y="0"/>
                      </a:moveTo>
                      <a:lnTo>
                        <a:pt x="266806" y="0"/>
                      </a:lnTo>
                    </a:path>
                  </a:pathLst>
                </a:custGeom>
                <a:ln w="24637" cap="flat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8" name="pl17"/>
                <p:cNvSpPr/>
                <p:nvPr>
                  <p:custDataLst>
                    <p:tags r:id="rId65"/>
                  </p:custDataLst>
                </p:nvPr>
              </p:nvSpPr>
              <p:spPr>
                <a:xfrm>
                  <a:off x="4549878" y="3656700"/>
                  <a:ext cx="266806" cy="0"/>
                </a:xfrm>
                <a:custGeom>
                  <a:avLst/>
                  <a:gdLst/>
                  <a:ahLst/>
                  <a:cxnLst/>
                  <a:pathLst>
                    <a:path w="266806">
                      <a:moveTo>
                        <a:pt x="0" y="0"/>
                      </a:moveTo>
                      <a:lnTo>
                        <a:pt x="266806" y="0"/>
                      </a:lnTo>
                    </a:path>
                  </a:pathLst>
                </a:custGeom>
                <a:ln w="24637" cap="flat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9" name="pl18"/>
                <p:cNvSpPr/>
                <p:nvPr>
                  <p:custDataLst>
                    <p:tags r:id="rId66"/>
                  </p:custDataLst>
                </p:nvPr>
              </p:nvSpPr>
              <p:spPr>
                <a:xfrm>
                  <a:off x="4683281" y="3656700"/>
                  <a:ext cx="0" cy="81168"/>
                </a:xfrm>
                <a:custGeom>
                  <a:avLst/>
                  <a:gdLst/>
                  <a:ahLst/>
                  <a:cxnLst/>
                  <a:pathLst>
                    <a:path h="81168">
                      <a:moveTo>
                        <a:pt x="0" y="0"/>
                      </a:moveTo>
                      <a:lnTo>
                        <a:pt x="0" y="81168"/>
                      </a:lnTo>
                    </a:path>
                  </a:pathLst>
                </a:custGeom>
                <a:ln w="24637" cap="flat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0" name="pl19"/>
                <p:cNvSpPr/>
                <p:nvPr>
                  <p:custDataLst>
                    <p:tags r:id="rId67"/>
                  </p:custDataLst>
                </p:nvPr>
              </p:nvSpPr>
              <p:spPr>
                <a:xfrm>
                  <a:off x="4549878" y="3737868"/>
                  <a:ext cx="266806" cy="0"/>
                </a:xfrm>
                <a:custGeom>
                  <a:avLst/>
                  <a:gdLst/>
                  <a:ahLst/>
                  <a:cxnLst/>
                  <a:pathLst>
                    <a:path w="266806">
                      <a:moveTo>
                        <a:pt x="0" y="0"/>
                      </a:moveTo>
                      <a:lnTo>
                        <a:pt x="266806" y="0"/>
                      </a:lnTo>
                    </a:path>
                  </a:pathLst>
                </a:custGeom>
                <a:ln w="24637" cap="flat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1" name="tx20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3837364" y="1165370"/>
                  <a:ext cx="280407" cy="6394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/>
                <a:p>
                  <a:pPr marL="0" marR="0" indent="0" algn="l">
                    <a:lnSpc>
                      <a:spcPts val="1105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sz="2400" b="1">
                      <a:solidFill>
                        <a:schemeClr val="tx1">
                          <a:alpha val="100000"/>
                        </a:schemeClr>
                      </a:solidFill>
                      <a:latin typeface="Times New Roman" panose="02020603050405020304" charset="0"/>
                      <a:cs typeface="Times New Roman" panose="02020603050405020304" charset="0"/>
                    </a:rPr>
                    <a:t>****</a:t>
                  </a:r>
                  <a:endParaRPr sz="2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  <p:sp>
              <p:nvSpPr>
                <p:cNvPr id="112" name="pl21"/>
                <p:cNvSpPr/>
                <p:nvPr>
                  <p:custDataLst>
                    <p:tags r:id="rId69"/>
                  </p:custDataLst>
                </p:nvPr>
              </p:nvSpPr>
              <p:spPr>
                <a:xfrm>
                  <a:off x="2548832" y="963138"/>
                  <a:ext cx="0" cy="2982119"/>
                </a:xfrm>
                <a:custGeom>
                  <a:avLst/>
                  <a:gdLst/>
                  <a:ahLst/>
                  <a:cxnLst/>
                  <a:pathLst>
                    <a:path h="2982119">
                      <a:moveTo>
                        <a:pt x="0" y="2982119"/>
                      </a:moveTo>
                      <a:lnTo>
                        <a:pt x="0" y="0"/>
                      </a:lnTo>
                    </a:path>
                  </a:pathLst>
                </a:custGeom>
                <a:ln w="24637" cap="flat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3" name="tx22"/>
                <p:cNvSpPr/>
                <p:nvPr>
                  <p:custDataLst>
                    <p:tags r:id="rId70"/>
                  </p:custDataLst>
                </p:nvPr>
              </p:nvSpPr>
              <p:spPr>
                <a:xfrm>
                  <a:off x="2257159" y="3945461"/>
                  <a:ext cx="158750" cy="875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/>
                <a:p>
                  <a:pPr marL="0" marR="0" indent="0" algn="l">
                    <a:lnSpc>
                      <a:spcPts val="1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sz="1400" b="1">
                      <a:solidFill>
                        <a:schemeClr val="tx1">
                          <a:alpha val="100000"/>
                        </a:schemeClr>
                      </a:solidFill>
                      <a:latin typeface="Times New Roman" panose="02020603050405020304"/>
                      <a:cs typeface="Times New Roman" panose="02020603050405020304"/>
                    </a:rPr>
                    <a:t>0.0</a:t>
                  </a:r>
                  <a:endPara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endParaRPr>
                </a:p>
              </p:txBody>
            </p:sp>
            <p:sp>
              <p:nvSpPr>
                <p:cNvPr id="114" name="tx23"/>
                <p:cNvSpPr/>
                <p:nvPr>
                  <p:custDataLst>
                    <p:tags r:id="rId71"/>
                  </p:custDataLst>
                </p:nvPr>
              </p:nvSpPr>
              <p:spPr>
                <a:xfrm>
                  <a:off x="2257159" y="3167945"/>
                  <a:ext cx="158750" cy="875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/>
                <a:p>
                  <a:pPr marL="0" marR="0" indent="0" algn="l">
                    <a:lnSpc>
                      <a:spcPts val="1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sz="1400" b="1">
                      <a:solidFill>
                        <a:schemeClr val="tx1">
                          <a:alpha val="100000"/>
                        </a:schemeClr>
                      </a:solidFill>
                      <a:latin typeface="Times New Roman" panose="02020603050405020304"/>
                      <a:cs typeface="Times New Roman" panose="02020603050405020304"/>
                    </a:rPr>
                    <a:t>0.2</a:t>
                  </a:r>
                  <a:endPara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endParaRPr>
                </a:p>
              </p:txBody>
            </p:sp>
            <p:sp>
              <p:nvSpPr>
                <p:cNvPr id="115" name="tx24"/>
                <p:cNvSpPr/>
                <p:nvPr>
                  <p:custDataLst>
                    <p:tags r:id="rId72"/>
                  </p:custDataLst>
                </p:nvPr>
              </p:nvSpPr>
              <p:spPr>
                <a:xfrm>
                  <a:off x="2276209" y="2437419"/>
                  <a:ext cx="158750" cy="875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/>
                <a:p>
                  <a:pPr marL="0" marR="0" indent="0" algn="l">
                    <a:lnSpc>
                      <a:spcPts val="1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sz="1400" b="1">
                      <a:solidFill>
                        <a:schemeClr val="tx1">
                          <a:alpha val="100000"/>
                        </a:schemeClr>
                      </a:solidFill>
                      <a:latin typeface="Times New Roman" panose="02020603050405020304"/>
                      <a:cs typeface="Times New Roman" panose="02020603050405020304"/>
                    </a:rPr>
                    <a:t>0.4</a:t>
                  </a:r>
                  <a:endPara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endParaRPr>
                </a:p>
              </p:txBody>
            </p:sp>
            <p:sp>
              <p:nvSpPr>
                <p:cNvPr id="116" name="tx25"/>
                <p:cNvSpPr/>
                <p:nvPr>
                  <p:custDataLst>
                    <p:tags r:id="rId73"/>
                  </p:custDataLst>
                </p:nvPr>
              </p:nvSpPr>
              <p:spPr>
                <a:xfrm>
                  <a:off x="2257159" y="1660538"/>
                  <a:ext cx="158750" cy="875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/>
                <a:p>
                  <a:pPr marL="0" marR="0" indent="0" algn="l">
                    <a:lnSpc>
                      <a:spcPts val="1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sz="1400" b="1">
                      <a:solidFill>
                        <a:schemeClr val="tx1">
                          <a:alpha val="100000"/>
                        </a:schemeClr>
                      </a:solidFill>
                      <a:latin typeface="Times New Roman" panose="02020603050405020304"/>
                      <a:cs typeface="Times New Roman" panose="02020603050405020304"/>
                    </a:rPr>
                    <a:t>0.6</a:t>
                  </a:r>
                  <a:endPara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endParaRPr>
                </a:p>
              </p:txBody>
            </p:sp>
            <p:sp>
              <p:nvSpPr>
                <p:cNvPr id="117" name="pl26"/>
                <p:cNvSpPr/>
                <p:nvPr>
                  <p:custDataLst>
                    <p:tags r:id="rId74"/>
                  </p:custDataLst>
                </p:nvPr>
              </p:nvSpPr>
              <p:spPr>
                <a:xfrm>
                  <a:off x="2485569" y="3945257"/>
                  <a:ext cx="63262" cy="0"/>
                </a:xfrm>
                <a:custGeom>
                  <a:avLst/>
                  <a:gdLst/>
                  <a:ahLst/>
                  <a:cxnLst/>
                  <a:pathLst>
                    <a:path w="63262">
                      <a:moveTo>
                        <a:pt x="0" y="0"/>
                      </a:moveTo>
                      <a:lnTo>
                        <a:pt x="63262" y="0"/>
                      </a:lnTo>
                    </a:path>
                  </a:pathLst>
                </a:custGeom>
                <a:ln w="24637" cap="flat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8" name="pl27"/>
                <p:cNvSpPr/>
                <p:nvPr>
                  <p:custDataLst>
                    <p:tags r:id="rId75"/>
                  </p:custDataLst>
                </p:nvPr>
              </p:nvSpPr>
              <p:spPr>
                <a:xfrm>
                  <a:off x="2485569" y="3186156"/>
                  <a:ext cx="63262" cy="0"/>
                </a:xfrm>
                <a:custGeom>
                  <a:avLst/>
                  <a:gdLst/>
                  <a:ahLst/>
                  <a:cxnLst/>
                  <a:pathLst>
                    <a:path w="63262">
                      <a:moveTo>
                        <a:pt x="0" y="0"/>
                      </a:moveTo>
                      <a:lnTo>
                        <a:pt x="63262" y="0"/>
                      </a:lnTo>
                    </a:path>
                  </a:pathLst>
                </a:custGeom>
                <a:ln w="24637" cap="flat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9" name="pl28"/>
                <p:cNvSpPr/>
                <p:nvPr>
                  <p:custDataLst>
                    <p:tags r:id="rId76"/>
                  </p:custDataLst>
                </p:nvPr>
              </p:nvSpPr>
              <p:spPr>
                <a:xfrm>
                  <a:off x="2485569" y="2427055"/>
                  <a:ext cx="63262" cy="0"/>
                </a:xfrm>
                <a:custGeom>
                  <a:avLst/>
                  <a:gdLst/>
                  <a:ahLst/>
                  <a:cxnLst/>
                  <a:pathLst>
                    <a:path w="63262">
                      <a:moveTo>
                        <a:pt x="0" y="0"/>
                      </a:moveTo>
                      <a:lnTo>
                        <a:pt x="63262" y="0"/>
                      </a:lnTo>
                    </a:path>
                  </a:pathLst>
                </a:custGeom>
                <a:ln w="24637" cap="flat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" name="pl29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2485569" y="1667954"/>
                  <a:ext cx="63262" cy="0"/>
                </a:xfrm>
                <a:custGeom>
                  <a:avLst/>
                  <a:gdLst/>
                  <a:ahLst/>
                  <a:cxnLst/>
                  <a:pathLst>
                    <a:path w="63262">
                      <a:moveTo>
                        <a:pt x="0" y="0"/>
                      </a:moveTo>
                      <a:lnTo>
                        <a:pt x="63262" y="0"/>
                      </a:lnTo>
                    </a:path>
                  </a:pathLst>
                </a:custGeom>
                <a:ln w="24637" cap="flat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1" name="pl30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2548832" y="3945257"/>
                  <a:ext cx="2700000" cy="0"/>
                </a:xfrm>
                <a:custGeom>
                  <a:avLst/>
                  <a:gdLst/>
                  <a:ahLst/>
                  <a:cxnLst/>
                  <a:pathLst>
                    <a:path w="2934866">
                      <a:moveTo>
                        <a:pt x="0" y="0"/>
                      </a:moveTo>
                      <a:lnTo>
                        <a:pt x="2934866" y="0"/>
                      </a:lnTo>
                    </a:path>
                  </a:pathLst>
                </a:custGeom>
                <a:ln w="24637" cap="flat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2" name="pl31"/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3349250" y="3945257"/>
                  <a:ext cx="0" cy="63262"/>
                </a:xfrm>
                <a:custGeom>
                  <a:avLst/>
                  <a:gdLst/>
                  <a:ahLst/>
                  <a:cxnLst/>
                  <a:pathLst>
                    <a:path h="63262">
                      <a:moveTo>
                        <a:pt x="0" y="63262"/>
                      </a:moveTo>
                      <a:lnTo>
                        <a:pt x="0" y="0"/>
                      </a:lnTo>
                    </a:path>
                  </a:pathLst>
                </a:custGeom>
                <a:ln w="24637" cap="flat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3" name="pl32"/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4683281" y="3945257"/>
                  <a:ext cx="0" cy="63262"/>
                </a:xfrm>
                <a:custGeom>
                  <a:avLst/>
                  <a:gdLst/>
                  <a:ahLst/>
                  <a:cxnLst/>
                  <a:pathLst>
                    <a:path h="63262">
                      <a:moveTo>
                        <a:pt x="0" y="63262"/>
                      </a:moveTo>
                      <a:lnTo>
                        <a:pt x="0" y="0"/>
                      </a:lnTo>
                    </a:path>
                  </a:pathLst>
                </a:custGeom>
                <a:ln w="24637" cap="flat">
                  <a:solidFill>
                    <a:srgbClr val="333333">
                      <a:alpha val="100000"/>
                    </a:srgbClr>
                  </a:solidFill>
                  <a:prstDash val="solid"/>
                  <a:round/>
                </a:ln>
              </p:spPr>
              <p:txBody>
                <a:bodyPr/>
                <a:p>
                  <a:endParaRPr sz="1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4" name="tx33"/>
                <p:cNvSpPr/>
                <p:nvPr>
                  <p:custDataLst>
                    <p:tags r:id="rId81"/>
                  </p:custDataLst>
                </p:nvPr>
              </p:nvSpPr>
              <p:spPr>
                <a:xfrm>
                  <a:off x="3119962" y="4103010"/>
                  <a:ext cx="458576" cy="1132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/>
                <a:p>
                  <a:pPr marL="0" marR="0" indent="0" algn="l">
                    <a:lnSpc>
                      <a:spcPts val="1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sz="1400" b="1">
                      <a:solidFill>
                        <a:schemeClr val="tx1">
                          <a:alpha val="100000"/>
                        </a:schemeClr>
                      </a:solidFill>
                      <a:latin typeface="Times New Roman" panose="02020603050405020304"/>
                      <a:cs typeface="Times New Roman" panose="02020603050405020304"/>
                    </a:rPr>
                    <a:t>T118_21</a:t>
                  </a:r>
                  <a:endPara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endParaRPr>
                </a:p>
              </p:txBody>
            </p:sp>
            <p:sp>
              <p:nvSpPr>
                <p:cNvPr id="125" name="tx34"/>
                <p:cNvSpPr/>
                <p:nvPr>
                  <p:custDataLst>
                    <p:tags r:id="rId82"/>
                  </p:custDataLst>
                </p:nvPr>
              </p:nvSpPr>
              <p:spPr>
                <a:xfrm>
                  <a:off x="4485742" y="4153175"/>
                  <a:ext cx="395076" cy="11323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1"/>
                <a:p>
                  <a:pPr marL="0" marR="0" indent="0" algn="l">
                    <a:lnSpc>
                      <a:spcPts val="1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sz="1400" b="1">
                      <a:solidFill>
                        <a:schemeClr val="tx1">
                          <a:alpha val="100000"/>
                        </a:schemeClr>
                      </a:solidFill>
                      <a:latin typeface="Times New Roman" panose="02020603050405020304"/>
                      <a:cs typeface="Times New Roman" panose="02020603050405020304"/>
                    </a:rPr>
                    <a:t>T26_14</a:t>
                  </a:r>
                  <a:endParaRPr sz="1400" b="1">
                    <a:solidFill>
                      <a:schemeClr val="tx1">
                        <a:alpha val="100000"/>
                      </a:schemeClr>
                    </a:solidFill>
                    <a:latin typeface="Times New Roman" panose="02020603050405020304"/>
                    <a:cs typeface="Times New Roman" panose="02020603050405020304"/>
                  </a:endParaRPr>
                </a:p>
              </p:txBody>
            </p:sp>
          </p:grpSp>
          <p:sp>
            <p:nvSpPr>
              <p:cNvPr id="126" name="文本框 125"/>
              <p:cNvSpPr txBox="1"/>
              <p:nvPr>
                <p:custDataLst>
                  <p:tags r:id="rId83"/>
                </p:custDataLst>
              </p:nvPr>
            </p:nvSpPr>
            <p:spPr>
              <a:xfrm>
                <a:off x="6116" y="3355"/>
                <a:ext cx="3970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 b="1" i="1">
                    <a:solidFill>
                      <a:schemeClr val="tx1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PcOMT13</a:t>
                </a:r>
                <a:endParaRPr lang="en-US" altLang="zh-CN" sz="1400" b="1" i="1">
                  <a:solidFill>
                    <a:schemeClr val="tx1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grpSp>
          <p:nvGrpSpPr>
            <p:cNvPr id="127" name="组合 126"/>
            <p:cNvGrpSpPr/>
            <p:nvPr/>
          </p:nvGrpSpPr>
          <p:grpSpPr>
            <a:xfrm>
              <a:off x="5173" y="1816"/>
              <a:ext cx="2280" cy="120"/>
              <a:chOff x="2115" y="1021"/>
              <a:chExt cx="2280" cy="120"/>
            </a:xfrm>
          </p:grpSpPr>
          <p:sp>
            <p:nvSpPr>
              <p:cNvPr id="128" name="pl43"/>
              <p:cNvSpPr/>
              <p:nvPr>
                <p:custDataLst>
                  <p:tags r:id="rId84"/>
                </p:custDataLst>
              </p:nvPr>
            </p:nvSpPr>
            <p:spPr>
              <a:xfrm>
                <a:off x="2235" y="1021"/>
                <a:ext cx="2154" cy="0"/>
              </a:xfrm>
              <a:custGeom>
                <a:avLst/>
                <a:gdLst/>
                <a:ahLst/>
                <a:cxnLst/>
                <a:pathLst>
                  <a:path w="886867">
                    <a:moveTo>
                      <a:pt x="0" y="0"/>
                    </a:moveTo>
                    <a:lnTo>
                      <a:pt x="886867" y="0"/>
                    </a:lnTo>
                  </a:path>
                </a:pathLst>
              </a:custGeom>
              <a:ln w="8130" cap="rnd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pl43"/>
              <p:cNvSpPr/>
              <p:nvPr>
                <p:custDataLst>
                  <p:tags r:id="rId85"/>
                </p:custDataLst>
              </p:nvPr>
            </p:nvSpPr>
            <p:spPr>
              <a:xfrm rot="16200000" flipV="1">
                <a:off x="2115" y="1021"/>
                <a:ext cx="120" cy="120"/>
              </a:xfrm>
              <a:custGeom>
                <a:avLst/>
                <a:gdLst/>
                <a:ahLst/>
                <a:cxnLst/>
                <a:pathLst>
                  <a:path w="886867">
                    <a:moveTo>
                      <a:pt x="0" y="0"/>
                    </a:moveTo>
                    <a:lnTo>
                      <a:pt x="886867" y="0"/>
                    </a:lnTo>
                  </a:path>
                </a:pathLst>
              </a:custGeom>
              <a:ln w="8130" cap="rnd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pl43"/>
              <p:cNvSpPr/>
              <p:nvPr>
                <p:custDataLst>
                  <p:tags r:id="rId86"/>
                </p:custDataLst>
              </p:nvPr>
            </p:nvSpPr>
            <p:spPr>
              <a:xfrm rot="16200000" flipV="1">
                <a:off x="4275" y="1021"/>
                <a:ext cx="120" cy="120"/>
              </a:xfrm>
              <a:custGeom>
                <a:avLst/>
                <a:gdLst/>
                <a:ahLst/>
                <a:cxnLst/>
                <a:pathLst>
                  <a:path w="886867">
                    <a:moveTo>
                      <a:pt x="0" y="0"/>
                    </a:moveTo>
                    <a:lnTo>
                      <a:pt x="886867" y="0"/>
                    </a:lnTo>
                  </a:path>
                </a:pathLst>
              </a:custGeom>
              <a:ln w="8130" cap="rnd">
                <a:solidFill>
                  <a:srgbClr val="000000">
                    <a:alpha val="100000"/>
                  </a:srgbClr>
                </a:solidFill>
                <a:prstDash val="solid"/>
                <a:round/>
              </a:ln>
            </p:spPr>
            <p:txBody>
              <a:bodyPr/>
              <a:p>
                <a:endParaRPr b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3" name="文本框 132"/>
          <p:cNvSpPr txBox="1"/>
          <p:nvPr>
            <p:custDataLst>
              <p:tags r:id="rId87"/>
            </p:custDataLst>
          </p:nvPr>
        </p:nvSpPr>
        <p:spPr>
          <a:xfrm rot="16200000">
            <a:off x="-955040" y="1753235"/>
            <a:ext cx="34359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Transcripts expression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0" y="7946390"/>
            <a:ext cx="685863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Fig. S5.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Phylogenetic analysis of </a:t>
            </a:r>
            <a:r>
              <a:rPr lang="en-US" altLang="zh-CN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PcOMTs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r>
              <a:rPr lang="en-US" altLang="zh-CN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PcOMT10/11/12/13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sequences in </a:t>
            </a:r>
            <a:r>
              <a:rPr lang="en-US" altLang="zh-CN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P. cyrtonema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and the amino acid sequence of the known O-methyltransferase in </a:t>
            </a:r>
            <a:r>
              <a:rPr lang="en-US" altLang="zh-CN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Arabidopsis thaliana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were aligned using CLUSTALO and the Neighbor-joining tree was constructed using MEGA7 software.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6220" y="976630"/>
            <a:ext cx="6386830" cy="59550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3115" y="5260975"/>
            <a:ext cx="5346700" cy="2358390"/>
          </a:xfrm>
          <a:prstGeom prst="rect">
            <a:avLst/>
          </a:prstGeom>
        </p:spPr>
      </p:pic>
      <p:sp>
        <p:nvSpPr>
          <p:cNvPr id="118" name="矩形 117"/>
          <p:cNvSpPr/>
          <p:nvPr>
            <p:custDataLst>
              <p:tags r:id="rId3"/>
            </p:custDataLst>
          </p:nvPr>
        </p:nvSpPr>
        <p:spPr>
          <a:xfrm>
            <a:off x="0" y="7934325"/>
            <a:ext cx="6771640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</a:rPr>
              <a:t>Fig. S6.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(A) The overexpressed vector of gene cloning used for transient expression in tobacco leaves is cited from Han et al.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(2023).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(B) Constructs of </a:t>
            </a:r>
            <a:r>
              <a:rPr lang="en-US" altLang="zh-CN" i="1" dirty="0">
                <a:latin typeface="Times New Roman" panose="02020603050405020304" charset="0"/>
                <a:cs typeface="Times New Roman" panose="02020603050405020304" charset="0"/>
              </a:rPr>
              <a:t>PcOMT10/11/12/13 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carrier used in transient assays in the leaves of </a:t>
            </a:r>
            <a:r>
              <a:rPr lang="en-US" altLang="zh-CN" i="1" dirty="0">
                <a:latin typeface="Times New Roman" panose="02020603050405020304" charset="0"/>
                <a:cs typeface="Times New Roman" panose="02020603050405020304" charset="0"/>
              </a:rPr>
              <a:t>N. benthaniana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18820" y="444500"/>
            <a:ext cx="5774055" cy="4352290"/>
            <a:chOff x="3168891" y="280781"/>
            <a:chExt cx="6347553" cy="5457883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6" t="3217" r="3154" b="11907"/>
            <a:stretch>
              <a:fillRect/>
            </a:stretch>
          </p:blipFill>
          <p:spPr>
            <a:xfrm>
              <a:off x="3168891" y="280781"/>
              <a:ext cx="6347553" cy="513020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35" t="90251" r="3153" b="4328"/>
            <a:stretch>
              <a:fillRect/>
            </a:stretch>
          </p:blipFill>
          <p:spPr>
            <a:xfrm>
              <a:off x="5213022" y="5410987"/>
              <a:ext cx="4144737" cy="327677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153035" y="190500"/>
            <a:ext cx="640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A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480" y="4892675"/>
            <a:ext cx="6356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B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2862"/>
          <a:stretch>
            <a:fillRect/>
          </a:stretch>
        </p:blipFill>
        <p:spPr>
          <a:xfrm>
            <a:off x="452120" y="973455"/>
            <a:ext cx="6094095" cy="4947920"/>
          </a:xfrm>
          <a:prstGeom prst="rect">
            <a:avLst/>
          </a:prstGeom>
        </p:spPr>
      </p:pic>
      <p:sp>
        <p:nvSpPr>
          <p:cNvPr id="118" name="矩形 117"/>
          <p:cNvSpPr/>
          <p:nvPr>
            <p:custDataLst>
              <p:tags r:id="rId3"/>
            </p:custDataLst>
          </p:nvPr>
        </p:nvSpPr>
        <p:spPr>
          <a:xfrm>
            <a:off x="132080" y="6183630"/>
            <a:ext cx="659511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</a:rPr>
              <a:t>Fig. S7.</a:t>
            </a:r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 Module-phenolic acids  and lignans weighted correlation analysis.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COMMONDATA" val="eyJoZGlkIjoiNjExNjAzODliNzIzOWE3MzVhMGUyNzJhOTgzODIxZDQifQ=="/>
  <p:tag name="KSO_WPP_MARK_KEY" val="d4b68f5c-b8ab-4734-be83-bf87bb1af6a2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1207</Words>
  <Application>WPS 演示</Application>
  <PresentationFormat>A4 纸张(210x297 毫米)</PresentationFormat>
  <Paragraphs>54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9" baseType="lpstr">
      <vt:lpstr>Arial</vt:lpstr>
      <vt:lpstr>宋体</vt:lpstr>
      <vt:lpstr>Wingdings</vt:lpstr>
      <vt:lpstr>Times New Roman</vt:lpstr>
      <vt:lpstr>Times New Roman</vt:lpstr>
      <vt:lpstr>微软雅黑</vt:lpstr>
      <vt:lpstr>Arial Unicode MS</vt:lpstr>
      <vt:lpstr>等线 Light</vt:lpstr>
      <vt:lpstr>Calibri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gong qi</dc:creator>
  <cp:lastModifiedBy>大魔王</cp:lastModifiedBy>
  <cp:revision>47</cp:revision>
  <dcterms:created xsi:type="dcterms:W3CDTF">2023-06-26T07:27:00Z</dcterms:created>
  <dcterms:modified xsi:type="dcterms:W3CDTF">2024-01-16T07:43:36Z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12AC59016EA04561AFDC2B4AF83E6FCF_12</vt:lpwstr>
  </property>
  <property fmtid="{D5CDD505-2E9C-101B-9397-08002B2CF9AE}" pid="3" name="KSOProductBuildVer">
    <vt:lpwstr>2052-12.1.0.16120</vt:lpwstr>
  </property>
</Properties>
</file>