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46" r:id="rId3"/>
    <p:sldId id="347" r:id="rId4"/>
  </p:sldIdLst>
  <p:sldSz cx="7559675" cy="10691495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B9CA"/>
    <a:srgbClr val="B3BECE"/>
    <a:srgbClr val="91ACE0"/>
    <a:srgbClr val="B8B4B4"/>
    <a:srgbClr val="B6C7EA"/>
    <a:srgbClr val="FF0000"/>
    <a:srgbClr val="B2AFAF"/>
    <a:srgbClr val="AEBACB"/>
    <a:srgbClr val="B2AEAE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7950" y="1143000"/>
            <a:ext cx="2182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45000" y="1749826"/>
            <a:ext cx="5670000" cy="3722400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45000" y="5615776"/>
            <a:ext cx="5670000" cy="2581424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5812" y="2665576"/>
            <a:ext cx="6520500" cy="444757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15812" y="7155226"/>
            <a:ext cx="6520500" cy="2338874"/>
          </a:xfrm>
        </p:spPr>
        <p:txBody>
          <a:bodyPr/>
          <a:lstStyle>
            <a:lvl1pPr marL="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1pPr>
            <a:lvl2pPr marL="377825" indent="0">
              <a:buNone/>
              <a:defRPr sz="1655">
                <a:solidFill>
                  <a:schemeClr val="tx1">
                    <a:tint val="75000"/>
                  </a:schemeClr>
                </a:solidFill>
              </a:defRPr>
            </a:lvl2pPr>
            <a:lvl3pPr marL="756285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19750" y="2846250"/>
            <a:ext cx="3213000" cy="67839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27250" y="2846250"/>
            <a:ext cx="3213000" cy="67839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735" y="569250"/>
            <a:ext cx="6520500" cy="206662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20735" y="2621026"/>
            <a:ext cx="3198234" cy="1284524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0735" y="3905550"/>
            <a:ext cx="3198234" cy="57444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827250" y="2621026"/>
            <a:ext cx="3213985" cy="1284524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827250" y="3905550"/>
            <a:ext cx="3213985" cy="57444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735" y="712800"/>
            <a:ext cx="2438297" cy="249480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13985" y="1539450"/>
            <a:ext cx="3827250" cy="759825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20735" y="3207600"/>
            <a:ext cx="2438297" cy="5942476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0735" y="712800"/>
            <a:ext cx="2438297" cy="249480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213985" y="1539450"/>
            <a:ext cx="3827250" cy="7598250"/>
          </a:xfrm>
        </p:spPr>
        <p:txBody>
          <a:bodyPr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6285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89760" indent="0">
              <a:buNone/>
              <a:defRPr sz="1655"/>
            </a:lvl6pPr>
            <a:lvl7pPr marL="2268220" indent="0">
              <a:buNone/>
              <a:defRPr sz="1655"/>
            </a:lvl7pPr>
            <a:lvl8pPr marL="2646045" indent="0">
              <a:buNone/>
              <a:defRPr sz="1655"/>
            </a:lvl8pPr>
            <a:lvl9pPr marL="3023870" indent="0">
              <a:buNone/>
              <a:defRPr sz="165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20735" y="3207600"/>
            <a:ext cx="2438297" cy="5942476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55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89760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387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410125" y="569250"/>
            <a:ext cx="1630125" cy="906097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19750" y="569250"/>
            <a:ext cx="4795875" cy="906097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19750" y="569250"/>
            <a:ext cx="6520500" cy="2066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19750" y="2846250"/>
            <a:ext cx="6520500" cy="6783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19750" y="9909900"/>
            <a:ext cx="1701000" cy="56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04250" y="9909900"/>
            <a:ext cx="2551500" cy="56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339250" y="9909900"/>
            <a:ext cx="1701000" cy="569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6285" rtl="0" eaLnBrk="1" latinLnBrk="0" hangingPunct="1">
        <a:lnSpc>
          <a:spcPct val="90000"/>
        </a:lnSpc>
        <a:spcBef>
          <a:spcPct val="0"/>
        </a:spcBef>
        <a:buNone/>
        <a:defRPr sz="3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6285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705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655" kern="1200">
          <a:solidFill>
            <a:schemeClr val="tx1"/>
          </a:solidFill>
          <a:latin typeface="+mn-lt"/>
          <a:ea typeface="+mn-ea"/>
          <a:cs typeface="+mn-cs"/>
        </a:defRPr>
      </a:lvl3pPr>
      <a:lvl4pPr marL="132270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0.png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/>
        </p:nvSpPr>
        <p:spPr>
          <a:xfrm>
            <a:off x="0" y="9573895"/>
            <a:ext cx="75596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Figure Supplementary 3.1</a:t>
            </a:r>
            <a:r>
              <a:rPr lang="en-US" altLang="zh-CN" sz="12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Sequencing chromatograms of the </a:t>
            </a:r>
            <a:r>
              <a:rPr lang="en-US" alt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accD-psaI</a:t>
            </a:r>
            <a:r>
              <a:rPr lang="en-US" alt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barcode in three </a:t>
            </a:r>
            <a:r>
              <a:rPr 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endrobium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species.</a:t>
            </a:r>
            <a:endParaRPr lang="zh-CN" sz="1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2100" y="121920"/>
            <a:ext cx="6684010" cy="8441690"/>
            <a:chOff x="460" y="192"/>
            <a:chExt cx="10526" cy="13294"/>
          </a:xfrm>
        </p:grpSpPr>
        <p:sp>
          <p:nvSpPr>
            <p:cNvPr id="12" name="文本框 11"/>
            <p:cNvSpPr txBox="1"/>
            <p:nvPr/>
          </p:nvSpPr>
          <p:spPr>
            <a:xfrm>
              <a:off x="460" y="11970"/>
              <a:ext cx="1225" cy="15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zh-CN" sz="600" i="1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/>
            <p:nvPr/>
          </p:nvPicPr>
          <p:blipFill>
            <a:blip r:embed="rId1"/>
            <a:srcRect l="1647" r="7786"/>
            <a:stretch>
              <a:fillRect/>
            </a:stretch>
          </p:blipFill>
          <p:spPr>
            <a:xfrm>
              <a:off x="1694" y="192"/>
              <a:ext cx="9292" cy="1304"/>
            </a:xfrm>
            <a:prstGeom prst="rect">
              <a:avLst/>
            </a:prstGeom>
          </p:spPr>
        </p:pic>
        <p:pic>
          <p:nvPicPr>
            <p:cNvPr id="16" name="图片 15"/>
            <p:cNvPicPr/>
            <p:nvPr/>
          </p:nvPicPr>
          <p:blipFill>
            <a:blip r:embed="rId2"/>
            <a:srcRect l="6412" r="24101"/>
            <a:stretch>
              <a:fillRect/>
            </a:stretch>
          </p:blipFill>
          <p:spPr>
            <a:xfrm>
              <a:off x="1694" y="1500"/>
              <a:ext cx="9292" cy="130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rcRect l="4110" r="18582"/>
            <a:stretch>
              <a:fillRect/>
            </a:stretch>
          </p:blipFill>
          <p:spPr>
            <a:xfrm>
              <a:off x="1694" y="2807"/>
              <a:ext cx="9292" cy="130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460" y="1009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0" y="7578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0" y="2316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60" y="3623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60" y="8865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60" y="4937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0" y="6261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0" y="10175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0" y="11488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3" name="图片 32"/>
            <p:cNvPicPr/>
            <p:nvPr/>
          </p:nvPicPr>
          <p:blipFill>
            <a:blip r:embed="rId4"/>
            <a:srcRect l="1353" r="22769"/>
            <a:stretch>
              <a:fillRect/>
            </a:stretch>
          </p:blipFill>
          <p:spPr>
            <a:xfrm>
              <a:off x="1694" y="4120"/>
              <a:ext cx="9292" cy="1304"/>
            </a:xfrm>
            <a:prstGeom prst="rect">
              <a:avLst/>
            </a:prstGeom>
          </p:spPr>
        </p:pic>
        <p:pic>
          <p:nvPicPr>
            <p:cNvPr id="34" name="图片 33"/>
            <p:cNvPicPr/>
            <p:nvPr/>
          </p:nvPicPr>
          <p:blipFill>
            <a:blip r:embed="rId5"/>
            <a:srcRect l="2874" r="1618"/>
            <a:stretch>
              <a:fillRect/>
            </a:stretch>
          </p:blipFill>
          <p:spPr>
            <a:xfrm>
              <a:off x="1694" y="5444"/>
              <a:ext cx="9292" cy="1304"/>
            </a:xfrm>
            <a:prstGeom prst="rect">
              <a:avLst/>
            </a:prstGeom>
          </p:spPr>
        </p:pic>
        <p:pic>
          <p:nvPicPr>
            <p:cNvPr id="35" name="图片 34"/>
            <p:cNvPicPr/>
            <p:nvPr/>
          </p:nvPicPr>
          <p:blipFill>
            <a:blip r:embed="rId6"/>
            <a:srcRect l="3428" r="11627"/>
            <a:stretch>
              <a:fillRect/>
            </a:stretch>
          </p:blipFill>
          <p:spPr>
            <a:xfrm>
              <a:off x="1694" y="6761"/>
              <a:ext cx="9292" cy="1304"/>
            </a:xfrm>
            <a:prstGeom prst="rect">
              <a:avLst/>
            </a:prstGeom>
          </p:spPr>
        </p:pic>
        <p:pic>
          <p:nvPicPr>
            <p:cNvPr id="36" name="图片 35"/>
            <p:cNvPicPr/>
            <p:nvPr/>
          </p:nvPicPr>
          <p:blipFill>
            <a:blip r:embed="rId7"/>
            <a:srcRect l="2861" r="1620"/>
            <a:stretch>
              <a:fillRect/>
            </a:stretch>
          </p:blipFill>
          <p:spPr>
            <a:xfrm>
              <a:off x="1694" y="8048"/>
              <a:ext cx="9292" cy="1304"/>
            </a:xfrm>
            <a:prstGeom prst="rect">
              <a:avLst/>
            </a:prstGeom>
          </p:spPr>
        </p:pic>
        <p:pic>
          <p:nvPicPr>
            <p:cNvPr id="37" name="图片 36"/>
            <p:cNvPicPr/>
            <p:nvPr/>
          </p:nvPicPr>
          <p:blipFill>
            <a:blip r:embed="rId8"/>
            <a:srcRect l="3916" r="11560"/>
            <a:stretch>
              <a:fillRect/>
            </a:stretch>
          </p:blipFill>
          <p:spPr>
            <a:xfrm>
              <a:off x="1694" y="9358"/>
              <a:ext cx="9292" cy="1304"/>
            </a:xfrm>
            <a:prstGeom prst="rect">
              <a:avLst/>
            </a:prstGeom>
          </p:spPr>
        </p:pic>
        <p:pic>
          <p:nvPicPr>
            <p:cNvPr id="39" name="图片 38"/>
            <p:cNvPicPr/>
            <p:nvPr/>
          </p:nvPicPr>
          <p:blipFill>
            <a:blip r:embed="rId9"/>
            <a:srcRect l="1673" r="513"/>
            <a:stretch>
              <a:fillRect/>
            </a:stretch>
          </p:blipFill>
          <p:spPr>
            <a:xfrm>
              <a:off x="1694" y="10671"/>
              <a:ext cx="9292" cy="1304"/>
            </a:xfrm>
            <a:prstGeom prst="rect">
              <a:avLst/>
            </a:prstGeom>
          </p:spPr>
        </p:pic>
        <p:pic>
          <p:nvPicPr>
            <p:cNvPr id="3" name="图片 2" descr="B2_0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94" y="12047"/>
              <a:ext cx="9292" cy="13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/>
        </p:nvSpPr>
        <p:spPr>
          <a:xfrm>
            <a:off x="0" y="9954895"/>
            <a:ext cx="75596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</a:rPr>
              <a:t>Figure Supplementary 3.2</a:t>
            </a:r>
            <a:r>
              <a:rPr lang="en-US" altLang="zh-CN" sz="12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Sequencing chromatograms of the</a:t>
            </a:r>
            <a:r>
              <a:rPr 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matK-rps16 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barcode in three </a:t>
            </a:r>
            <a:r>
              <a:rPr 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D</a:t>
            </a:r>
            <a:r>
              <a:rPr lang="en-US" altLang="zh-CN" sz="1200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endrobium</a:t>
            </a:r>
            <a:r>
              <a:rPr lang="zh-CN" sz="12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species.</a:t>
            </a:r>
            <a:endParaRPr lang="zh-CN" sz="12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92100" y="1153795"/>
            <a:ext cx="6678295" cy="8387715"/>
            <a:chOff x="460" y="1817"/>
            <a:chExt cx="10517" cy="13209"/>
          </a:xfrm>
        </p:grpSpPr>
        <p:sp>
          <p:nvSpPr>
            <p:cNvPr id="12" name="文本框 11"/>
            <p:cNvSpPr txBox="1"/>
            <p:nvPr/>
          </p:nvSpPr>
          <p:spPr>
            <a:xfrm>
              <a:off x="460" y="13510"/>
              <a:ext cx="1225" cy="15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altLang="zh-CN" sz="600" i="1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en-US" altLang="zh-CN" sz="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" name="图片 1" descr="B7_0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685" y="13580"/>
              <a:ext cx="9292" cy="1370"/>
            </a:xfrm>
            <a:prstGeom prst="rect">
              <a:avLst/>
            </a:prstGeom>
          </p:spPr>
        </p:pic>
        <p:pic>
          <p:nvPicPr>
            <p:cNvPr id="5" name="图片 4"/>
            <p:cNvPicPr/>
            <p:nvPr/>
          </p:nvPicPr>
          <p:blipFill>
            <a:blip r:embed="rId2"/>
            <a:srcRect l="2309" r="27553"/>
            <a:stretch>
              <a:fillRect/>
            </a:stretch>
          </p:blipFill>
          <p:spPr>
            <a:xfrm>
              <a:off x="1685" y="4423"/>
              <a:ext cx="9292" cy="1304"/>
            </a:xfrm>
            <a:prstGeom prst="rect">
              <a:avLst/>
            </a:prstGeom>
          </p:spPr>
        </p:pic>
        <p:pic>
          <p:nvPicPr>
            <p:cNvPr id="15" name="图片 14"/>
            <p:cNvPicPr/>
            <p:nvPr/>
          </p:nvPicPr>
          <p:blipFill>
            <a:blip r:embed="rId3"/>
            <a:srcRect l="6724" r="24584"/>
            <a:stretch>
              <a:fillRect/>
            </a:stretch>
          </p:blipFill>
          <p:spPr>
            <a:xfrm>
              <a:off x="1685" y="1817"/>
              <a:ext cx="9292" cy="1304"/>
            </a:xfrm>
            <a:prstGeom prst="rect">
              <a:avLst/>
            </a:prstGeom>
          </p:spPr>
        </p:pic>
        <p:pic>
          <p:nvPicPr>
            <p:cNvPr id="16" name="图片 15"/>
            <p:cNvPicPr/>
            <p:nvPr/>
          </p:nvPicPr>
          <p:blipFill>
            <a:blip r:embed="rId4"/>
            <a:srcRect l="3090" r="39380"/>
            <a:stretch>
              <a:fillRect/>
            </a:stretch>
          </p:blipFill>
          <p:spPr>
            <a:xfrm>
              <a:off x="1685" y="3120"/>
              <a:ext cx="9292" cy="1304"/>
            </a:xfrm>
            <a:prstGeom prst="rect">
              <a:avLst/>
            </a:prstGeom>
          </p:spPr>
        </p:pic>
        <p:pic>
          <p:nvPicPr>
            <p:cNvPr id="17" name="图片 16"/>
            <p:cNvPicPr/>
            <p:nvPr/>
          </p:nvPicPr>
          <p:blipFill>
            <a:blip r:embed="rId5"/>
            <a:srcRect l="3579" r="26246"/>
            <a:stretch>
              <a:fillRect/>
            </a:stretch>
          </p:blipFill>
          <p:spPr>
            <a:xfrm>
              <a:off x="1685" y="5726"/>
              <a:ext cx="9292" cy="1304"/>
            </a:xfrm>
            <a:prstGeom prst="rect">
              <a:avLst/>
            </a:prstGeom>
          </p:spPr>
        </p:pic>
        <p:pic>
          <p:nvPicPr>
            <p:cNvPr id="18" name="图片 17"/>
            <p:cNvPicPr/>
            <p:nvPr/>
          </p:nvPicPr>
          <p:blipFill>
            <a:blip r:embed="rId6"/>
            <a:srcRect l="4865" r="25251"/>
            <a:stretch>
              <a:fillRect/>
            </a:stretch>
          </p:blipFill>
          <p:spPr>
            <a:xfrm>
              <a:off x="1685" y="7029"/>
              <a:ext cx="9292" cy="1304"/>
            </a:xfrm>
            <a:prstGeom prst="rect">
              <a:avLst/>
            </a:prstGeom>
          </p:spPr>
        </p:pic>
        <p:pic>
          <p:nvPicPr>
            <p:cNvPr id="19" name="图片 18"/>
            <p:cNvPicPr/>
            <p:nvPr/>
          </p:nvPicPr>
          <p:blipFill>
            <a:blip r:embed="rId7"/>
            <a:srcRect l="4362" r="25657"/>
            <a:stretch>
              <a:fillRect/>
            </a:stretch>
          </p:blipFill>
          <p:spPr>
            <a:xfrm>
              <a:off x="1685" y="8332"/>
              <a:ext cx="9292" cy="1304"/>
            </a:xfrm>
            <a:prstGeom prst="rect">
              <a:avLst/>
            </a:prstGeom>
          </p:spPr>
        </p:pic>
        <p:pic>
          <p:nvPicPr>
            <p:cNvPr id="3" name="图片 2"/>
            <p:cNvPicPr/>
            <p:nvPr/>
          </p:nvPicPr>
          <p:blipFill>
            <a:blip r:embed="rId8"/>
            <a:srcRect l="5016" r="24962"/>
            <a:stretch>
              <a:fillRect/>
            </a:stretch>
          </p:blipFill>
          <p:spPr>
            <a:xfrm>
              <a:off x="1685" y="9635"/>
              <a:ext cx="9292" cy="1304"/>
            </a:xfrm>
            <a:prstGeom prst="rect">
              <a:avLst/>
            </a:prstGeom>
          </p:spPr>
        </p:pic>
        <p:pic>
          <p:nvPicPr>
            <p:cNvPr id="4" name="图片 3"/>
            <p:cNvPicPr/>
            <p:nvPr/>
          </p:nvPicPr>
          <p:blipFill>
            <a:blip r:embed="rId9"/>
            <a:srcRect r="26248"/>
            <a:stretch>
              <a:fillRect/>
            </a:stretch>
          </p:blipFill>
          <p:spPr>
            <a:xfrm>
              <a:off x="1685" y="10938"/>
              <a:ext cx="9292" cy="1304"/>
            </a:xfrm>
            <a:prstGeom prst="rect">
              <a:avLst/>
            </a:prstGeom>
          </p:spPr>
        </p:pic>
        <p:pic>
          <p:nvPicPr>
            <p:cNvPr id="6" name="图片 5"/>
            <p:cNvPicPr/>
            <p:nvPr/>
          </p:nvPicPr>
          <p:blipFill>
            <a:blip r:embed="rId10"/>
            <a:srcRect r="26065"/>
            <a:stretch>
              <a:fillRect/>
            </a:stretch>
          </p:blipFill>
          <p:spPr>
            <a:xfrm>
              <a:off x="1685" y="12241"/>
              <a:ext cx="9292" cy="1304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460" y="2449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0" y="9018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0" y="3756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60" y="5063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</a:rPr>
                <a:t>D. 'Black Gold' 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60" y="10305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60" y="6377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1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0" y="7701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officinale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60" y="11615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2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0" y="12928"/>
              <a:ext cx="1225" cy="3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600" i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D. nobile</a:t>
              </a:r>
              <a:r>
                <a:rPr lang="en-US" altLang="zh-CN" sz="60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3</a:t>
              </a:r>
              <a:endParaRPr lang="zh-CN" altLang="en-US" sz="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EzZjM5NzA0NjAyMGVlNmE3ZGNlZjcyM2NkOTZjZT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WPS 演示</Application>
  <PresentationFormat>宽屏</PresentationFormat>
  <Paragraphs>60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Chaohai    </cp:lastModifiedBy>
  <cp:revision>590</cp:revision>
  <dcterms:created xsi:type="dcterms:W3CDTF">2023-08-09T12:44:00Z</dcterms:created>
  <dcterms:modified xsi:type="dcterms:W3CDTF">2025-01-25T09:07:59Z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2052-12.1.0.19770</vt:lpwstr>
  </property>
</Properties>
</file>