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2" r:id="rId1"/>
  </p:sldMasterIdLst>
  <p:sldIdLst>
    <p:sldId id="264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5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00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2166" y="114"/>
      </p:cViewPr>
      <p:guideLst>
        <p:guide orient="horz" pos="2955"/>
        <p:guide pos="212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0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122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9295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61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676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20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27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07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6995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2025/12/8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880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849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873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342275" y="2073600"/>
            <a:ext cx="2944032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3572618" y="2073600"/>
            <a:ext cx="2940726" cy="6144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9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2025/12/8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342275" y="1032000"/>
            <a:ext cx="6173094" cy="73104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74424" y="3312000"/>
            <a:ext cx="5512849" cy="13584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3375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674424" y="4747200"/>
            <a:ext cx="5512849" cy="6288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1350" spc="113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2025/12/8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3052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56" r:id="rId12"/>
    <p:sldLayoutId id="2147483658" r:id="rId13"/>
    <p:sldLayoutId id="2147483659" r:id="rId1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54BB98A-B250-AA73-C8F7-3527CD2F2F79}"/>
              </a:ext>
            </a:extLst>
          </p:cNvPr>
          <p:cNvSpPr txBox="1"/>
          <p:nvPr/>
        </p:nvSpPr>
        <p:spPr>
          <a:xfrm>
            <a:off x="305039" y="4438056"/>
            <a:ext cx="6057900" cy="2850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buNone/>
            </a:pPr>
            <a:r>
              <a:rPr lang="en-US" altLang="zh-CN" sz="1013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Figure S1. Preliminary experiments to determine optimal concentrations for NaCl stress and rutin treatment. (A, B)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germination rate and germination potential of ‘</a:t>
            </a:r>
            <a:r>
              <a:rPr lang="en-US" altLang="zh-CN" sz="1013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fhth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 seeds under a gradient of NaCl concentrations to establish a moderate stress level, </a:t>
            </a:r>
            <a:r>
              <a:rPr lang="en-US" altLang="zh-CN" sz="1013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(C)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germination potential of ‘</a:t>
            </a:r>
            <a:r>
              <a:rPr lang="en-US" altLang="zh-CN" sz="1013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fhth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 seeds under a gradient of rutin concentrations to identify the optimal protective dose, </a:t>
            </a:r>
            <a:r>
              <a:rPr lang="en-US" altLang="zh-CN" sz="1013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(D)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visual phenotypes of ‘</a:t>
            </a:r>
            <a:r>
              <a:rPr lang="en-US" altLang="zh-CN" sz="1013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fhth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 germination corresponding to the NaCl gradient, and </a:t>
            </a:r>
            <a:r>
              <a:rPr lang="en-US" altLang="zh-CN" sz="1013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(E)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representative images of the three sweet buckwheat varieties (‘</a:t>
            </a:r>
            <a:r>
              <a:rPr lang="en-US" altLang="zh-CN" sz="1013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kbtq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’, ‘</a:t>
            </a:r>
            <a:r>
              <a:rPr lang="en-US" altLang="zh-CN" sz="1013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fhth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’, and ‘xn9976’) under the final selected experimental conditions. Based on these results, 200 mM NaCl and 1.5 mM rutin were chosen for all subsequent experiments. For panels A-C, values are presented as the mean ± standard deviation (n=3), and different lowercase letters indicate significant differences among concentrations (</a:t>
            </a:r>
            <a:r>
              <a:rPr lang="en-US" altLang="zh-CN" sz="1013" i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n-US" altLang="zh-CN" sz="1013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&lt;0.05).</a:t>
            </a:r>
            <a:endParaRPr lang="zh-CN" altLang="zh-CN" sz="1013" kern="100" dirty="0"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3" name="图片 12" descr="图片包含 游戏机&#10;&#10;AI 生成的内容可能不正确。">
            <a:extLst>
              <a:ext uri="{FF2B5EF4-FFF2-40B4-BE49-F238E27FC236}">
                <a16:creationId xmlns:a16="http://schemas.microsoft.com/office/drawing/2014/main" id="{B681D4D9-0AA2-4D81-C6B1-472FDDCF32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3366"/>
            <a:ext cx="6858000" cy="366120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88</TotalTime>
  <Words>163</Words>
  <Application>Microsoft Office PowerPoint</Application>
  <PresentationFormat>全屏显示(4:3)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Jiadong He</cp:lastModifiedBy>
  <cp:revision>170</cp:revision>
  <dcterms:created xsi:type="dcterms:W3CDTF">2019-06-19T02:08:00Z</dcterms:created>
  <dcterms:modified xsi:type="dcterms:W3CDTF">2025-12-08T01:09:11Z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2052-12.1.0.22215</vt:lpwstr>
  </property>
  <property fmtid="{D5CDD505-2E9C-101B-9397-08002B2CF9AE}" pid="3" name="ICV">
    <vt:lpwstr>5B1B2B6EFA4C4EE8B42386B7219DCB55_11</vt:lpwstr>
  </property>
</Properties>
</file>