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7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brightnessContrast bright="-24000" contras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19" t="9588" r="38651" b="21673"/>
          <a:stretch/>
        </p:blipFill>
        <p:spPr bwMode="auto">
          <a:xfrm>
            <a:off x="2971800" y="1988851"/>
            <a:ext cx="3194614" cy="3101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362200" y="21894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180</a:t>
            </a:r>
            <a:endParaRPr lang="en-GB" sz="10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362200" y="2324258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140</a:t>
            </a:r>
            <a:endParaRPr lang="en-GB" sz="1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2362200" y="2588100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100</a:t>
            </a:r>
            <a:endParaRPr lang="en-GB" sz="1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438400" y="29514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72</a:t>
            </a:r>
            <a:endParaRPr lang="en-GB" sz="1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2438400" y="33324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60</a:t>
            </a:r>
            <a:endParaRPr lang="en-GB" sz="1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438400" y="37134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45</a:t>
            </a:r>
            <a:endParaRPr lang="en-GB" sz="1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438400" y="4323079"/>
            <a:ext cx="457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35</a:t>
            </a:r>
            <a:endParaRPr lang="en-GB" sz="1000" b="1" dirty="0"/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2743200" y="23418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743200" y="24180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2743200" y="27228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2743200" y="31038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2743200" y="34848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2743200" y="38658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2743200" y="4475479"/>
            <a:ext cx="2286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400300" y="1754702"/>
            <a:ext cx="685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 err="1" smtClean="0"/>
              <a:t>KDa</a:t>
            </a:r>
            <a:endParaRPr lang="en-GB" sz="1100" b="1" dirty="0"/>
          </a:p>
        </p:txBody>
      </p:sp>
      <p:sp>
        <p:nvSpPr>
          <p:cNvPr id="37" name="Rectangle 36"/>
          <p:cNvSpPr/>
          <p:nvPr/>
        </p:nvSpPr>
        <p:spPr>
          <a:xfrm rot="18053547">
            <a:off x="3206252" y="956240"/>
            <a:ext cx="2030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 </a:t>
            </a:r>
            <a:r>
              <a:rPr lang="en-GB" sz="1200" dirty="0" smtClean="0"/>
              <a:t>0.1 </a:t>
            </a:r>
            <a:r>
              <a:rPr lang="en-GB" sz="1200" dirty="0" err="1" smtClean="0"/>
              <a:t>mM</a:t>
            </a:r>
            <a:r>
              <a:rPr lang="en-GB" sz="1200" dirty="0" smtClean="0"/>
              <a:t>- IPTG</a:t>
            </a:r>
            <a:endParaRPr lang="en-GB" sz="1200" dirty="0"/>
          </a:p>
        </p:txBody>
      </p:sp>
      <p:sp>
        <p:nvSpPr>
          <p:cNvPr id="38" name="Rectangle 37"/>
          <p:cNvSpPr/>
          <p:nvPr/>
        </p:nvSpPr>
        <p:spPr>
          <a:xfrm rot="18053547">
            <a:off x="3907222" y="956240"/>
            <a:ext cx="2030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 </a:t>
            </a:r>
            <a:r>
              <a:rPr lang="en-GB" sz="1200" dirty="0" smtClean="0"/>
              <a:t>0.2 </a:t>
            </a:r>
            <a:r>
              <a:rPr lang="en-GB" sz="1200" dirty="0" err="1" smtClean="0"/>
              <a:t>mM</a:t>
            </a:r>
            <a:r>
              <a:rPr lang="en-GB" sz="1200" dirty="0" smtClean="0"/>
              <a:t>- IPTG</a:t>
            </a:r>
            <a:endParaRPr lang="en-GB" sz="1200" dirty="0"/>
          </a:p>
        </p:txBody>
      </p:sp>
      <p:sp>
        <p:nvSpPr>
          <p:cNvPr id="39" name="Rectangle 38"/>
          <p:cNvSpPr/>
          <p:nvPr/>
        </p:nvSpPr>
        <p:spPr>
          <a:xfrm rot="18053547">
            <a:off x="4593022" y="935919"/>
            <a:ext cx="2030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 </a:t>
            </a:r>
            <a:r>
              <a:rPr lang="en-GB" sz="1200" dirty="0" smtClean="0"/>
              <a:t>0.3 </a:t>
            </a:r>
            <a:r>
              <a:rPr lang="en-GB" sz="1200" dirty="0" err="1" smtClean="0"/>
              <a:t>mM</a:t>
            </a:r>
            <a:r>
              <a:rPr lang="en-GB" sz="1200" dirty="0" smtClean="0"/>
              <a:t>- IPTG</a:t>
            </a:r>
            <a:endParaRPr lang="en-GB" sz="1200" dirty="0"/>
          </a:p>
        </p:txBody>
      </p:sp>
      <p:sp>
        <p:nvSpPr>
          <p:cNvPr id="40" name="Rectangle 39"/>
          <p:cNvSpPr/>
          <p:nvPr/>
        </p:nvSpPr>
        <p:spPr>
          <a:xfrm rot="18053547">
            <a:off x="5278822" y="935919"/>
            <a:ext cx="2030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/>
              <a:t> 0.4 </a:t>
            </a:r>
            <a:r>
              <a:rPr lang="en-GB" sz="1200" dirty="0" err="1" smtClean="0"/>
              <a:t>mM</a:t>
            </a:r>
            <a:r>
              <a:rPr lang="en-GB" sz="1200" dirty="0" smtClean="0"/>
              <a:t>- IPTG</a:t>
            </a:r>
            <a:endParaRPr lang="en-GB" sz="1200" dirty="0"/>
          </a:p>
        </p:txBody>
      </p:sp>
      <p:sp>
        <p:nvSpPr>
          <p:cNvPr id="41" name="Rectangle 40"/>
          <p:cNvSpPr/>
          <p:nvPr/>
        </p:nvSpPr>
        <p:spPr>
          <a:xfrm rot="18053547">
            <a:off x="2688022" y="880040"/>
            <a:ext cx="203052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Marker</a:t>
            </a:r>
            <a:endParaRPr lang="en-GB" sz="1200" dirty="0"/>
          </a:p>
        </p:txBody>
      </p:sp>
      <p:sp>
        <p:nvSpPr>
          <p:cNvPr id="42" name="Rectangle 41"/>
          <p:cNvSpPr/>
          <p:nvPr/>
        </p:nvSpPr>
        <p:spPr>
          <a:xfrm>
            <a:off x="381000" y="5276671"/>
            <a:ext cx="8305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b="1" dirty="0">
                <a:latin typeface="Times New Roman" pitchFamily="18" charset="0"/>
                <a:cs typeface="Times New Roman" pitchFamily="18" charset="0"/>
              </a:rPr>
              <a:t>Fig. </a:t>
            </a:r>
            <a:r>
              <a:rPr lang="en-GB" b="1" smtClean="0">
                <a:latin typeface="Times New Roman" pitchFamily="18" charset="0"/>
                <a:cs typeface="Times New Roman" pitchFamily="18" charset="0"/>
              </a:rPr>
              <a:t>S1.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SDS-PAGE profile gel  for detection of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SgTPS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-V  proteins in </a:t>
            </a:r>
            <a:r>
              <a:rPr lang="en-GB" i="1" dirty="0">
                <a:latin typeface="Times New Roman" pitchFamily="18" charset="0"/>
                <a:cs typeface="Times New Roman" pitchFamily="18" charset="0"/>
              </a:rPr>
              <a:t>E. coli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strain BL21 (DE3) under the induction with various concentration from isopropyl-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β-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thiogalactopyranoside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(IPTG) (0.1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0.2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, 0.3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and 0.4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 IPTG). The PM1600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ExcelBand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™ All Blue  (180-10 </a:t>
            </a:r>
            <a:r>
              <a:rPr lang="en-GB" dirty="0" err="1">
                <a:latin typeface="Times New Roman" pitchFamily="18" charset="0"/>
                <a:cs typeface="Times New Roman" pitchFamily="18" charset="0"/>
              </a:rPr>
              <a:t>KDa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) was used as a protein Marker.</a:t>
            </a:r>
          </a:p>
        </p:txBody>
      </p:sp>
    </p:spTree>
    <p:extLst>
      <p:ext uri="{BB962C8B-B14F-4D97-AF65-F5344CB8AC3E}">
        <p14:creationId xmlns:p14="http://schemas.microsoft.com/office/powerpoint/2010/main" val="36859793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90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Lenovo</cp:lastModifiedBy>
  <cp:revision>2</cp:revision>
  <dcterms:created xsi:type="dcterms:W3CDTF">2006-08-16T00:00:00Z</dcterms:created>
  <dcterms:modified xsi:type="dcterms:W3CDTF">2025-07-19T21:46:23Z</dcterms:modified>
</cp:coreProperties>
</file>