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1.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2.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3.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65" r:id="rId3"/>
    <p:sldId id="262" r:id="rId4"/>
    <p:sldId id="263" r:id="rId5"/>
    <p:sldId id="259" r:id="rId6"/>
    <p:sldId id="267" r:id="rId7"/>
    <p:sldId id="264" r:id="rId8"/>
    <p:sldId id="260" r:id="rId9"/>
    <p:sldId id="261" r:id="rId10"/>
  </p:sldIdLst>
  <p:sldSz cx="6858000" cy="9906000" type="A4"/>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42" d="100"/>
          <a:sy n="142" d="100"/>
        </p:scale>
        <p:origin x="1734" y="-1050"/>
      </p:cViewPr>
      <p:guideLst>
        <p:guide orient="horz" pos="312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84E183-770B-4CA4-94C7-2F7701F90955}" type="datetimeFigureOut">
              <a:rPr lang="zh-CN" altLang="en-US" smtClean="0"/>
              <a:t>2026/6/29</a:t>
            </a:fld>
            <a:endParaRPr lang="zh-CN" altLang="en-US"/>
          </a:p>
        </p:txBody>
      </p:sp>
      <p:sp>
        <p:nvSpPr>
          <p:cNvPr id="4" name="幻灯片图像占位符 3"/>
          <p:cNvSpPr>
            <a:spLocks noGrp="1" noRot="1" noChangeAspect="1"/>
          </p:cNvSpPr>
          <p:nvPr>
            <p:ph type="sldImg" idx="2"/>
          </p:nvPr>
        </p:nvSpPr>
        <p:spPr>
          <a:xfrm>
            <a:off x="2241550" y="685800"/>
            <a:ext cx="23749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B18D71-8404-4EC5-94A3-DB2278DBDDB5}" type="slidenum">
              <a:rPr lang="zh-CN" altLang="en-US" smtClean="0"/>
              <a:t>‹#›</a:t>
            </a:fld>
            <a:endParaRPr lang="zh-CN" altLang="en-US"/>
          </a:p>
        </p:txBody>
      </p:sp>
    </p:spTree>
    <p:extLst>
      <p:ext uri="{BB962C8B-B14F-4D97-AF65-F5344CB8AC3E}">
        <p14:creationId xmlns:p14="http://schemas.microsoft.com/office/powerpoint/2010/main" val="1274698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extLst>
      <p:ext uri="{BB962C8B-B14F-4D97-AF65-F5344CB8AC3E}">
        <p14:creationId xmlns:p14="http://schemas.microsoft.com/office/powerpoint/2010/main" val="964466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514350" y="3077283"/>
            <a:ext cx="5829300" cy="2123369"/>
          </a:xfrm>
        </p:spPr>
        <p:txBody>
          <a:bodyPr/>
          <a:lstStyle/>
          <a:p>
            <a:r>
              <a:rPr lang="zh-CN" altLang="en-US"/>
              <a:t>单击此处编辑母版标题样式</a:t>
            </a:r>
          </a:p>
        </p:txBody>
      </p:sp>
      <p:sp>
        <p:nvSpPr>
          <p:cNvPr id="3" name="副标题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2026/6/29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2026/6/29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4972050" y="396701"/>
            <a:ext cx="1543050" cy="845220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342900" y="396701"/>
            <a:ext cx="4514850" cy="845220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2026/6/29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2026/6/29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541735" y="6365524"/>
            <a:ext cx="5829300" cy="1967442"/>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2026/6/29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34290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348615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2026/6/29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3483769" y="2217385"/>
            <a:ext cx="3031332"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3483769" y="3141486"/>
            <a:ext cx="3031332"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2026/6/29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2026/6/29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2026/6/29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342900" y="394405"/>
            <a:ext cx="2256235" cy="1678517"/>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2681288" y="394408"/>
            <a:ext cx="3833812"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342900" y="2072924"/>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2026/6/29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344216" y="6934200"/>
            <a:ext cx="4114800" cy="818622"/>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2026/6/29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342900" y="9181397"/>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2026/6/29</a:t>
            </a:fld>
            <a:endParaRPr lang="zh-CN" altLang="en-US"/>
          </a:p>
        </p:txBody>
      </p:sp>
      <p:sp>
        <p:nvSpPr>
          <p:cNvPr id="5" name="页脚占位符 4"/>
          <p:cNvSpPr>
            <a:spLocks noGrp="1"/>
          </p:cNvSpPr>
          <p:nvPr>
            <p:ph type="ftr" sz="quarter" idx="3"/>
          </p:nvPr>
        </p:nvSpPr>
        <p:spPr>
          <a:xfrm>
            <a:off x="2343150" y="9181397"/>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4914900" y="9181397"/>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image" Target="../media/image4.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image" Target="../media/image3.png"/><Relationship Id="rId2" Type="http://schemas.openxmlformats.org/officeDocument/2006/relationships/tags" Target="../tags/tag2.xml"/><Relationship Id="rId16" Type="http://schemas.openxmlformats.org/officeDocument/2006/relationships/image" Target="../media/image2.GIF"/><Relationship Id="rId20" Type="http://schemas.openxmlformats.org/officeDocument/2006/relationships/image" Target="../media/image5.tif"/><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1.png"/><Relationship Id="rId10" Type="http://schemas.openxmlformats.org/officeDocument/2006/relationships/tags" Target="../tags/tag10.xml"/><Relationship Id="rId19" Type="http://schemas.openxmlformats.org/officeDocument/2006/relationships/hyperlink" Target="https://web.expasy.org/cgi-bin/protscale/protscale.pl" TargetMode="Externa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3" Type="http://schemas.openxmlformats.org/officeDocument/2006/relationships/tags" Target="../tags/tag27.xml"/><Relationship Id="rId18" Type="http://schemas.openxmlformats.org/officeDocument/2006/relationships/tags" Target="../tags/tag32.xml"/><Relationship Id="rId26" Type="http://schemas.openxmlformats.org/officeDocument/2006/relationships/tags" Target="../tags/tag40.xml"/><Relationship Id="rId39" Type="http://schemas.openxmlformats.org/officeDocument/2006/relationships/image" Target="../media/image10.png"/><Relationship Id="rId21" Type="http://schemas.openxmlformats.org/officeDocument/2006/relationships/tags" Target="../tags/tag35.xml"/><Relationship Id="rId34" Type="http://schemas.openxmlformats.org/officeDocument/2006/relationships/tags" Target="../tags/tag48.xml"/><Relationship Id="rId42" Type="http://schemas.openxmlformats.org/officeDocument/2006/relationships/image" Target="../media/image13.png"/><Relationship Id="rId47" Type="http://schemas.openxmlformats.org/officeDocument/2006/relationships/image" Target="../media/image18.jpeg"/><Relationship Id="rId50" Type="http://schemas.openxmlformats.org/officeDocument/2006/relationships/image" Target="../media/image21.jpeg"/><Relationship Id="rId55" Type="http://schemas.openxmlformats.org/officeDocument/2006/relationships/image" Target="../media/image26.emf"/><Relationship Id="rId7" Type="http://schemas.openxmlformats.org/officeDocument/2006/relationships/tags" Target="../tags/tag21.xml"/><Relationship Id="rId2" Type="http://schemas.openxmlformats.org/officeDocument/2006/relationships/tags" Target="../tags/tag16.xml"/><Relationship Id="rId16" Type="http://schemas.openxmlformats.org/officeDocument/2006/relationships/tags" Target="../tags/tag30.xml"/><Relationship Id="rId29" Type="http://schemas.openxmlformats.org/officeDocument/2006/relationships/tags" Target="../tags/tag43.xml"/><Relationship Id="rId11" Type="http://schemas.openxmlformats.org/officeDocument/2006/relationships/tags" Target="../tags/tag25.xml"/><Relationship Id="rId24" Type="http://schemas.openxmlformats.org/officeDocument/2006/relationships/tags" Target="../tags/tag38.xml"/><Relationship Id="rId32" Type="http://schemas.openxmlformats.org/officeDocument/2006/relationships/tags" Target="../tags/tag46.xml"/><Relationship Id="rId37" Type="http://schemas.openxmlformats.org/officeDocument/2006/relationships/image" Target="../media/image8.jpeg"/><Relationship Id="rId40" Type="http://schemas.openxmlformats.org/officeDocument/2006/relationships/image" Target="../media/image11.jpeg"/><Relationship Id="rId45" Type="http://schemas.openxmlformats.org/officeDocument/2006/relationships/image" Target="../media/image16.jpeg"/><Relationship Id="rId53" Type="http://schemas.openxmlformats.org/officeDocument/2006/relationships/image" Target="../media/image24.jpeg"/><Relationship Id="rId58" Type="http://schemas.openxmlformats.org/officeDocument/2006/relationships/image" Target="../media/image29.emf"/><Relationship Id="rId5" Type="http://schemas.openxmlformats.org/officeDocument/2006/relationships/tags" Target="../tags/tag19.xml"/><Relationship Id="rId19" Type="http://schemas.openxmlformats.org/officeDocument/2006/relationships/tags" Target="../tags/tag33.xml"/><Relationship Id="rId4" Type="http://schemas.openxmlformats.org/officeDocument/2006/relationships/tags" Target="../tags/tag18.xml"/><Relationship Id="rId9" Type="http://schemas.openxmlformats.org/officeDocument/2006/relationships/tags" Target="../tags/tag23.xml"/><Relationship Id="rId14" Type="http://schemas.openxmlformats.org/officeDocument/2006/relationships/tags" Target="../tags/tag28.xml"/><Relationship Id="rId22" Type="http://schemas.openxmlformats.org/officeDocument/2006/relationships/tags" Target="../tags/tag36.xml"/><Relationship Id="rId27" Type="http://schemas.openxmlformats.org/officeDocument/2006/relationships/tags" Target="../tags/tag41.xml"/><Relationship Id="rId30" Type="http://schemas.openxmlformats.org/officeDocument/2006/relationships/tags" Target="../tags/tag44.xml"/><Relationship Id="rId35" Type="http://schemas.openxmlformats.org/officeDocument/2006/relationships/tags" Target="../tags/tag49.xml"/><Relationship Id="rId43" Type="http://schemas.openxmlformats.org/officeDocument/2006/relationships/image" Target="../media/image14.png"/><Relationship Id="rId48" Type="http://schemas.openxmlformats.org/officeDocument/2006/relationships/image" Target="../media/image19.jpeg"/><Relationship Id="rId56" Type="http://schemas.openxmlformats.org/officeDocument/2006/relationships/image" Target="../media/image27.emf"/><Relationship Id="rId8" Type="http://schemas.openxmlformats.org/officeDocument/2006/relationships/tags" Target="../tags/tag22.xml"/><Relationship Id="rId51" Type="http://schemas.openxmlformats.org/officeDocument/2006/relationships/image" Target="../media/image22.jpeg"/><Relationship Id="rId3" Type="http://schemas.openxmlformats.org/officeDocument/2006/relationships/tags" Target="../tags/tag17.xml"/><Relationship Id="rId12" Type="http://schemas.openxmlformats.org/officeDocument/2006/relationships/tags" Target="../tags/tag26.xml"/><Relationship Id="rId17" Type="http://schemas.openxmlformats.org/officeDocument/2006/relationships/tags" Target="../tags/tag31.xml"/><Relationship Id="rId25" Type="http://schemas.openxmlformats.org/officeDocument/2006/relationships/tags" Target="../tags/tag39.xml"/><Relationship Id="rId33" Type="http://schemas.openxmlformats.org/officeDocument/2006/relationships/tags" Target="../tags/tag47.xml"/><Relationship Id="rId38" Type="http://schemas.openxmlformats.org/officeDocument/2006/relationships/image" Target="../media/image9.jpeg"/><Relationship Id="rId46" Type="http://schemas.openxmlformats.org/officeDocument/2006/relationships/image" Target="../media/image17.jpeg"/><Relationship Id="rId20" Type="http://schemas.openxmlformats.org/officeDocument/2006/relationships/tags" Target="../tags/tag34.xml"/><Relationship Id="rId41" Type="http://schemas.openxmlformats.org/officeDocument/2006/relationships/image" Target="../media/image12.jpeg"/><Relationship Id="rId54" Type="http://schemas.openxmlformats.org/officeDocument/2006/relationships/image" Target="../media/image25.jpeg"/><Relationship Id="rId1" Type="http://schemas.openxmlformats.org/officeDocument/2006/relationships/tags" Target="../tags/tag15.xml"/><Relationship Id="rId6" Type="http://schemas.openxmlformats.org/officeDocument/2006/relationships/tags" Target="../tags/tag20.xml"/><Relationship Id="rId15" Type="http://schemas.openxmlformats.org/officeDocument/2006/relationships/tags" Target="../tags/tag29.xml"/><Relationship Id="rId23" Type="http://schemas.openxmlformats.org/officeDocument/2006/relationships/tags" Target="../tags/tag37.xml"/><Relationship Id="rId28" Type="http://schemas.openxmlformats.org/officeDocument/2006/relationships/tags" Target="../tags/tag42.xml"/><Relationship Id="rId36" Type="http://schemas.openxmlformats.org/officeDocument/2006/relationships/slideLayout" Target="../slideLayouts/slideLayout1.xml"/><Relationship Id="rId49" Type="http://schemas.openxmlformats.org/officeDocument/2006/relationships/image" Target="../media/image20.jpeg"/><Relationship Id="rId57" Type="http://schemas.openxmlformats.org/officeDocument/2006/relationships/image" Target="../media/image28.emf"/><Relationship Id="rId10" Type="http://schemas.openxmlformats.org/officeDocument/2006/relationships/tags" Target="../tags/tag24.xml"/><Relationship Id="rId31" Type="http://schemas.openxmlformats.org/officeDocument/2006/relationships/tags" Target="../tags/tag45.xml"/><Relationship Id="rId44" Type="http://schemas.openxmlformats.org/officeDocument/2006/relationships/image" Target="../media/image15.png"/><Relationship Id="rId52" Type="http://schemas.openxmlformats.org/officeDocument/2006/relationships/image" Target="../media/image23.jpeg"/></Relationships>
</file>

<file path=ppt/slides/_rels/slide4.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tags" Target="../tags/tag62.xml"/><Relationship Id="rId18" Type="http://schemas.openxmlformats.org/officeDocument/2006/relationships/notesSlide" Target="../notesSlides/notesSlide1.xml"/><Relationship Id="rId26" Type="http://schemas.openxmlformats.org/officeDocument/2006/relationships/image" Target="../media/image37.emf"/><Relationship Id="rId3" Type="http://schemas.openxmlformats.org/officeDocument/2006/relationships/tags" Target="../tags/tag52.xml"/><Relationship Id="rId21" Type="http://schemas.openxmlformats.org/officeDocument/2006/relationships/image" Target="../media/image32.png"/><Relationship Id="rId7" Type="http://schemas.openxmlformats.org/officeDocument/2006/relationships/tags" Target="../tags/tag56.xml"/><Relationship Id="rId12" Type="http://schemas.openxmlformats.org/officeDocument/2006/relationships/tags" Target="../tags/tag61.xml"/><Relationship Id="rId17" Type="http://schemas.openxmlformats.org/officeDocument/2006/relationships/slideLayout" Target="../slideLayouts/slideLayout1.xml"/><Relationship Id="rId25" Type="http://schemas.openxmlformats.org/officeDocument/2006/relationships/image" Target="../media/image36.png"/><Relationship Id="rId2" Type="http://schemas.openxmlformats.org/officeDocument/2006/relationships/tags" Target="../tags/tag51.xml"/><Relationship Id="rId16" Type="http://schemas.openxmlformats.org/officeDocument/2006/relationships/tags" Target="../tags/tag65.xml"/><Relationship Id="rId20" Type="http://schemas.openxmlformats.org/officeDocument/2006/relationships/image" Target="../media/image31.jpe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tags" Target="../tags/tag60.xml"/><Relationship Id="rId24" Type="http://schemas.openxmlformats.org/officeDocument/2006/relationships/image" Target="../media/image35.jpeg"/><Relationship Id="rId5" Type="http://schemas.openxmlformats.org/officeDocument/2006/relationships/tags" Target="../tags/tag54.xml"/><Relationship Id="rId15" Type="http://schemas.openxmlformats.org/officeDocument/2006/relationships/tags" Target="../tags/tag64.xml"/><Relationship Id="rId23" Type="http://schemas.openxmlformats.org/officeDocument/2006/relationships/image" Target="../media/image34.jpeg"/><Relationship Id="rId10" Type="http://schemas.openxmlformats.org/officeDocument/2006/relationships/tags" Target="../tags/tag59.xml"/><Relationship Id="rId19" Type="http://schemas.openxmlformats.org/officeDocument/2006/relationships/image" Target="../media/image30.jpeg"/><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tags" Target="../tags/tag63.xml"/><Relationship Id="rId22" Type="http://schemas.openxmlformats.org/officeDocument/2006/relationships/image" Target="../media/image33.jpeg"/><Relationship Id="rId27" Type="http://schemas.openxmlformats.org/officeDocument/2006/relationships/image" Target="../media/image38.emf"/></Relationships>
</file>

<file path=ppt/slides/_rels/slide5.xml.rels><?xml version="1.0" encoding="UTF-8" standalone="yes"?>
<Relationships xmlns="http://schemas.openxmlformats.org/package/2006/relationships"><Relationship Id="rId13" Type="http://schemas.openxmlformats.org/officeDocument/2006/relationships/tags" Target="../tags/tag78.xml"/><Relationship Id="rId18" Type="http://schemas.openxmlformats.org/officeDocument/2006/relationships/tags" Target="../tags/tag83.xml"/><Relationship Id="rId26" Type="http://schemas.openxmlformats.org/officeDocument/2006/relationships/image" Target="../media/image45.png"/><Relationship Id="rId3" Type="http://schemas.openxmlformats.org/officeDocument/2006/relationships/tags" Target="../tags/tag68.xml"/><Relationship Id="rId21" Type="http://schemas.openxmlformats.org/officeDocument/2006/relationships/image" Target="../media/image40.png"/><Relationship Id="rId34" Type="http://schemas.openxmlformats.org/officeDocument/2006/relationships/image" Target="../media/image53.emf"/><Relationship Id="rId7" Type="http://schemas.openxmlformats.org/officeDocument/2006/relationships/tags" Target="../tags/tag72.xml"/><Relationship Id="rId12" Type="http://schemas.openxmlformats.org/officeDocument/2006/relationships/tags" Target="../tags/tag77.xml"/><Relationship Id="rId17" Type="http://schemas.openxmlformats.org/officeDocument/2006/relationships/tags" Target="../tags/tag82.xml"/><Relationship Id="rId25" Type="http://schemas.openxmlformats.org/officeDocument/2006/relationships/image" Target="../media/image44.png"/><Relationship Id="rId33" Type="http://schemas.openxmlformats.org/officeDocument/2006/relationships/image" Target="../media/image52.emf"/><Relationship Id="rId2" Type="http://schemas.openxmlformats.org/officeDocument/2006/relationships/tags" Target="../tags/tag67.xml"/><Relationship Id="rId16" Type="http://schemas.openxmlformats.org/officeDocument/2006/relationships/tags" Target="../tags/tag81.xml"/><Relationship Id="rId20" Type="http://schemas.openxmlformats.org/officeDocument/2006/relationships/image" Target="../media/image39.jpeg"/><Relationship Id="rId29" Type="http://schemas.openxmlformats.org/officeDocument/2006/relationships/image" Target="../media/image48.jpeg"/><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tags" Target="../tags/tag76.xml"/><Relationship Id="rId24" Type="http://schemas.openxmlformats.org/officeDocument/2006/relationships/image" Target="../media/image43.png"/><Relationship Id="rId32" Type="http://schemas.openxmlformats.org/officeDocument/2006/relationships/image" Target="../media/image51.emf"/><Relationship Id="rId5" Type="http://schemas.openxmlformats.org/officeDocument/2006/relationships/tags" Target="../tags/tag70.xml"/><Relationship Id="rId15" Type="http://schemas.openxmlformats.org/officeDocument/2006/relationships/tags" Target="../tags/tag80.xml"/><Relationship Id="rId23" Type="http://schemas.openxmlformats.org/officeDocument/2006/relationships/image" Target="../media/image42.png"/><Relationship Id="rId28" Type="http://schemas.openxmlformats.org/officeDocument/2006/relationships/image" Target="../media/image47.png"/><Relationship Id="rId10" Type="http://schemas.openxmlformats.org/officeDocument/2006/relationships/tags" Target="../tags/tag75.xml"/><Relationship Id="rId19" Type="http://schemas.openxmlformats.org/officeDocument/2006/relationships/slideLayout" Target="../slideLayouts/slideLayout1.xml"/><Relationship Id="rId31" Type="http://schemas.openxmlformats.org/officeDocument/2006/relationships/image" Target="../media/image50.png"/><Relationship Id="rId4" Type="http://schemas.openxmlformats.org/officeDocument/2006/relationships/tags" Target="../tags/tag69.xml"/><Relationship Id="rId9" Type="http://schemas.openxmlformats.org/officeDocument/2006/relationships/tags" Target="../tags/tag74.xml"/><Relationship Id="rId14" Type="http://schemas.openxmlformats.org/officeDocument/2006/relationships/tags" Target="../tags/tag79.xml"/><Relationship Id="rId22" Type="http://schemas.openxmlformats.org/officeDocument/2006/relationships/image" Target="../media/image41.png"/><Relationship Id="rId27" Type="http://schemas.openxmlformats.org/officeDocument/2006/relationships/image" Target="../media/image46.png"/><Relationship Id="rId30" Type="http://schemas.openxmlformats.org/officeDocument/2006/relationships/image" Target="../media/image49.jpeg"/><Relationship Id="rId35" Type="http://schemas.openxmlformats.org/officeDocument/2006/relationships/image" Target="../media/image54.emf"/><Relationship Id="rId8" Type="http://schemas.openxmlformats.org/officeDocument/2006/relationships/tags" Target="../tags/tag73.xml"/></Relationships>
</file>

<file path=ppt/slides/_rels/slide6.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3" Type="http://schemas.openxmlformats.org/officeDocument/2006/relationships/tags" Target="../tags/tag86.xml"/><Relationship Id="rId7" Type="http://schemas.openxmlformats.org/officeDocument/2006/relationships/image" Target="../media/image55.png"/><Relationship Id="rId12" Type="http://schemas.openxmlformats.org/officeDocument/2006/relationships/image" Target="../media/image60.png"/><Relationship Id="rId17" Type="http://schemas.openxmlformats.org/officeDocument/2006/relationships/image" Target="../media/image65.tiff"/><Relationship Id="rId2" Type="http://schemas.openxmlformats.org/officeDocument/2006/relationships/tags" Target="../tags/tag85.xml"/><Relationship Id="rId16" Type="http://schemas.openxmlformats.org/officeDocument/2006/relationships/image" Target="../media/image64.tiff"/><Relationship Id="rId1" Type="http://schemas.openxmlformats.org/officeDocument/2006/relationships/tags" Target="../tags/tag84.xml"/><Relationship Id="rId6" Type="http://schemas.openxmlformats.org/officeDocument/2006/relationships/notesSlide" Target="../notesSlides/notesSlide2.xml"/><Relationship Id="rId11" Type="http://schemas.openxmlformats.org/officeDocument/2006/relationships/image" Target="../media/image59.png"/><Relationship Id="rId5" Type="http://schemas.openxmlformats.org/officeDocument/2006/relationships/slideLayout" Target="../slideLayouts/slideLayout1.xml"/><Relationship Id="rId15" Type="http://schemas.openxmlformats.org/officeDocument/2006/relationships/image" Target="../media/image63.tif"/><Relationship Id="rId10" Type="http://schemas.openxmlformats.org/officeDocument/2006/relationships/image" Target="../media/image58.png"/><Relationship Id="rId4" Type="http://schemas.openxmlformats.org/officeDocument/2006/relationships/tags" Target="../tags/tag87.xml"/><Relationship Id="rId9" Type="http://schemas.openxmlformats.org/officeDocument/2006/relationships/image" Target="../media/image57.png"/><Relationship Id="rId14" Type="http://schemas.openxmlformats.org/officeDocument/2006/relationships/image" Target="../media/image62.tif"/></Relationships>
</file>

<file path=ppt/slides/_rels/slide7.xml.rels><?xml version="1.0" encoding="UTF-8" standalone="yes"?>
<Relationships xmlns="http://schemas.openxmlformats.org/package/2006/relationships"><Relationship Id="rId8" Type="http://schemas.openxmlformats.org/officeDocument/2006/relationships/tags" Target="../tags/tag95.xml"/><Relationship Id="rId13" Type="http://schemas.openxmlformats.org/officeDocument/2006/relationships/tags" Target="../tags/tag100.xml"/><Relationship Id="rId18" Type="http://schemas.openxmlformats.org/officeDocument/2006/relationships/image" Target="../media/image68.png"/><Relationship Id="rId26" Type="http://schemas.openxmlformats.org/officeDocument/2006/relationships/image" Target="../media/image76.emf"/><Relationship Id="rId3" Type="http://schemas.openxmlformats.org/officeDocument/2006/relationships/tags" Target="../tags/tag90.xml"/><Relationship Id="rId21" Type="http://schemas.openxmlformats.org/officeDocument/2006/relationships/image" Target="../media/image71.png"/><Relationship Id="rId7" Type="http://schemas.openxmlformats.org/officeDocument/2006/relationships/tags" Target="../tags/tag94.xml"/><Relationship Id="rId12" Type="http://schemas.openxmlformats.org/officeDocument/2006/relationships/tags" Target="../tags/tag99.xml"/><Relationship Id="rId17" Type="http://schemas.openxmlformats.org/officeDocument/2006/relationships/image" Target="../media/image67.png"/><Relationship Id="rId25" Type="http://schemas.openxmlformats.org/officeDocument/2006/relationships/image" Target="../media/image75.emf"/><Relationship Id="rId2" Type="http://schemas.openxmlformats.org/officeDocument/2006/relationships/tags" Target="../tags/tag89.xml"/><Relationship Id="rId16" Type="http://schemas.openxmlformats.org/officeDocument/2006/relationships/image" Target="../media/image66.png"/><Relationship Id="rId20" Type="http://schemas.openxmlformats.org/officeDocument/2006/relationships/image" Target="../media/image70.png"/><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tags" Target="../tags/tag98.xml"/><Relationship Id="rId24" Type="http://schemas.openxmlformats.org/officeDocument/2006/relationships/image" Target="../media/image74.png"/><Relationship Id="rId5" Type="http://schemas.openxmlformats.org/officeDocument/2006/relationships/tags" Target="../tags/tag92.xml"/><Relationship Id="rId15" Type="http://schemas.openxmlformats.org/officeDocument/2006/relationships/notesSlide" Target="../notesSlides/notesSlide3.xml"/><Relationship Id="rId23" Type="http://schemas.openxmlformats.org/officeDocument/2006/relationships/image" Target="../media/image73.png"/><Relationship Id="rId10" Type="http://schemas.openxmlformats.org/officeDocument/2006/relationships/tags" Target="../tags/tag97.xml"/><Relationship Id="rId19" Type="http://schemas.openxmlformats.org/officeDocument/2006/relationships/image" Target="../media/image69.png"/><Relationship Id="rId4" Type="http://schemas.openxmlformats.org/officeDocument/2006/relationships/tags" Target="../tags/tag91.xml"/><Relationship Id="rId9" Type="http://schemas.openxmlformats.org/officeDocument/2006/relationships/tags" Target="../tags/tag96.xml"/><Relationship Id="rId14" Type="http://schemas.openxmlformats.org/officeDocument/2006/relationships/slideLayout" Target="../slideLayouts/slideLayout1.xml"/><Relationship Id="rId22" Type="http://schemas.openxmlformats.org/officeDocument/2006/relationships/image" Target="../media/image72.png"/></Relationships>
</file>

<file path=ppt/slides/_rels/slide8.xml.rels><?xml version="1.0" encoding="UTF-8" standalone="yes"?>
<Relationships xmlns="http://schemas.openxmlformats.org/package/2006/relationships"><Relationship Id="rId26" Type="http://schemas.openxmlformats.org/officeDocument/2006/relationships/tags" Target="../tags/tag126.xml"/><Relationship Id="rId21" Type="http://schemas.openxmlformats.org/officeDocument/2006/relationships/tags" Target="../tags/tag121.xml"/><Relationship Id="rId42" Type="http://schemas.openxmlformats.org/officeDocument/2006/relationships/tags" Target="../tags/tag142.xml"/><Relationship Id="rId47" Type="http://schemas.openxmlformats.org/officeDocument/2006/relationships/tags" Target="../tags/tag147.xml"/><Relationship Id="rId63" Type="http://schemas.openxmlformats.org/officeDocument/2006/relationships/image" Target="../media/image91.png"/><Relationship Id="rId68" Type="http://schemas.openxmlformats.org/officeDocument/2006/relationships/image" Target="../media/image96.png"/><Relationship Id="rId7" Type="http://schemas.openxmlformats.org/officeDocument/2006/relationships/tags" Target="../tags/tag107.xml"/><Relationship Id="rId2" Type="http://schemas.openxmlformats.org/officeDocument/2006/relationships/tags" Target="../tags/tag102.xml"/><Relationship Id="rId16" Type="http://schemas.openxmlformats.org/officeDocument/2006/relationships/tags" Target="../tags/tag116.xml"/><Relationship Id="rId29" Type="http://schemas.openxmlformats.org/officeDocument/2006/relationships/tags" Target="../tags/tag129.xml"/><Relationship Id="rId11" Type="http://schemas.openxmlformats.org/officeDocument/2006/relationships/tags" Target="../tags/tag111.xml"/><Relationship Id="rId24" Type="http://schemas.openxmlformats.org/officeDocument/2006/relationships/tags" Target="../tags/tag124.xml"/><Relationship Id="rId32" Type="http://schemas.openxmlformats.org/officeDocument/2006/relationships/tags" Target="../tags/tag132.xml"/><Relationship Id="rId37" Type="http://schemas.openxmlformats.org/officeDocument/2006/relationships/tags" Target="../tags/tag137.xml"/><Relationship Id="rId40" Type="http://schemas.openxmlformats.org/officeDocument/2006/relationships/tags" Target="../tags/tag140.xml"/><Relationship Id="rId45" Type="http://schemas.openxmlformats.org/officeDocument/2006/relationships/tags" Target="../tags/tag145.xml"/><Relationship Id="rId53" Type="http://schemas.openxmlformats.org/officeDocument/2006/relationships/image" Target="../media/image81.jpeg"/><Relationship Id="rId58" Type="http://schemas.openxmlformats.org/officeDocument/2006/relationships/image" Target="../media/image86.png"/><Relationship Id="rId66" Type="http://schemas.openxmlformats.org/officeDocument/2006/relationships/image" Target="../media/image94.png"/><Relationship Id="rId5" Type="http://schemas.openxmlformats.org/officeDocument/2006/relationships/tags" Target="../tags/tag105.xml"/><Relationship Id="rId61" Type="http://schemas.openxmlformats.org/officeDocument/2006/relationships/image" Target="../media/image89.png"/><Relationship Id="rId19" Type="http://schemas.openxmlformats.org/officeDocument/2006/relationships/tags" Target="../tags/tag119.xml"/><Relationship Id="rId14" Type="http://schemas.openxmlformats.org/officeDocument/2006/relationships/tags" Target="../tags/tag114.xml"/><Relationship Id="rId22" Type="http://schemas.openxmlformats.org/officeDocument/2006/relationships/tags" Target="../tags/tag122.xml"/><Relationship Id="rId27" Type="http://schemas.openxmlformats.org/officeDocument/2006/relationships/tags" Target="../tags/tag127.xml"/><Relationship Id="rId30" Type="http://schemas.openxmlformats.org/officeDocument/2006/relationships/tags" Target="../tags/tag130.xml"/><Relationship Id="rId35" Type="http://schemas.openxmlformats.org/officeDocument/2006/relationships/tags" Target="../tags/tag135.xml"/><Relationship Id="rId43" Type="http://schemas.openxmlformats.org/officeDocument/2006/relationships/tags" Target="../tags/tag143.xml"/><Relationship Id="rId48" Type="http://schemas.openxmlformats.org/officeDocument/2006/relationships/slideLayout" Target="../slideLayouts/slideLayout1.xml"/><Relationship Id="rId56" Type="http://schemas.openxmlformats.org/officeDocument/2006/relationships/image" Target="../media/image84.png"/><Relationship Id="rId64" Type="http://schemas.openxmlformats.org/officeDocument/2006/relationships/image" Target="../media/image92.png"/><Relationship Id="rId69" Type="http://schemas.openxmlformats.org/officeDocument/2006/relationships/image" Target="../media/image97.jpeg"/><Relationship Id="rId8" Type="http://schemas.openxmlformats.org/officeDocument/2006/relationships/tags" Target="../tags/tag108.xml"/><Relationship Id="rId51" Type="http://schemas.openxmlformats.org/officeDocument/2006/relationships/image" Target="../media/image79.emf"/><Relationship Id="rId3" Type="http://schemas.openxmlformats.org/officeDocument/2006/relationships/tags" Target="../tags/tag103.xml"/><Relationship Id="rId12" Type="http://schemas.openxmlformats.org/officeDocument/2006/relationships/tags" Target="../tags/tag112.xml"/><Relationship Id="rId17" Type="http://schemas.openxmlformats.org/officeDocument/2006/relationships/tags" Target="../tags/tag117.xml"/><Relationship Id="rId25" Type="http://schemas.openxmlformats.org/officeDocument/2006/relationships/tags" Target="../tags/tag125.xml"/><Relationship Id="rId33" Type="http://schemas.openxmlformats.org/officeDocument/2006/relationships/tags" Target="../tags/tag133.xml"/><Relationship Id="rId38" Type="http://schemas.openxmlformats.org/officeDocument/2006/relationships/tags" Target="../tags/tag138.xml"/><Relationship Id="rId46" Type="http://schemas.openxmlformats.org/officeDocument/2006/relationships/tags" Target="../tags/tag146.xml"/><Relationship Id="rId59" Type="http://schemas.openxmlformats.org/officeDocument/2006/relationships/image" Target="../media/image87.png"/><Relationship Id="rId67" Type="http://schemas.openxmlformats.org/officeDocument/2006/relationships/image" Target="../media/image95.png"/><Relationship Id="rId20" Type="http://schemas.openxmlformats.org/officeDocument/2006/relationships/tags" Target="../tags/tag120.xml"/><Relationship Id="rId41" Type="http://schemas.openxmlformats.org/officeDocument/2006/relationships/tags" Target="../tags/tag141.xml"/><Relationship Id="rId54" Type="http://schemas.openxmlformats.org/officeDocument/2006/relationships/image" Target="../media/image82.jpeg"/><Relationship Id="rId62" Type="http://schemas.openxmlformats.org/officeDocument/2006/relationships/image" Target="../media/image90.png"/><Relationship Id="rId70" Type="http://schemas.openxmlformats.org/officeDocument/2006/relationships/image" Target="../media/image98.jpeg"/><Relationship Id="rId1" Type="http://schemas.openxmlformats.org/officeDocument/2006/relationships/tags" Target="../tags/tag101.xml"/><Relationship Id="rId6" Type="http://schemas.openxmlformats.org/officeDocument/2006/relationships/tags" Target="../tags/tag106.xml"/><Relationship Id="rId15" Type="http://schemas.openxmlformats.org/officeDocument/2006/relationships/tags" Target="../tags/tag115.xml"/><Relationship Id="rId23" Type="http://schemas.openxmlformats.org/officeDocument/2006/relationships/tags" Target="../tags/tag123.xml"/><Relationship Id="rId28" Type="http://schemas.openxmlformats.org/officeDocument/2006/relationships/tags" Target="../tags/tag128.xml"/><Relationship Id="rId36" Type="http://schemas.openxmlformats.org/officeDocument/2006/relationships/tags" Target="../tags/tag136.xml"/><Relationship Id="rId49" Type="http://schemas.openxmlformats.org/officeDocument/2006/relationships/image" Target="../media/image77.emf"/><Relationship Id="rId57" Type="http://schemas.openxmlformats.org/officeDocument/2006/relationships/image" Target="../media/image85.png"/><Relationship Id="rId10" Type="http://schemas.openxmlformats.org/officeDocument/2006/relationships/tags" Target="../tags/tag110.xml"/><Relationship Id="rId31" Type="http://schemas.openxmlformats.org/officeDocument/2006/relationships/tags" Target="../tags/tag131.xml"/><Relationship Id="rId44" Type="http://schemas.openxmlformats.org/officeDocument/2006/relationships/tags" Target="../tags/tag144.xml"/><Relationship Id="rId52" Type="http://schemas.openxmlformats.org/officeDocument/2006/relationships/image" Target="../media/image80.emf"/><Relationship Id="rId60" Type="http://schemas.openxmlformats.org/officeDocument/2006/relationships/image" Target="../media/image88.png"/><Relationship Id="rId65" Type="http://schemas.openxmlformats.org/officeDocument/2006/relationships/image" Target="../media/image93.png"/><Relationship Id="rId4" Type="http://schemas.openxmlformats.org/officeDocument/2006/relationships/tags" Target="../tags/tag104.xml"/><Relationship Id="rId9" Type="http://schemas.openxmlformats.org/officeDocument/2006/relationships/tags" Target="../tags/tag109.xml"/><Relationship Id="rId13" Type="http://schemas.openxmlformats.org/officeDocument/2006/relationships/tags" Target="../tags/tag113.xml"/><Relationship Id="rId18" Type="http://schemas.openxmlformats.org/officeDocument/2006/relationships/tags" Target="../tags/tag118.xml"/><Relationship Id="rId39" Type="http://schemas.openxmlformats.org/officeDocument/2006/relationships/tags" Target="../tags/tag139.xml"/><Relationship Id="rId34" Type="http://schemas.openxmlformats.org/officeDocument/2006/relationships/tags" Target="../tags/tag134.xml"/><Relationship Id="rId50" Type="http://schemas.openxmlformats.org/officeDocument/2006/relationships/image" Target="../media/image78.emf"/><Relationship Id="rId55" Type="http://schemas.openxmlformats.org/officeDocument/2006/relationships/image" Target="../media/image83.png"/></Relationships>
</file>

<file path=ppt/slides/_rels/slide9.xml.rels><?xml version="1.0" encoding="UTF-8" standalone="yes"?>
<Relationships xmlns="http://schemas.openxmlformats.org/package/2006/relationships"><Relationship Id="rId8" Type="http://schemas.openxmlformats.org/officeDocument/2006/relationships/tags" Target="../tags/tag155.xml"/><Relationship Id="rId13" Type="http://schemas.openxmlformats.org/officeDocument/2006/relationships/image" Target="../media/image101.emf"/><Relationship Id="rId18" Type="http://schemas.openxmlformats.org/officeDocument/2006/relationships/image" Target="../media/image106.emf"/><Relationship Id="rId3" Type="http://schemas.openxmlformats.org/officeDocument/2006/relationships/tags" Target="../tags/tag150.xml"/><Relationship Id="rId7" Type="http://schemas.openxmlformats.org/officeDocument/2006/relationships/tags" Target="../tags/tag154.xml"/><Relationship Id="rId12" Type="http://schemas.openxmlformats.org/officeDocument/2006/relationships/image" Target="../media/image100.emf"/><Relationship Id="rId17" Type="http://schemas.openxmlformats.org/officeDocument/2006/relationships/image" Target="../media/image105.emf"/><Relationship Id="rId2" Type="http://schemas.openxmlformats.org/officeDocument/2006/relationships/tags" Target="../tags/tag149.xml"/><Relationship Id="rId16" Type="http://schemas.openxmlformats.org/officeDocument/2006/relationships/image" Target="../media/image104.emf"/><Relationship Id="rId1" Type="http://schemas.openxmlformats.org/officeDocument/2006/relationships/tags" Target="../tags/tag148.xml"/><Relationship Id="rId6" Type="http://schemas.openxmlformats.org/officeDocument/2006/relationships/tags" Target="../tags/tag153.xml"/><Relationship Id="rId11" Type="http://schemas.openxmlformats.org/officeDocument/2006/relationships/image" Target="../media/image99.emf"/><Relationship Id="rId5" Type="http://schemas.openxmlformats.org/officeDocument/2006/relationships/tags" Target="../tags/tag152.xml"/><Relationship Id="rId15" Type="http://schemas.openxmlformats.org/officeDocument/2006/relationships/image" Target="../media/image103.emf"/><Relationship Id="rId10" Type="http://schemas.openxmlformats.org/officeDocument/2006/relationships/notesSlide" Target="../notesSlides/notesSlide4.xml"/><Relationship Id="rId4" Type="http://schemas.openxmlformats.org/officeDocument/2006/relationships/tags" Target="../tags/tag151.xml"/><Relationship Id="rId9" Type="http://schemas.openxmlformats.org/officeDocument/2006/relationships/slideLayout" Target="../slideLayouts/slideLayout1.xml"/><Relationship Id="rId14" Type="http://schemas.openxmlformats.org/officeDocument/2006/relationships/image" Target="../media/image10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596838" y="1082092"/>
            <a:ext cx="184688" cy="239395"/>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A</a:t>
            </a:r>
          </a:p>
        </p:txBody>
      </p:sp>
      <p:grpSp>
        <p:nvGrpSpPr>
          <p:cNvPr id="19" name="组合 18"/>
          <p:cNvGrpSpPr/>
          <p:nvPr/>
        </p:nvGrpSpPr>
        <p:grpSpPr>
          <a:xfrm>
            <a:off x="544931" y="1208389"/>
            <a:ext cx="3102436" cy="1411198"/>
            <a:chOff x="795" y="999"/>
            <a:chExt cx="6520" cy="2918"/>
          </a:xfrm>
        </p:grpSpPr>
        <p:sp>
          <p:nvSpPr>
            <p:cNvPr id="6" name="文本框 5"/>
            <p:cNvSpPr txBox="1"/>
            <p:nvPr>
              <p:custDataLst>
                <p:tags r:id="rId8"/>
              </p:custDataLst>
            </p:nvPr>
          </p:nvSpPr>
          <p:spPr>
            <a:xfrm>
              <a:off x="1666" y="999"/>
              <a:ext cx="4412" cy="400"/>
            </a:xfrm>
            <a:prstGeom prst="rect">
              <a:avLst/>
            </a:prstGeom>
            <a:noFill/>
          </p:spPr>
          <p:txBody>
            <a:bodyPr wrap="square" rtlCol="0">
              <a:noAutofit/>
            </a:bodyPr>
            <a:lstStyle/>
            <a:p>
              <a:r>
                <a:rPr lang="en-US" altLang="zh-CN" sz="800" dirty="0">
                  <a:latin typeface="Arial" panose="020B0604020202020204" pitchFamily="34" charset="0"/>
                  <a:cs typeface="Arial" panose="020B0604020202020204" pitchFamily="34" charset="0"/>
                </a:rPr>
                <a:t>    M           1            2          3</a:t>
              </a:r>
              <a:endParaRPr lang="zh-CN" altLang="en-US" sz="800" dirty="0">
                <a:latin typeface="Arial" panose="020B0604020202020204" pitchFamily="34" charset="0"/>
                <a:cs typeface="Arial" panose="020B0604020202020204" pitchFamily="34" charset="0"/>
              </a:endParaRPr>
            </a:p>
          </p:txBody>
        </p:sp>
        <p:sp>
          <p:nvSpPr>
            <p:cNvPr id="2" name="文本框 1"/>
            <p:cNvSpPr txBox="1"/>
            <p:nvPr/>
          </p:nvSpPr>
          <p:spPr>
            <a:xfrm>
              <a:off x="1401" y="2030"/>
              <a:ext cx="370" cy="1887"/>
            </a:xfrm>
            <a:prstGeom prst="rect">
              <a:avLst/>
            </a:prstGeom>
            <a:noFill/>
          </p:spPr>
          <p:txBody>
            <a:bodyPr wrap="square" rtlCol="0">
              <a:noAutofit/>
            </a:bodyPr>
            <a:lstStyle/>
            <a:p>
              <a:endParaRPr lang="zh-CN" altLang="en-US">
                <a:latin typeface="Arial" panose="020B0604020202020204" pitchFamily="34" charset="0"/>
                <a:cs typeface="Arial" panose="020B0604020202020204" pitchFamily="34" charset="0"/>
              </a:endParaRPr>
            </a:p>
          </p:txBody>
        </p:sp>
        <p:sp>
          <p:nvSpPr>
            <p:cNvPr id="3" name="文本框 2"/>
            <p:cNvSpPr txBox="1"/>
            <p:nvPr/>
          </p:nvSpPr>
          <p:spPr>
            <a:xfrm>
              <a:off x="795" y="1836"/>
              <a:ext cx="1361" cy="882"/>
            </a:xfrm>
            <a:prstGeom prst="rect">
              <a:avLst/>
            </a:prstGeom>
            <a:noFill/>
          </p:spPr>
          <p:txBody>
            <a:bodyPr wrap="square" rtlCol="0">
              <a:noAutofit/>
            </a:bodyPr>
            <a:lstStyle/>
            <a:p>
              <a:pPr>
                <a:lnSpc>
                  <a:spcPct val="150000"/>
                </a:lnSpc>
              </a:pPr>
              <a:r>
                <a:rPr lang="en-US" altLang="zh-CN" sz="800" dirty="0">
                  <a:latin typeface="Arial" panose="020B0604020202020204" pitchFamily="34" charset="0"/>
                  <a:cs typeface="Arial" panose="020B0604020202020204" pitchFamily="34" charset="0"/>
                </a:rPr>
                <a:t>2000 </a:t>
              </a:r>
              <a:r>
                <a:rPr lang="en-US" altLang="zh-CN" sz="800" dirty="0" err="1">
                  <a:latin typeface="Arial" panose="020B0604020202020204" pitchFamily="34" charset="0"/>
                  <a:cs typeface="Arial" panose="020B0604020202020204" pitchFamily="34" charset="0"/>
                </a:rPr>
                <a:t>bp</a:t>
              </a:r>
              <a:endParaRPr lang="en-US" altLang="zh-CN" sz="800" dirty="0">
                <a:latin typeface="Arial" panose="020B0604020202020204" pitchFamily="34" charset="0"/>
                <a:cs typeface="Arial" panose="020B0604020202020204" pitchFamily="34" charset="0"/>
              </a:endParaRPr>
            </a:p>
            <a:p>
              <a:pPr>
                <a:lnSpc>
                  <a:spcPct val="150000"/>
                </a:lnSpc>
              </a:pPr>
              <a:r>
                <a:rPr lang="en-US" altLang="zh-CN" sz="800" dirty="0">
                  <a:latin typeface="Arial" panose="020B0604020202020204" pitchFamily="34" charset="0"/>
                  <a:cs typeface="Arial" panose="020B0604020202020204" pitchFamily="34" charset="0"/>
                </a:rPr>
                <a:t>1000 </a:t>
              </a:r>
              <a:r>
                <a:rPr lang="en-US" altLang="zh-CN" sz="800" dirty="0" err="1">
                  <a:latin typeface="Arial" panose="020B0604020202020204" pitchFamily="34" charset="0"/>
                  <a:cs typeface="Arial" panose="020B0604020202020204" pitchFamily="34" charset="0"/>
                </a:rPr>
                <a:t>bp</a:t>
              </a:r>
              <a:endParaRPr lang="en-US" altLang="zh-CN" sz="800" dirty="0">
                <a:latin typeface="Arial" panose="020B0604020202020204" pitchFamily="34" charset="0"/>
                <a:cs typeface="Arial" panose="020B0604020202020204" pitchFamily="34" charset="0"/>
              </a:endParaRPr>
            </a:p>
            <a:p>
              <a:pPr>
                <a:lnSpc>
                  <a:spcPct val="150000"/>
                </a:lnSpc>
              </a:pPr>
              <a:r>
                <a:rPr lang="en-US" altLang="zh-CN" sz="800" dirty="0">
                  <a:latin typeface="Arial" panose="020B0604020202020204" pitchFamily="34" charset="0"/>
                  <a:cs typeface="Arial" panose="020B0604020202020204" pitchFamily="34" charset="0"/>
                </a:rPr>
                <a:t> </a:t>
              </a:r>
            </a:p>
          </p:txBody>
        </p:sp>
        <p:cxnSp>
          <p:nvCxnSpPr>
            <p:cNvPr id="7" name="直接连接符 6"/>
            <p:cNvCxnSpPr/>
            <p:nvPr>
              <p:custDataLst>
                <p:tags r:id="rId9"/>
              </p:custDataLst>
            </p:nvPr>
          </p:nvCxnSpPr>
          <p:spPr>
            <a:xfrm flipV="1">
              <a:off x="1821" y="2148"/>
              <a:ext cx="151" cy="0"/>
            </a:xfrm>
            <a:prstGeom prst="line">
              <a:avLst/>
            </a:prstGeom>
            <a:ln w="9525">
              <a:solidFill>
                <a:schemeClr val="tx1"/>
              </a:solidFill>
            </a:ln>
          </p:spPr>
          <p:style>
            <a:lnRef idx="2">
              <a:schemeClr val="accent1"/>
            </a:lnRef>
            <a:fillRef idx="0">
              <a:srgbClr val="FFFFFF"/>
            </a:fillRef>
            <a:effectRef idx="0">
              <a:srgbClr val="FFFFFF"/>
            </a:effectRef>
            <a:fontRef idx="minor">
              <a:schemeClr val="tx1"/>
            </a:fontRef>
          </p:style>
        </p:cxnSp>
        <p:cxnSp>
          <p:nvCxnSpPr>
            <p:cNvPr id="9" name="直接连接符 8"/>
            <p:cNvCxnSpPr/>
            <p:nvPr>
              <p:custDataLst>
                <p:tags r:id="rId10"/>
              </p:custDataLst>
            </p:nvPr>
          </p:nvCxnSpPr>
          <p:spPr>
            <a:xfrm flipV="1">
              <a:off x="1821" y="2525"/>
              <a:ext cx="151" cy="0"/>
            </a:xfrm>
            <a:prstGeom prst="line">
              <a:avLst/>
            </a:prstGeom>
            <a:ln w="9525">
              <a:solidFill>
                <a:schemeClr val="tx1"/>
              </a:solidFill>
            </a:ln>
          </p:spPr>
          <p:style>
            <a:lnRef idx="2">
              <a:schemeClr val="accent1"/>
            </a:lnRef>
            <a:fillRef idx="0">
              <a:srgbClr val="FFFFFF"/>
            </a:fillRef>
            <a:effectRef idx="0">
              <a:srgbClr val="FFFFFF"/>
            </a:effectRef>
            <a:fontRef idx="minor">
              <a:schemeClr val="tx1"/>
            </a:fontRef>
          </p:style>
        </p:cxnSp>
        <p:cxnSp>
          <p:nvCxnSpPr>
            <p:cNvPr id="14" name="直接连接符 13"/>
            <p:cNvCxnSpPr/>
            <p:nvPr>
              <p:custDataLst>
                <p:tags r:id="rId11"/>
              </p:custDataLst>
            </p:nvPr>
          </p:nvCxnSpPr>
          <p:spPr>
            <a:xfrm flipV="1">
              <a:off x="5683" y="1666"/>
              <a:ext cx="151" cy="0"/>
            </a:xfrm>
            <a:prstGeom prst="line">
              <a:avLst/>
            </a:prstGeom>
            <a:ln w="9525">
              <a:solidFill>
                <a:schemeClr val="tx1"/>
              </a:solidFill>
            </a:ln>
          </p:spPr>
          <p:style>
            <a:lnRef idx="2">
              <a:schemeClr val="accent1"/>
            </a:lnRef>
            <a:fillRef idx="0">
              <a:srgbClr val="FFFFFF"/>
            </a:fillRef>
            <a:effectRef idx="0">
              <a:srgbClr val="FFFFFF"/>
            </a:effectRef>
            <a:fontRef idx="minor">
              <a:schemeClr val="tx1"/>
            </a:fontRef>
          </p:style>
        </p:cxnSp>
        <p:cxnSp>
          <p:nvCxnSpPr>
            <p:cNvPr id="15" name="直接连接符 14"/>
            <p:cNvCxnSpPr/>
            <p:nvPr>
              <p:custDataLst>
                <p:tags r:id="rId12"/>
              </p:custDataLst>
            </p:nvPr>
          </p:nvCxnSpPr>
          <p:spPr>
            <a:xfrm flipV="1">
              <a:off x="5680" y="1822"/>
              <a:ext cx="151" cy="0"/>
            </a:xfrm>
            <a:prstGeom prst="line">
              <a:avLst/>
            </a:prstGeom>
            <a:ln w="9525">
              <a:solidFill>
                <a:schemeClr val="tx1"/>
              </a:solidFill>
            </a:ln>
          </p:spPr>
          <p:style>
            <a:lnRef idx="2">
              <a:schemeClr val="accent1"/>
            </a:lnRef>
            <a:fillRef idx="0">
              <a:srgbClr val="FFFFFF"/>
            </a:fillRef>
            <a:effectRef idx="0">
              <a:srgbClr val="FFFFFF"/>
            </a:effectRef>
            <a:fontRef idx="minor">
              <a:schemeClr val="tx1"/>
            </a:fontRef>
          </p:style>
        </p:cxnSp>
        <p:sp>
          <p:nvSpPr>
            <p:cNvPr id="16" name="文本框 15"/>
            <p:cNvSpPr txBox="1"/>
            <p:nvPr/>
          </p:nvSpPr>
          <p:spPr>
            <a:xfrm>
              <a:off x="5794" y="1593"/>
              <a:ext cx="1521" cy="319"/>
            </a:xfrm>
            <a:prstGeom prst="rect">
              <a:avLst/>
            </a:prstGeom>
            <a:noFill/>
          </p:spPr>
          <p:txBody>
            <a:bodyPr wrap="square" rtlCol="0" anchor="t">
              <a:noAutofit/>
            </a:bodyPr>
            <a:lstStyle/>
            <a:p>
              <a:r>
                <a:rPr lang="en-US" altLang="zh-CN" sz="800" dirty="0">
                  <a:latin typeface="Arial" panose="020B0604020202020204" pitchFamily="34" charset="0"/>
                  <a:cs typeface="Arial" panose="020B0604020202020204" pitchFamily="34" charset="0"/>
                  <a:sym typeface="+mn-ea"/>
                </a:rPr>
                <a:t>7500 </a:t>
              </a:r>
              <a:r>
                <a:rPr lang="en-US" altLang="zh-CN" sz="800" dirty="0" err="1">
                  <a:latin typeface="Arial" panose="020B0604020202020204" pitchFamily="34" charset="0"/>
                  <a:cs typeface="Arial" panose="020B0604020202020204" pitchFamily="34" charset="0"/>
                  <a:sym typeface="+mn-ea"/>
                </a:rPr>
                <a:t>bp</a:t>
              </a:r>
              <a:endParaRPr lang="en-US" altLang="zh-CN" sz="800" dirty="0">
                <a:latin typeface="Arial" panose="020B0604020202020204" pitchFamily="34" charset="0"/>
                <a:cs typeface="Arial" panose="020B0604020202020204" pitchFamily="34" charset="0"/>
                <a:sym typeface="+mn-ea"/>
              </a:endParaRPr>
            </a:p>
          </p:txBody>
        </p:sp>
        <p:sp>
          <p:nvSpPr>
            <p:cNvPr id="17" name="文本框 16"/>
            <p:cNvSpPr txBox="1"/>
            <p:nvPr>
              <p:custDataLst>
                <p:tags r:id="rId13"/>
              </p:custDataLst>
            </p:nvPr>
          </p:nvSpPr>
          <p:spPr>
            <a:xfrm>
              <a:off x="5680" y="1390"/>
              <a:ext cx="1383" cy="446"/>
            </a:xfrm>
            <a:prstGeom prst="rect">
              <a:avLst/>
            </a:prstGeom>
            <a:noFill/>
          </p:spPr>
          <p:txBody>
            <a:bodyPr wrap="square" rtlCol="0" anchor="t">
              <a:spAutoFit/>
            </a:bodyPr>
            <a:lstStyle/>
            <a:p>
              <a:r>
                <a:rPr lang="en-US" altLang="zh-CN" sz="800" dirty="0">
                  <a:latin typeface="Arial" panose="020B0604020202020204" pitchFamily="34" charset="0"/>
                  <a:cs typeface="Arial" panose="020B0604020202020204" pitchFamily="34" charset="0"/>
                  <a:sym typeface="+mn-ea"/>
                </a:rPr>
                <a:t>15000 </a:t>
              </a:r>
              <a:r>
                <a:rPr lang="en-US" altLang="zh-CN" sz="800" dirty="0" err="1">
                  <a:latin typeface="Arial" panose="020B0604020202020204" pitchFamily="34" charset="0"/>
                  <a:cs typeface="Arial" panose="020B0604020202020204" pitchFamily="34" charset="0"/>
                  <a:sym typeface="+mn-ea"/>
                </a:rPr>
                <a:t>bp</a:t>
              </a:r>
              <a:endParaRPr lang="en-US" altLang="zh-CN" sz="800" dirty="0">
                <a:latin typeface="Arial" panose="020B0604020202020204" pitchFamily="34" charset="0"/>
                <a:cs typeface="Arial" panose="020B0604020202020204" pitchFamily="34" charset="0"/>
                <a:sym typeface="+mn-ea"/>
              </a:endParaRPr>
            </a:p>
          </p:txBody>
        </p:sp>
      </p:grpSp>
      <p:pic>
        <p:nvPicPr>
          <p:cNvPr id="24" name="图片 23"/>
          <p:cNvPicPr>
            <a:picLocks noChangeAspect="1"/>
          </p:cNvPicPr>
          <p:nvPr>
            <p:custDataLst>
              <p:tags r:id="rId1"/>
            </p:custDataLst>
          </p:nvPr>
        </p:nvPicPr>
        <p:blipFill>
          <a:blip r:embed="rId15"/>
          <a:srcRect b="757"/>
          <a:stretch>
            <a:fillRect/>
          </a:stretch>
        </p:blipFill>
        <p:spPr>
          <a:xfrm>
            <a:off x="3629278" y="1166706"/>
            <a:ext cx="2319709" cy="5754425"/>
          </a:xfrm>
          <a:prstGeom prst="rect">
            <a:avLst/>
          </a:prstGeom>
        </p:spPr>
      </p:pic>
      <p:sp>
        <p:nvSpPr>
          <p:cNvPr id="26" name="文本框 25"/>
          <p:cNvSpPr txBox="1"/>
          <p:nvPr>
            <p:custDataLst>
              <p:tags r:id="rId2"/>
            </p:custDataLst>
          </p:nvPr>
        </p:nvSpPr>
        <p:spPr>
          <a:xfrm>
            <a:off x="3353421" y="1052512"/>
            <a:ext cx="219595" cy="277231"/>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B</a:t>
            </a:r>
          </a:p>
        </p:txBody>
      </p:sp>
      <p:sp>
        <p:nvSpPr>
          <p:cNvPr id="28" name="文本框 27"/>
          <p:cNvSpPr txBox="1"/>
          <p:nvPr>
            <p:custDataLst>
              <p:tags r:id="rId3"/>
            </p:custDataLst>
          </p:nvPr>
        </p:nvSpPr>
        <p:spPr>
          <a:xfrm>
            <a:off x="579067" y="2690243"/>
            <a:ext cx="219595" cy="277231"/>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C</a:t>
            </a:r>
          </a:p>
        </p:txBody>
      </p:sp>
      <p:pic>
        <p:nvPicPr>
          <p:cNvPr id="100" name="图片 99"/>
          <p:cNvPicPr/>
          <p:nvPr>
            <p:custDataLst>
              <p:tags r:id="rId4"/>
            </p:custDataLst>
          </p:nvPr>
        </p:nvPicPr>
        <p:blipFill>
          <a:blip r:embed="rId16"/>
          <a:stretch>
            <a:fillRect/>
          </a:stretch>
        </p:blipFill>
        <p:spPr>
          <a:xfrm>
            <a:off x="917980" y="2720752"/>
            <a:ext cx="1970007" cy="1445313"/>
          </a:xfrm>
          <a:prstGeom prst="rect">
            <a:avLst/>
          </a:prstGeom>
          <a:noFill/>
          <a:ln w="9525">
            <a:noFill/>
          </a:ln>
        </p:spPr>
      </p:pic>
      <p:pic>
        <p:nvPicPr>
          <p:cNvPr id="29" name="图片 28" descr="output_Sequence_plot"/>
          <p:cNvPicPr>
            <a:picLocks noChangeAspect="1"/>
          </p:cNvPicPr>
          <p:nvPr/>
        </p:nvPicPr>
        <p:blipFill>
          <a:blip r:embed="rId17"/>
          <a:stretch>
            <a:fillRect/>
          </a:stretch>
        </p:blipFill>
        <p:spPr>
          <a:xfrm>
            <a:off x="917345" y="5889104"/>
            <a:ext cx="2007453" cy="1066959"/>
          </a:xfrm>
          <a:prstGeom prst="rect">
            <a:avLst/>
          </a:prstGeom>
        </p:spPr>
      </p:pic>
      <p:pic>
        <p:nvPicPr>
          <p:cNvPr id="30" name="图片 29"/>
          <p:cNvPicPr>
            <a:picLocks noChangeAspect="1"/>
          </p:cNvPicPr>
          <p:nvPr>
            <p:custDataLst>
              <p:tags r:id="rId5"/>
            </p:custDataLst>
          </p:nvPr>
        </p:nvPicPr>
        <p:blipFill>
          <a:blip r:embed="rId18"/>
          <a:stretch>
            <a:fillRect/>
          </a:stretch>
        </p:blipFill>
        <p:spPr>
          <a:xfrm>
            <a:off x="917345" y="4308717"/>
            <a:ext cx="2049975" cy="1436371"/>
          </a:xfrm>
          <a:prstGeom prst="rect">
            <a:avLst/>
          </a:prstGeom>
        </p:spPr>
      </p:pic>
      <p:sp>
        <p:nvSpPr>
          <p:cNvPr id="31" name="文本框 30"/>
          <p:cNvSpPr txBox="1"/>
          <p:nvPr>
            <p:custDataLst>
              <p:tags r:id="rId6"/>
            </p:custDataLst>
          </p:nvPr>
        </p:nvSpPr>
        <p:spPr>
          <a:xfrm>
            <a:off x="579067" y="4160912"/>
            <a:ext cx="219595" cy="277231"/>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D</a:t>
            </a:r>
          </a:p>
        </p:txBody>
      </p:sp>
      <p:sp>
        <p:nvSpPr>
          <p:cNvPr id="32" name="文本框 31"/>
          <p:cNvSpPr txBox="1"/>
          <p:nvPr>
            <p:custDataLst>
              <p:tags r:id="rId7"/>
            </p:custDataLst>
          </p:nvPr>
        </p:nvSpPr>
        <p:spPr>
          <a:xfrm>
            <a:off x="579067" y="5673080"/>
            <a:ext cx="219595" cy="277231"/>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E</a:t>
            </a:r>
          </a:p>
        </p:txBody>
      </p:sp>
      <p:sp>
        <p:nvSpPr>
          <p:cNvPr id="5" name="矩形 4"/>
          <p:cNvSpPr/>
          <p:nvPr/>
        </p:nvSpPr>
        <p:spPr>
          <a:xfrm>
            <a:off x="549320" y="7049881"/>
            <a:ext cx="5760000" cy="2023887"/>
          </a:xfrm>
          <a:prstGeom prst="rect">
            <a:avLst/>
          </a:prstGeom>
        </p:spPr>
        <p:txBody>
          <a:bodyPr>
            <a:spAutoFit/>
          </a:bodyPr>
          <a:lstStyle/>
          <a:p>
            <a:pPr algn="just">
              <a:lnSpc>
                <a:spcPct val="200000"/>
              </a:lnSpc>
            </a:pP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Fig. S1 </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Amplification of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AhIRX7</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gene from the salt-tolerant mutant S24, and analysis of the chemical and physical properties of AhIRX7 protein.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The full CDS length of the amplified</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AhIRX7</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products and the enzymatic digestion of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AhIRX7</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recombinant vector were analyzed by agarose gel electrophoresis. Marker: 2000 bp (Left), 15000 bp (Right). 1 indicates the amplification products of the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AhIRX7 </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gene CDS, 2 indicates the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AhIRX7</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recombinant vector, 3 indicates the enzymatic digestion of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AhIRX7</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recombinant vector.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B</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The amino acid sequence of AhIRX7 protein.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C</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The hydropathy of AhIRX7 protein was analyzed by constructing hydropathy plots with the </a:t>
            </a:r>
            <a:r>
              <a:rPr lang="en-US" altLang="zh-CN" sz="800" kern="100" spc="60" dirty="0" err="1">
                <a:solidFill>
                  <a:srgbClr val="000000"/>
                </a:solidFill>
                <a:effectLst/>
                <a:latin typeface="Arial" panose="020B0604020202020204" pitchFamily="34" charset="0"/>
                <a:ea typeface="宋体" panose="02010600030101010101" pitchFamily="2" charset="-122"/>
                <a:cs typeface="Arial" panose="020B0604020202020204" pitchFamily="34" charset="0"/>
              </a:rPr>
              <a:t>Kyte</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and Doolittle algorithm (</a:t>
            </a:r>
            <a:r>
              <a:rPr lang="en-US" altLang="zh-CN" sz="800" u="sng"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hlinkClick r:id="rId19"/>
              </a:rPr>
              <a:t>https://web.expasy.org/cgi-bin/protscale/protscale.pl</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D</a:t>
            </a:r>
            <a:r>
              <a:rPr lang="en-US" altLang="zh-CN" sz="800" b="1" kern="100" dirty="0">
                <a:effectLst/>
                <a:latin typeface="Arial" panose="020B0604020202020204" pitchFamily="34" charset="0"/>
                <a:ea typeface="宋体" panose="02010600030101010101" pitchFamily="2" charset="-122"/>
                <a:cs typeface="Arial" panose="020B0604020202020204" pitchFamily="34" charset="0"/>
              </a:rPr>
              <a:t>–</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E</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The prediction of AhIRX7 protein secondary structure and signal peptide.</a:t>
            </a:r>
            <a:endParaRPr lang="zh-CN" altLang="zh-CN" sz="800" kern="100" dirty="0">
              <a:effectLst/>
              <a:latin typeface="Arial" panose="020B0604020202020204" pitchFamily="34" charset="0"/>
              <a:ea typeface="宋体" panose="02010600030101010101" pitchFamily="2" charset="-122"/>
              <a:cs typeface="Arial" panose="020B0604020202020204" pitchFamily="34" charset="0"/>
            </a:endParaRPr>
          </a:p>
        </p:txBody>
      </p:sp>
      <p:sp>
        <p:nvSpPr>
          <p:cNvPr id="37" name="文本框 36">
            <a:extLst>
              <a:ext uri="{FF2B5EF4-FFF2-40B4-BE49-F238E27FC236}">
                <a16:creationId xmlns:a16="http://schemas.microsoft.com/office/drawing/2014/main" id="{1B68C67B-58D0-0E22-A9CD-CF63658C91D4}"/>
              </a:ext>
            </a:extLst>
          </p:cNvPr>
          <p:cNvSpPr txBox="1"/>
          <p:nvPr/>
        </p:nvSpPr>
        <p:spPr>
          <a:xfrm>
            <a:off x="2540534" y="1208584"/>
            <a:ext cx="347452" cy="215444"/>
          </a:xfrm>
          <a:prstGeom prst="rect">
            <a:avLst/>
          </a:prstGeom>
          <a:noFill/>
        </p:spPr>
        <p:txBody>
          <a:bodyPr wrap="square">
            <a:spAutoFit/>
          </a:bodyPr>
          <a:lstStyle/>
          <a:p>
            <a:r>
              <a:rPr lang="en-US" altLang="zh-CN" sz="800" dirty="0">
                <a:latin typeface="Arial" panose="020B0604020202020204" pitchFamily="34" charset="0"/>
                <a:cs typeface="Arial" panose="020B0604020202020204" pitchFamily="34" charset="0"/>
              </a:rPr>
              <a:t> M </a:t>
            </a:r>
            <a:endParaRPr lang="zh-CN" altLang="en-US" sz="800" dirty="0"/>
          </a:p>
        </p:txBody>
      </p:sp>
      <p:pic>
        <p:nvPicPr>
          <p:cNvPr id="11" name="图片 10" descr="黑暗中的电脑&#10;&#10;低可信度描述已自动生成">
            <a:extLst>
              <a:ext uri="{FF2B5EF4-FFF2-40B4-BE49-F238E27FC236}">
                <a16:creationId xmlns:a16="http://schemas.microsoft.com/office/drawing/2014/main" id="{7FDF6302-BCEF-996C-C1B8-4846CF920815}"/>
              </a:ext>
            </a:extLst>
          </p:cNvPr>
          <p:cNvPicPr>
            <a:picLocks noChangeAspect="1"/>
          </p:cNvPicPr>
          <p:nvPr/>
        </p:nvPicPr>
        <p:blipFill>
          <a:blip r:embed="rId20">
            <a:extLst>
              <a:ext uri="{28A0092B-C50C-407E-A947-70E740481C1C}">
                <a14:useLocalDpi xmlns:a14="http://schemas.microsoft.com/office/drawing/2010/main" val="0"/>
              </a:ext>
            </a:extLst>
          </a:blip>
          <a:srcRect l="3445"/>
          <a:stretch/>
        </p:blipFill>
        <p:spPr>
          <a:xfrm>
            <a:off x="1107364" y="1366821"/>
            <a:ext cx="1775313" cy="1159458"/>
          </a:xfrm>
          <a:prstGeom prst="rect">
            <a:avLst/>
          </a:prstGeom>
        </p:spPr>
      </p:pic>
    </p:spTree>
    <p:extLst>
      <p:ext uri="{BB962C8B-B14F-4D97-AF65-F5344CB8AC3E}">
        <p14:creationId xmlns:p14="http://schemas.microsoft.com/office/powerpoint/2010/main" val="1668771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5C50C3B-C6A1-F979-4B34-E063F73014BD}"/>
              </a:ext>
            </a:extLst>
          </p:cNvPr>
          <p:cNvPicPr>
            <a:picLocks noChangeAspect="1"/>
          </p:cNvPicPr>
          <p:nvPr/>
        </p:nvPicPr>
        <p:blipFill>
          <a:blip r:embed="rId3"/>
          <a:stretch>
            <a:fillRect/>
          </a:stretch>
        </p:blipFill>
        <p:spPr>
          <a:xfrm>
            <a:off x="3560445" y="1287804"/>
            <a:ext cx="1872208" cy="1756861"/>
          </a:xfrm>
          <a:prstGeom prst="rect">
            <a:avLst/>
          </a:prstGeom>
        </p:spPr>
      </p:pic>
      <p:pic>
        <p:nvPicPr>
          <p:cNvPr id="7" name="图片 6">
            <a:extLst>
              <a:ext uri="{FF2B5EF4-FFF2-40B4-BE49-F238E27FC236}">
                <a16:creationId xmlns:a16="http://schemas.microsoft.com/office/drawing/2014/main" id="{D6501613-7AB1-EA59-F7A5-B288A98C89E9}"/>
              </a:ext>
            </a:extLst>
          </p:cNvPr>
          <p:cNvPicPr>
            <a:picLocks noChangeAspect="1"/>
          </p:cNvPicPr>
          <p:nvPr/>
        </p:nvPicPr>
        <p:blipFill>
          <a:blip r:embed="rId4"/>
          <a:stretch>
            <a:fillRect/>
          </a:stretch>
        </p:blipFill>
        <p:spPr>
          <a:xfrm>
            <a:off x="1127289" y="1242095"/>
            <a:ext cx="1889729" cy="1870207"/>
          </a:xfrm>
          <a:prstGeom prst="rect">
            <a:avLst/>
          </a:prstGeom>
        </p:spPr>
      </p:pic>
      <p:sp>
        <p:nvSpPr>
          <p:cNvPr id="9" name="文本框 8">
            <a:extLst>
              <a:ext uri="{FF2B5EF4-FFF2-40B4-BE49-F238E27FC236}">
                <a16:creationId xmlns:a16="http://schemas.microsoft.com/office/drawing/2014/main" id="{E5CDAC5C-40DD-EC26-9E6D-489552FA4D61}"/>
              </a:ext>
            </a:extLst>
          </p:cNvPr>
          <p:cNvSpPr txBox="1"/>
          <p:nvPr/>
        </p:nvSpPr>
        <p:spPr>
          <a:xfrm>
            <a:off x="908720" y="920929"/>
            <a:ext cx="362585" cy="287655"/>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A</a:t>
            </a:r>
          </a:p>
        </p:txBody>
      </p:sp>
      <p:sp>
        <p:nvSpPr>
          <p:cNvPr id="10" name="文本框 9">
            <a:extLst>
              <a:ext uri="{FF2B5EF4-FFF2-40B4-BE49-F238E27FC236}">
                <a16:creationId xmlns:a16="http://schemas.microsoft.com/office/drawing/2014/main" id="{9C05F52F-6E95-6361-128D-A85E767E01CE}"/>
              </a:ext>
            </a:extLst>
          </p:cNvPr>
          <p:cNvSpPr txBox="1"/>
          <p:nvPr>
            <p:custDataLst>
              <p:tags r:id="rId1"/>
            </p:custDataLst>
          </p:nvPr>
        </p:nvSpPr>
        <p:spPr>
          <a:xfrm>
            <a:off x="3356992" y="884734"/>
            <a:ext cx="262890" cy="254635"/>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B</a:t>
            </a:r>
          </a:p>
        </p:txBody>
      </p:sp>
      <p:sp>
        <p:nvSpPr>
          <p:cNvPr id="11" name="矩形 10">
            <a:extLst>
              <a:ext uri="{FF2B5EF4-FFF2-40B4-BE49-F238E27FC236}">
                <a16:creationId xmlns:a16="http://schemas.microsoft.com/office/drawing/2014/main" id="{57129D02-F2FE-3954-3D02-4C52755E2CDE}"/>
              </a:ext>
            </a:extLst>
          </p:cNvPr>
          <p:cNvSpPr/>
          <p:nvPr/>
        </p:nvSpPr>
        <p:spPr>
          <a:xfrm>
            <a:off x="680445" y="3358706"/>
            <a:ext cx="5760000" cy="792781"/>
          </a:xfrm>
          <a:prstGeom prst="rect">
            <a:avLst/>
          </a:prstGeom>
        </p:spPr>
        <p:txBody>
          <a:bodyPr>
            <a:spAutoFit/>
          </a:bodyPr>
          <a:lstStyle/>
          <a:p>
            <a:pPr algn="just">
              <a:lnSpc>
                <a:spcPct val="200000"/>
              </a:lnSpc>
            </a:pPr>
            <a:r>
              <a:rPr lang="en-US" altLang="zh-CN" sz="800" b="1" kern="100" spc="60" dirty="0">
                <a:solidFill>
                  <a:srgbClr val="000000"/>
                </a:solidFill>
                <a:effectLst/>
                <a:latin typeface="Arial" panose="020B0604020202020204" pitchFamily="34" charset="0"/>
                <a:cs typeface="Arial" panose="020B0604020202020204" pitchFamily="34" charset="0"/>
              </a:rPr>
              <a:t>Fig. S2</a:t>
            </a:r>
            <a:r>
              <a:rPr lang="en-US" altLang="zh-CN" sz="800" kern="100" spc="60" dirty="0">
                <a:solidFill>
                  <a:srgbClr val="000000"/>
                </a:solidFill>
                <a:effectLst/>
                <a:latin typeface="Arial" panose="020B0604020202020204" pitchFamily="34" charset="0"/>
                <a:cs typeface="Arial" panose="020B0604020202020204" pitchFamily="34" charset="0"/>
              </a:rPr>
              <a:t> </a:t>
            </a:r>
            <a:r>
              <a:rPr lang="en-US" altLang="zh-CN" sz="800" i="1" kern="100" spc="60" dirty="0">
                <a:solidFill>
                  <a:srgbClr val="000000"/>
                </a:solidFill>
                <a:effectLst/>
                <a:latin typeface="Arial" panose="020B0604020202020204" pitchFamily="34" charset="0"/>
                <a:cs typeface="Arial" panose="020B0604020202020204" pitchFamily="34" charset="0"/>
              </a:rPr>
              <a:t>AhIRX7</a:t>
            </a:r>
            <a:r>
              <a:rPr lang="en-US" altLang="zh-CN" sz="800" kern="100" spc="60" dirty="0">
                <a:solidFill>
                  <a:srgbClr val="000000"/>
                </a:solidFill>
                <a:effectLst/>
                <a:latin typeface="Arial" panose="020B0604020202020204" pitchFamily="34" charset="0"/>
                <a:cs typeface="Arial" panose="020B0604020202020204" pitchFamily="34" charset="0"/>
              </a:rPr>
              <a:t> expression was analyzed in wild-type (WT), overexpression peanut lines (</a:t>
            </a:r>
            <a:r>
              <a:rPr lang="en-US" altLang="zh-CN" sz="800" b="1" kern="100" spc="60" dirty="0">
                <a:solidFill>
                  <a:srgbClr val="000000"/>
                </a:solidFill>
                <a:effectLst/>
                <a:latin typeface="Arial" panose="020B0604020202020204" pitchFamily="34" charset="0"/>
                <a:cs typeface="Arial" panose="020B0604020202020204" pitchFamily="34" charset="0"/>
              </a:rPr>
              <a:t>A</a:t>
            </a:r>
            <a:r>
              <a:rPr lang="en-US" altLang="zh-CN" sz="800" kern="100" spc="60" dirty="0">
                <a:solidFill>
                  <a:srgbClr val="000000"/>
                </a:solidFill>
                <a:effectLst/>
                <a:latin typeface="Arial" panose="020B0604020202020204" pitchFamily="34" charset="0"/>
                <a:cs typeface="Arial" panose="020B0604020202020204" pitchFamily="34" charset="0"/>
              </a:rPr>
              <a:t>), and overexpression </a:t>
            </a:r>
            <a:r>
              <a:rPr lang="en-US" altLang="zh-CN" sz="800" i="1" kern="100" spc="60" dirty="0">
                <a:solidFill>
                  <a:srgbClr val="000000"/>
                </a:solidFill>
                <a:effectLst/>
                <a:latin typeface="Arial" panose="020B0604020202020204" pitchFamily="34" charset="0"/>
                <a:cs typeface="Arial" panose="020B0604020202020204" pitchFamily="34" charset="0"/>
              </a:rPr>
              <a:t>Arabidopsis</a:t>
            </a:r>
            <a:r>
              <a:rPr lang="en-US" altLang="zh-CN" sz="800" kern="100" spc="60" dirty="0">
                <a:solidFill>
                  <a:srgbClr val="000000"/>
                </a:solidFill>
                <a:effectLst/>
                <a:latin typeface="Arial" panose="020B0604020202020204" pitchFamily="34" charset="0"/>
                <a:cs typeface="Arial" panose="020B0604020202020204" pitchFamily="34" charset="0"/>
              </a:rPr>
              <a:t> lines (</a:t>
            </a:r>
            <a:r>
              <a:rPr lang="en-US" altLang="zh-CN" sz="800" b="1" kern="100" spc="60" dirty="0">
                <a:solidFill>
                  <a:srgbClr val="000000"/>
                </a:solidFill>
                <a:effectLst/>
                <a:latin typeface="Arial" panose="020B0604020202020204" pitchFamily="34" charset="0"/>
                <a:cs typeface="Arial" panose="020B0604020202020204" pitchFamily="34" charset="0"/>
              </a:rPr>
              <a:t>B</a:t>
            </a:r>
            <a:r>
              <a:rPr lang="en-US" altLang="zh-CN" sz="800" kern="100" spc="60" dirty="0">
                <a:solidFill>
                  <a:srgbClr val="000000"/>
                </a:solidFill>
                <a:effectLst/>
                <a:latin typeface="Arial" panose="020B0604020202020204" pitchFamily="34" charset="0"/>
                <a:cs typeface="Arial" panose="020B0604020202020204" pitchFamily="34" charset="0"/>
              </a:rPr>
              <a:t>). Data are presented as mean ±SE (</a:t>
            </a:r>
            <a:r>
              <a:rPr lang="en-US" altLang="zh-CN" sz="800" i="1" kern="100" spc="60" dirty="0">
                <a:solidFill>
                  <a:srgbClr val="000000"/>
                </a:solidFill>
                <a:effectLst/>
                <a:latin typeface="Arial" panose="020B0604020202020204" pitchFamily="34" charset="0"/>
                <a:cs typeface="Arial" panose="020B0604020202020204" pitchFamily="34" charset="0"/>
              </a:rPr>
              <a:t>n</a:t>
            </a:r>
            <a:r>
              <a:rPr lang="en-US" altLang="zh-CN" sz="800" kern="100" spc="60" dirty="0">
                <a:solidFill>
                  <a:srgbClr val="000000"/>
                </a:solidFill>
                <a:effectLst/>
                <a:latin typeface="Arial" panose="020B0604020202020204" pitchFamily="34" charset="0"/>
                <a:cs typeface="Arial" panose="020B0604020202020204" pitchFamily="34" charset="0"/>
              </a:rPr>
              <a:t> = 3). Two-tailed Student’s </a:t>
            </a:r>
            <a:r>
              <a:rPr lang="en-US" altLang="zh-CN" sz="800" i="1" kern="100" spc="60" dirty="0">
                <a:solidFill>
                  <a:srgbClr val="000000"/>
                </a:solidFill>
                <a:effectLst/>
                <a:latin typeface="Arial" panose="020B0604020202020204" pitchFamily="34" charset="0"/>
                <a:cs typeface="Arial" panose="020B0604020202020204" pitchFamily="34" charset="0"/>
              </a:rPr>
              <a:t>t</a:t>
            </a:r>
            <a:r>
              <a:rPr lang="en-US" altLang="zh-CN" sz="800" kern="100" spc="60" dirty="0">
                <a:solidFill>
                  <a:srgbClr val="000000"/>
                </a:solidFill>
                <a:effectLst/>
                <a:latin typeface="Arial" panose="020B0604020202020204" pitchFamily="34" charset="0"/>
                <a:cs typeface="Arial" panose="020B0604020202020204" pitchFamily="34" charset="0"/>
              </a:rPr>
              <a:t>-tests were performed (</a:t>
            </a:r>
            <a:r>
              <a:rPr lang="en-US" altLang="zh-CN" sz="800" kern="100" spc="60" baseline="30000" dirty="0">
                <a:solidFill>
                  <a:srgbClr val="000000"/>
                </a:solidFill>
                <a:effectLst/>
                <a:latin typeface="Arial" panose="020B0604020202020204" pitchFamily="34" charset="0"/>
                <a:cs typeface="Arial" panose="020B0604020202020204" pitchFamily="34" charset="0"/>
              </a:rPr>
              <a:t>**</a:t>
            </a:r>
            <a:r>
              <a:rPr lang="en-US" altLang="zh-CN" sz="800" i="1" kern="100" spc="60" dirty="0">
                <a:solidFill>
                  <a:srgbClr val="000000"/>
                </a:solidFill>
                <a:effectLst/>
                <a:latin typeface="Arial" panose="020B0604020202020204" pitchFamily="34" charset="0"/>
                <a:cs typeface="Arial" panose="020B0604020202020204" pitchFamily="34" charset="0"/>
              </a:rPr>
              <a:t>P</a:t>
            </a:r>
            <a:r>
              <a:rPr lang="en-US" altLang="zh-CN" sz="800" kern="100" spc="60" dirty="0">
                <a:solidFill>
                  <a:srgbClr val="000000"/>
                </a:solidFill>
                <a:effectLst/>
                <a:latin typeface="Arial" panose="020B0604020202020204" pitchFamily="34" charset="0"/>
                <a:cs typeface="Arial" panose="020B0604020202020204" pitchFamily="34" charset="0"/>
              </a:rPr>
              <a:t> &lt; 0.01).</a:t>
            </a:r>
            <a:endParaRPr lang="zh-CN" altLang="zh-CN" sz="800" kern="1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2067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474911" y="529328"/>
            <a:ext cx="5978738" cy="2821146"/>
            <a:chOff x="1085" y="766"/>
            <a:chExt cx="9569" cy="4101"/>
          </a:xfrm>
        </p:grpSpPr>
        <p:grpSp>
          <p:nvGrpSpPr>
            <p:cNvPr id="2" name="组合 1"/>
            <p:cNvGrpSpPr/>
            <p:nvPr/>
          </p:nvGrpSpPr>
          <p:grpSpPr>
            <a:xfrm>
              <a:off x="1906" y="1190"/>
              <a:ext cx="3900" cy="1191"/>
              <a:chOff x="2828" y="1686"/>
              <a:chExt cx="7614" cy="2149"/>
            </a:xfrm>
          </p:grpSpPr>
          <p:pic>
            <p:nvPicPr>
              <p:cNvPr id="3" name="图片 2"/>
              <p:cNvPicPr>
                <a:picLocks noChangeAspect="1"/>
              </p:cNvPicPr>
              <p:nvPr>
                <p:custDataLst>
                  <p:tags r:id="rId33"/>
                </p:custDataLst>
              </p:nvPr>
            </p:nvPicPr>
            <p:blipFill>
              <a:blip r:embed="rId37" cstate="print">
                <a:extLst>
                  <a:ext uri="{28A0092B-C50C-407E-A947-70E740481C1C}">
                    <a14:useLocalDpi xmlns:a14="http://schemas.microsoft.com/office/drawing/2010/main"/>
                  </a:ext>
                </a:extLst>
              </a:blip>
              <a:stretch>
                <a:fillRect/>
              </a:stretch>
            </p:blipFill>
            <p:spPr>
              <a:xfrm>
                <a:off x="2828" y="1686"/>
                <a:ext cx="2506" cy="2149"/>
              </a:xfrm>
              <a:prstGeom prst="rect">
                <a:avLst/>
              </a:prstGeom>
              <a:ln>
                <a:noFill/>
              </a:ln>
            </p:spPr>
          </p:pic>
          <p:grpSp>
            <p:nvGrpSpPr>
              <p:cNvPr id="4" name="组合 3"/>
              <p:cNvGrpSpPr/>
              <p:nvPr/>
            </p:nvGrpSpPr>
            <p:grpSpPr>
              <a:xfrm>
                <a:off x="5381" y="1686"/>
                <a:ext cx="5061" cy="2149"/>
                <a:chOff x="5381" y="1686"/>
                <a:chExt cx="5061" cy="2149"/>
              </a:xfrm>
            </p:grpSpPr>
            <p:pic>
              <p:nvPicPr>
                <p:cNvPr id="5" name="图片 4"/>
                <p:cNvPicPr>
                  <a:picLocks noChangeAspect="1"/>
                </p:cNvPicPr>
                <p:nvPr>
                  <p:custDataLst>
                    <p:tags r:id="rId34"/>
                  </p:custDataLst>
                </p:nvPr>
              </p:nvPicPr>
              <p:blipFill>
                <a:blip r:embed="rId38" cstate="print">
                  <a:extLst>
                    <a:ext uri="{28A0092B-C50C-407E-A947-70E740481C1C}">
                      <a14:useLocalDpi xmlns:a14="http://schemas.microsoft.com/office/drawing/2010/main"/>
                    </a:ext>
                  </a:extLst>
                </a:blip>
                <a:stretch>
                  <a:fillRect/>
                </a:stretch>
              </p:blipFill>
              <p:spPr>
                <a:xfrm>
                  <a:off x="7923" y="1686"/>
                  <a:ext cx="2519" cy="2149"/>
                </a:xfrm>
                <a:prstGeom prst="rect">
                  <a:avLst/>
                </a:prstGeom>
                <a:ln>
                  <a:noFill/>
                </a:ln>
              </p:spPr>
            </p:pic>
            <p:pic>
              <p:nvPicPr>
                <p:cNvPr id="6" name="图片 5"/>
                <p:cNvPicPr>
                  <a:picLocks noChangeAspect="1"/>
                </p:cNvPicPr>
                <p:nvPr>
                  <p:custDataLst>
                    <p:tags r:id="rId35"/>
                  </p:custDataLst>
                </p:nvPr>
              </p:nvPicPr>
              <p:blipFill>
                <a:blip r:embed="rId39" cstate="print">
                  <a:extLst>
                    <a:ext uri="{28A0092B-C50C-407E-A947-70E740481C1C}">
                      <a14:useLocalDpi xmlns:a14="http://schemas.microsoft.com/office/drawing/2010/main"/>
                    </a:ext>
                  </a:extLst>
                </a:blip>
                <a:stretch>
                  <a:fillRect/>
                </a:stretch>
              </p:blipFill>
              <p:spPr>
                <a:xfrm>
                  <a:off x="5381" y="1686"/>
                  <a:ext cx="2492" cy="2149"/>
                </a:xfrm>
                <a:prstGeom prst="rect">
                  <a:avLst/>
                </a:prstGeom>
                <a:ln>
                  <a:noFill/>
                </a:ln>
              </p:spPr>
            </p:pic>
          </p:grpSp>
        </p:grpSp>
        <p:grpSp>
          <p:nvGrpSpPr>
            <p:cNvPr id="52" name="组合 51"/>
            <p:cNvGrpSpPr/>
            <p:nvPr/>
          </p:nvGrpSpPr>
          <p:grpSpPr>
            <a:xfrm>
              <a:off x="1895" y="2438"/>
              <a:ext cx="3908" cy="1177"/>
              <a:chOff x="2788" y="2551"/>
              <a:chExt cx="4610" cy="1368"/>
            </a:xfrm>
          </p:grpSpPr>
          <p:pic>
            <p:nvPicPr>
              <p:cNvPr id="9" name="图片 8"/>
              <p:cNvPicPr>
                <a:picLocks noChangeAspect="1"/>
              </p:cNvPicPr>
              <p:nvPr>
                <p:custDataLst>
                  <p:tags r:id="rId30"/>
                </p:custDataLst>
              </p:nvPr>
            </p:nvPicPr>
            <p:blipFill>
              <a:blip r:embed="rId40" cstate="print">
                <a:extLst>
                  <a:ext uri="{28A0092B-C50C-407E-A947-70E740481C1C}">
                    <a14:useLocalDpi xmlns:a14="http://schemas.microsoft.com/office/drawing/2010/main"/>
                  </a:ext>
                </a:extLst>
              </a:blip>
              <a:stretch>
                <a:fillRect/>
              </a:stretch>
            </p:blipFill>
            <p:spPr>
              <a:xfrm>
                <a:off x="2788" y="2553"/>
                <a:ext cx="1521" cy="1366"/>
              </a:xfrm>
              <a:prstGeom prst="rect">
                <a:avLst/>
              </a:prstGeom>
              <a:ln>
                <a:noFill/>
              </a:ln>
            </p:spPr>
          </p:pic>
          <p:pic>
            <p:nvPicPr>
              <p:cNvPr id="10" name="图片 9"/>
              <p:cNvPicPr>
                <a:picLocks noChangeAspect="1"/>
              </p:cNvPicPr>
              <p:nvPr>
                <p:custDataLst>
                  <p:tags r:id="rId31"/>
                </p:custDataLst>
              </p:nvPr>
            </p:nvPicPr>
            <p:blipFill>
              <a:blip r:embed="rId41" cstate="print">
                <a:extLst>
                  <a:ext uri="{28A0092B-C50C-407E-A947-70E740481C1C}">
                    <a14:useLocalDpi xmlns:a14="http://schemas.microsoft.com/office/drawing/2010/main"/>
                  </a:ext>
                </a:extLst>
              </a:blip>
              <a:stretch>
                <a:fillRect/>
              </a:stretch>
            </p:blipFill>
            <p:spPr>
              <a:xfrm>
                <a:off x="4344" y="2551"/>
                <a:ext cx="1506" cy="1366"/>
              </a:xfrm>
              <a:prstGeom prst="rect">
                <a:avLst/>
              </a:prstGeom>
              <a:ln>
                <a:noFill/>
              </a:ln>
            </p:spPr>
          </p:pic>
          <p:pic>
            <p:nvPicPr>
              <p:cNvPr id="18" name="图片 17"/>
              <p:cNvPicPr>
                <a:picLocks noChangeAspect="1"/>
              </p:cNvPicPr>
              <p:nvPr>
                <p:custDataLst>
                  <p:tags r:id="rId32"/>
                </p:custDataLst>
              </p:nvPr>
            </p:nvPicPr>
            <p:blipFill>
              <a:blip r:embed="rId42" cstate="print">
                <a:extLst>
                  <a:ext uri="{28A0092B-C50C-407E-A947-70E740481C1C}">
                    <a14:useLocalDpi xmlns:a14="http://schemas.microsoft.com/office/drawing/2010/main"/>
                  </a:ext>
                </a:extLst>
              </a:blip>
              <a:stretch>
                <a:fillRect/>
              </a:stretch>
            </p:blipFill>
            <p:spPr>
              <a:xfrm>
                <a:off x="5880" y="2553"/>
                <a:ext cx="1518" cy="1365"/>
              </a:xfrm>
              <a:prstGeom prst="rect">
                <a:avLst/>
              </a:prstGeom>
              <a:ln>
                <a:noFill/>
              </a:ln>
            </p:spPr>
          </p:pic>
        </p:grpSp>
        <p:grpSp>
          <p:nvGrpSpPr>
            <p:cNvPr id="53" name="组合 52"/>
            <p:cNvGrpSpPr/>
            <p:nvPr/>
          </p:nvGrpSpPr>
          <p:grpSpPr>
            <a:xfrm>
              <a:off x="1885" y="3684"/>
              <a:ext cx="3918" cy="1159"/>
              <a:chOff x="2811" y="4017"/>
              <a:chExt cx="4596" cy="1328"/>
            </a:xfrm>
          </p:grpSpPr>
          <p:pic>
            <p:nvPicPr>
              <p:cNvPr id="33" name="图片 32"/>
              <p:cNvPicPr>
                <a:picLocks noChangeAspect="1"/>
              </p:cNvPicPr>
              <p:nvPr>
                <p:custDataLst>
                  <p:tags r:id="rId27"/>
                </p:custDataLst>
              </p:nvPr>
            </p:nvPicPr>
            <p:blipFill>
              <a:blip r:embed="rId43" cstate="print">
                <a:extLst>
                  <a:ext uri="{28A0092B-C50C-407E-A947-70E740481C1C}">
                    <a14:useLocalDpi xmlns:a14="http://schemas.microsoft.com/office/drawing/2010/main"/>
                  </a:ext>
                </a:extLst>
              </a:blip>
              <a:srcRect l="5747" t="2713" r="2571" b="1686"/>
              <a:stretch/>
            </p:blipFill>
            <p:spPr>
              <a:xfrm>
                <a:off x="5897" y="4017"/>
                <a:ext cx="1510" cy="1325"/>
              </a:xfrm>
              <a:prstGeom prst="rect">
                <a:avLst/>
              </a:prstGeom>
            </p:spPr>
          </p:pic>
          <p:pic>
            <p:nvPicPr>
              <p:cNvPr id="35" name="图片 34"/>
              <p:cNvPicPr>
                <a:picLocks noChangeAspect="1"/>
              </p:cNvPicPr>
              <p:nvPr>
                <p:custDataLst>
                  <p:tags r:id="rId28"/>
                </p:custDataLst>
              </p:nvPr>
            </p:nvPicPr>
            <p:blipFill>
              <a:blip r:embed="rId44" cstate="print">
                <a:extLst>
                  <a:ext uri="{28A0092B-C50C-407E-A947-70E740481C1C}">
                    <a14:useLocalDpi xmlns:a14="http://schemas.microsoft.com/office/drawing/2010/main"/>
                  </a:ext>
                </a:extLst>
              </a:blip>
              <a:stretch>
                <a:fillRect/>
              </a:stretch>
            </p:blipFill>
            <p:spPr>
              <a:xfrm>
                <a:off x="2811" y="4020"/>
                <a:ext cx="1526" cy="1325"/>
              </a:xfrm>
              <a:prstGeom prst="rect">
                <a:avLst/>
              </a:prstGeom>
            </p:spPr>
          </p:pic>
          <p:pic>
            <p:nvPicPr>
              <p:cNvPr id="26" name="图片 25"/>
              <p:cNvPicPr>
                <a:picLocks noChangeAspect="1"/>
              </p:cNvPicPr>
              <p:nvPr>
                <p:custDataLst>
                  <p:tags r:id="rId29"/>
                </p:custDataLst>
              </p:nvPr>
            </p:nvPicPr>
            <p:blipFill>
              <a:blip r:embed="rId45" cstate="print">
                <a:extLst>
                  <a:ext uri="{28A0092B-C50C-407E-A947-70E740481C1C}">
                    <a14:useLocalDpi xmlns:a14="http://schemas.microsoft.com/office/drawing/2010/main"/>
                  </a:ext>
                </a:extLst>
              </a:blip>
              <a:stretch>
                <a:fillRect/>
              </a:stretch>
            </p:blipFill>
            <p:spPr>
              <a:xfrm rot="10800000">
                <a:off x="4369" y="4018"/>
                <a:ext cx="1497" cy="1324"/>
              </a:xfrm>
              <a:prstGeom prst="rect">
                <a:avLst/>
              </a:prstGeom>
              <a:ln>
                <a:noFill/>
              </a:ln>
            </p:spPr>
          </p:pic>
        </p:grpSp>
        <p:sp>
          <p:nvSpPr>
            <p:cNvPr id="41" name="文本框 40"/>
            <p:cNvSpPr txBox="1"/>
            <p:nvPr>
              <p:custDataLst>
                <p:tags r:id="rId5"/>
              </p:custDataLst>
            </p:nvPr>
          </p:nvSpPr>
          <p:spPr>
            <a:xfrm>
              <a:off x="1189" y="1652"/>
              <a:ext cx="936" cy="313"/>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1/2 MS</a:t>
              </a:r>
            </a:p>
          </p:txBody>
        </p:sp>
        <p:sp>
          <p:nvSpPr>
            <p:cNvPr id="42" name="文本框 41"/>
            <p:cNvSpPr txBox="1"/>
            <p:nvPr>
              <p:custDataLst>
                <p:tags r:id="rId6"/>
              </p:custDataLst>
            </p:nvPr>
          </p:nvSpPr>
          <p:spPr>
            <a:xfrm>
              <a:off x="1107" y="2777"/>
              <a:ext cx="936" cy="492"/>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100 mM</a:t>
              </a:r>
            </a:p>
            <a:p>
              <a:pPr algn="ctr"/>
              <a:r>
                <a:rPr lang="en-US" altLang="zh-CN" sz="800" dirty="0">
                  <a:latin typeface="Arial" panose="020B0604020202020204" pitchFamily="34" charset="0"/>
                  <a:cs typeface="Arial" panose="020B0604020202020204" pitchFamily="34" charset="0"/>
                </a:rPr>
                <a:t>NaCl</a:t>
              </a:r>
            </a:p>
          </p:txBody>
        </p:sp>
        <p:sp>
          <p:nvSpPr>
            <p:cNvPr id="43" name="文本框 42"/>
            <p:cNvSpPr txBox="1"/>
            <p:nvPr>
              <p:custDataLst>
                <p:tags r:id="rId7"/>
              </p:custDataLst>
            </p:nvPr>
          </p:nvSpPr>
          <p:spPr>
            <a:xfrm>
              <a:off x="3574" y="919"/>
              <a:ext cx="846" cy="313"/>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 OE-3</a:t>
              </a:r>
            </a:p>
          </p:txBody>
        </p:sp>
        <p:sp>
          <p:nvSpPr>
            <p:cNvPr id="44" name="文本框 43"/>
            <p:cNvSpPr txBox="1"/>
            <p:nvPr>
              <p:custDataLst>
                <p:tags r:id="rId8"/>
              </p:custDataLst>
            </p:nvPr>
          </p:nvSpPr>
          <p:spPr>
            <a:xfrm>
              <a:off x="4822" y="919"/>
              <a:ext cx="733" cy="313"/>
            </a:xfrm>
            <a:prstGeom prst="rect">
              <a:avLst/>
            </a:prstGeom>
            <a:noFill/>
          </p:spPr>
          <p:txBody>
            <a:bodyPr wrap="square" rtlCol="0">
              <a:spAutoFit/>
            </a:bodyPr>
            <a:lstStyle/>
            <a:p>
              <a:r>
                <a:rPr lang="en-US" altLang="zh-CN" sz="800">
                  <a:latin typeface="Arial" panose="020B0604020202020204" pitchFamily="34" charset="0"/>
                  <a:cs typeface="Arial" panose="020B0604020202020204" pitchFamily="34" charset="0"/>
                </a:rPr>
                <a:t>OE-5</a:t>
              </a:r>
            </a:p>
          </p:txBody>
        </p:sp>
        <p:sp>
          <p:nvSpPr>
            <p:cNvPr id="45" name="文本框 44"/>
            <p:cNvSpPr txBox="1"/>
            <p:nvPr>
              <p:custDataLst>
                <p:tags r:id="rId9"/>
              </p:custDataLst>
            </p:nvPr>
          </p:nvSpPr>
          <p:spPr>
            <a:xfrm>
              <a:off x="2306" y="919"/>
              <a:ext cx="675" cy="313"/>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WT  </a:t>
              </a:r>
            </a:p>
          </p:txBody>
        </p:sp>
        <p:sp>
          <p:nvSpPr>
            <p:cNvPr id="46" name="文本框 45"/>
            <p:cNvSpPr txBox="1"/>
            <p:nvPr>
              <p:custDataLst>
                <p:tags r:id="rId10"/>
              </p:custDataLst>
            </p:nvPr>
          </p:nvSpPr>
          <p:spPr>
            <a:xfrm>
              <a:off x="1085" y="4077"/>
              <a:ext cx="980" cy="492"/>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125 mM</a:t>
              </a:r>
            </a:p>
            <a:p>
              <a:pPr algn="ctr"/>
              <a:r>
                <a:rPr lang="en-US" altLang="zh-CN" sz="800" dirty="0">
                  <a:latin typeface="Arial" panose="020B0604020202020204" pitchFamily="34" charset="0"/>
                  <a:cs typeface="Arial" panose="020B0604020202020204" pitchFamily="34" charset="0"/>
                </a:rPr>
                <a:t>NaCl</a:t>
              </a:r>
            </a:p>
          </p:txBody>
        </p:sp>
        <p:grpSp>
          <p:nvGrpSpPr>
            <p:cNvPr id="8" name="组合 7"/>
            <p:cNvGrpSpPr/>
            <p:nvPr/>
          </p:nvGrpSpPr>
          <p:grpSpPr>
            <a:xfrm>
              <a:off x="6694" y="3685"/>
              <a:ext cx="3957" cy="1182"/>
              <a:chOff x="6901" y="3485"/>
              <a:chExt cx="4115" cy="1151"/>
            </a:xfrm>
          </p:grpSpPr>
          <p:pic>
            <p:nvPicPr>
              <p:cNvPr id="60" name="图片 59" descr="WT 350"/>
              <p:cNvPicPr>
                <a:picLocks noChangeAspect="1"/>
              </p:cNvPicPr>
              <p:nvPr>
                <p:custDataLst>
                  <p:tags r:id="rId24"/>
                </p:custDataLst>
              </p:nvPr>
            </p:nvPicPr>
            <p:blipFill>
              <a:blip r:embed="rId46" cstate="print">
                <a:extLst>
                  <a:ext uri="{28A0092B-C50C-407E-A947-70E740481C1C}">
                    <a14:useLocalDpi xmlns:a14="http://schemas.microsoft.com/office/drawing/2010/main"/>
                  </a:ext>
                </a:extLst>
              </a:blip>
              <a:stretch>
                <a:fillRect/>
              </a:stretch>
            </p:blipFill>
            <p:spPr>
              <a:xfrm>
                <a:off x="6901" y="3485"/>
                <a:ext cx="1367" cy="1150"/>
              </a:xfrm>
              <a:prstGeom prst="rect">
                <a:avLst/>
              </a:prstGeom>
            </p:spPr>
          </p:pic>
          <p:pic>
            <p:nvPicPr>
              <p:cNvPr id="61" name="图片 60" descr="D3-1 350"/>
              <p:cNvPicPr>
                <a:picLocks noChangeAspect="1"/>
              </p:cNvPicPr>
              <p:nvPr>
                <p:custDataLst>
                  <p:tags r:id="rId25"/>
                </p:custDataLst>
              </p:nvPr>
            </p:nvPicPr>
            <p:blipFill>
              <a:blip r:embed="rId47" cstate="print">
                <a:extLst>
                  <a:ext uri="{28A0092B-C50C-407E-A947-70E740481C1C}">
                    <a14:useLocalDpi xmlns:a14="http://schemas.microsoft.com/office/drawing/2010/main"/>
                  </a:ext>
                </a:extLst>
              </a:blip>
              <a:stretch>
                <a:fillRect/>
              </a:stretch>
            </p:blipFill>
            <p:spPr>
              <a:xfrm>
                <a:off x="8283" y="3485"/>
                <a:ext cx="1348" cy="1150"/>
              </a:xfrm>
              <a:prstGeom prst="rect">
                <a:avLst/>
              </a:prstGeom>
            </p:spPr>
          </p:pic>
          <p:pic>
            <p:nvPicPr>
              <p:cNvPr id="62" name="图片 61" descr="D10-3 350"/>
              <p:cNvPicPr>
                <a:picLocks noChangeAspect="1"/>
              </p:cNvPicPr>
              <p:nvPr>
                <p:custDataLst>
                  <p:tags r:id="rId26"/>
                </p:custDataLst>
              </p:nvPr>
            </p:nvPicPr>
            <p:blipFill>
              <a:blip r:embed="rId48" cstate="print">
                <a:extLst>
                  <a:ext uri="{28A0092B-C50C-407E-A947-70E740481C1C}">
                    <a14:useLocalDpi xmlns:a14="http://schemas.microsoft.com/office/drawing/2010/main"/>
                  </a:ext>
                </a:extLst>
              </a:blip>
              <a:stretch>
                <a:fillRect/>
              </a:stretch>
            </p:blipFill>
            <p:spPr>
              <a:xfrm>
                <a:off x="9649" y="3485"/>
                <a:ext cx="1367" cy="1151"/>
              </a:xfrm>
              <a:prstGeom prst="rect">
                <a:avLst/>
              </a:prstGeom>
            </p:spPr>
          </p:pic>
        </p:grpSp>
        <p:grpSp>
          <p:nvGrpSpPr>
            <p:cNvPr id="74" name="组合 73"/>
            <p:cNvGrpSpPr/>
            <p:nvPr/>
          </p:nvGrpSpPr>
          <p:grpSpPr>
            <a:xfrm>
              <a:off x="6698" y="1190"/>
              <a:ext cx="3956" cy="1181"/>
              <a:chOff x="5763" y="1417"/>
              <a:chExt cx="5738" cy="1642"/>
            </a:xfrm>
          </p:grpSpPr>
          <p:pic>
            <p:nvPicPr>
              <p:cNvPr id="57" name="图片 56"/>
              <p:cNvPicPr>
                <a:picLocks noChangeAspect="1"/>
              </p:cNvPicPr>
              <p:nvPr>
                <p:custDataLst>
                  <p:tags r:id="rId21"/>
                </p:custDataLst>
              </p:nvPr>
            </p:nvPicPr>
            <p:blipFill>
              <a:blip r:embed="rId49" cstate="print">
                <a:extLst>
                  <a:ext uri="{28A0092B-C50C-407E-A947-70E740481C1C}">
                    <a14:useLocalDpi xmlns:a14="http://schemas.microsoft.com/office/drawing/2010/main"/>
                  </a:ext>
                </a:extLst>
              </a:blip>
              <a:stretch>
                <a:fillRect/>
              </a:stretch>
            </p:blipFill>
            <p:spPr>
              <a:xfrm>
                <a:off x="5763" y="1417"/>
                <a:ext cx="1893" cy="1642"/>
              </a:xfrm>
              <a:prstGeom prst="rect">
                <a:avLst/>
              </a:prstGeom>
              <a:ln>
                <a:noFill/>
              </a:ln>
            </p:spPr>
          </p:pic>
          <p:pic>
            <p:nvPicPr>
              <p:cNvPr id="58" name="图片 57"/>
              <p:cNvPicPr>
                <a:picLocks noChangeAspect="1"/>
              </p:cNvPicPr>
              <p:nvPr>
                <p:custDataLst>
                  <p:tags r:id="rId22"/>
                </p:custDataLst>
              </p:nvPr>
            </p:nvPicPr>
            <p:blipFill>
              <a:blip r:embed="rId50" cstate="print">
                <a:extLst>
                  <a:ext uri="{28A0092B-C50C-407E-A947-70E740481C1C}">
                    <a14:useLocalDpi xmlns:a14="http://schemas.microsoft.com/office/drawing/2010/main"/>
                  </a:ext>
                </a:extLst>
              </a:blip>
              <a:stretch>
                <a:fillRect/>
              </a:stretch>
            </p:blipFill>
            <p:spPr>
              <a:xfrm>
                <a:off x="9591" y="1417"/>
                <a:ext cx="1910" cy="1642"/>
              </a:xfrm>
              <a:prstGeom prst="rect">
                <a:avLst/>
              </a:prstGeom>
              <a:ln>
                <a:noFill/>
              </a:ln>
            </p:spPr>
          </p:pic>
          <p:pic>
            <p:nvPicPr>
              <p:cNvPr id="59" name="图片 58"/>
              <p:cNvPicPr>
                <a:picLocks noChangeAspect="1"/>
              </p:cNvPicPr>
              <p:nvPr>
                <p:custDataLst>
                  <p:tags r:id="rId23"/>
                </p:custDataLst>
              </p:nvPr>
            </p:nvPicPr>
            <p:blipFill>
              <a:blip r:embed="rId51" cstate="print">
                <a:extLst>
                  <a:ext uri="{28A0092B-C50C-407E-A947-70E740481C1C}">
                    <a14:useLocalDpi xmlns:a14="http://schemas.microsoft.com/office/drawing/2010/main"/>
                  </a:ext>
                </a:extLst>
              </a:blip>
              <a:stretch>
                <a:fillRect/>
              </a:stretch>
            </p:blipFill>
            <p:spPr>
              <a:xfrm>
                <a:off x="7689" y="1417"/>
                <a:ext cx="1876" cy="1642"/>
              </a:xfrm>
              <a:prstGeom prst="rect">
                <a:avLst/>
              </a:prstGeom>
              <a:ln>
                <a:noFill/>
              </a:ln>
            </p:spPr>
          </p:pic>
        </p:grpSp>
        <p:grpSp>
          <p:nvGrpSpPr>
            <p:cNvPr id="12" name="组合 11"/>
            <p:cNvGrpSpPr/>
            <p:nvPr/>
          </p:nvGrpSpPr>
          <p:grpSpPr>
            <a:xfrm>
              <a:off x="6695" y="2438"/>
              <a:ext cx="3958" cy="1181"/>
              <a:chOff x="6885" y="2231"/>
              <a:chExt cx="4088" cy="1153"/>
            </a:xfrm>
          </p:grpSpPr>
          <p:pic>
            <p:nvPicPr>
              <p:cNvPr id="64" name="图片 63" descr="D10-3 300"/>
              <p:cNvPicPr>
                <a:picLocks noChangeAspect="1"/>
              </p:cNvPicPr>
              <p:nvPr>
                <p:custDataLst>
                  <p:tags r:id="rId18"/>
                </p:custDataLst>
              </p:nvPr>
            </p:nvPicPr>
            <p:blipFill>
              <a:blip r:embed="rId52" cstate="print">
                <a:extLst>
                  <a:ext uri="{28A0092B-C50C-407E-A947-70E740481C1C}">
                    <a14:useLocalDpi xmlns:a14="http://schemas.microsoft.com/office/drawing/2010/main"/>
                  </a:ext>
                </a:extLst>
              </a:blip>
              <a:stretch>
                <a:fillRect/>
              </a:stretch>
            </p:blipFill>
            <p:spPr>
              <a:xfrm>
                <a:off x="9615" y="2231"/>
                <a:ext cx="1358" cy="1153"/>
              </a:xfrm>
              <a:prstGeom prst="rect">
                <a:avLst/>
              </a:prstGeom>
            </p:spPr>
          </p:pic>
          <p:pic>
            <p:nvPicPr>
              <p:cNvPr id="65" name="图片 64" descr="D3-1  300"/>
              <p:cNvPicPr>
                <a:picLocks noChangeAspect="1"/>
              </p:cNvPicPr>
              <p:nvPr>
                <p:custDataLst>
                  <p:tags r:id="rId19"/>
                </p:custDataLst>
              </p:nvPr>
            </p:nvPicPr>
            <p:blipFill>
              <a:blip r:embed="rId53" cstate="print">
                <a:extLst>
                  <a:ext uri="{28A0092B-C50C-407E-A947-70E740481C1C}">
                    <a14:useLocalDpi xmlns:a14="http://schemas.microsoft.com/office/drawing/2010/main"/>
                  </a:ext>
                </a:extLst>
              </a:blip>
              <a:srcRect l="2839"/>
              <a:stretch/>
            </p:blipFill>
            <p:spPr>
              <a:xfrm>
                <a:off x="8258" y="2231"/>
                <a:ext cx="1339" cy="1153"/>
              </a:xfrm>
              <a:prstGeom prst="rect">
                <a:avLst/>
              </a:prstGeom>
            </p:spPr>
          </p:pic>
          <p:pic>
            <p:nvPicPr>
              <p:cNvPr id="63" name="图片 62" descr="WT 300"/>
              <p:cNvPicPr>
                <a:picLocks noChangeAspect="1"/>
              </p:cNvPicPr>
              <p:nvPr>
                <p:custDataLst>
                  <p:tags r:id="rId20"/>
                </p:custDataLst>
              </p:nvPr>
            </p:nvPicPr>
            <p:blipFill>
              <a:blip r:embed="rId54" cstate="print">
                <a:extLst>
                  <a:ext uri="{28A0092B-C50C-407E-A947-70E740481C1C}">
                    <a14:useLocalDpi xmlns:a14="http://schemas.microsoft.com/office/drawing/2010/main"/>
                  </a:ext>
                </a:extLst>
              </a:blip>
              <a:stretch>
                <a:fillRect/>
              </a:stretch>
            </p:blipFill>
            <p:spPr>
              <a:xfrm>
                <a:off x="6885" y="2231"/>
                <a:ext cx="1362" cy="1153"/>
              </a:xfrm>
              <a:prstGeom prst="rect">
                <a:avLst/>
              </a:prstGeom>
            </p:spPr>
          </p:pic>
        </p:grpSp>
        <p:sp>
          <p:nvSpPr>
            <p:cNvPr id="66" name="文本框 65"/>
            <p:cNvSpPr txBox="1"/>
            <p:nvPr>
              <p:custDataLst>
                <p:tags r:id="rId11"/>
              </p:custDataLst>
            </p:nvPr>
          </p:nvSpPr>
          <p:spPr>
            <a:xfrm>
              <a:off x="6016" y="1652"/>
              <a:ext cx="950" cy="313"/>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1/2 MS</a:t>
              </a:r>
            </a:p>
          </p:txBody>
        </p:sp>
        <p:sp>
          <p:nvSpPr>
            <p:cNvPr id="67" name="文本框 66"/>
            <p:cNvSpPr txBox="1"/>
            <p:nvPr>
              <p:custDataLst>
                <p:tags r:id="rId12"/>
              </p:custDataLst>
            </p:nvPr>
          </p:nvSpPr>
          <p:spPr>
            <a:xfrm>
              <a:off x="5928" y="4081"/>
              <a:ext cx="926" cy="492"/>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300 mM</a:t>
              </a:r>
            </a:p>
            <a:p>
              <a:pPr algn="ctr"/>
              <a:r>
                <a:rPr lang="en-US" altLang="zh-CN" sz="800" dirty="0">
                  <a:latin typeface="Arial" panose="020B0604020202020204" pitchFamily="34" charset="0"/>
                  <a:cs typeface="Arial" panose="020B0604020202020204" pitchFamily="34" charset="0"/>
                </a:rPr>
                <a:t>Man</a:t>
              </a:r>
            </a:p>
          </p:txBody>
        </p:sp>
        <p:sp>
          <p:nvSpPr>
            <p:cNvPr id="70" name="文本框 69"/>
            <p:cNvSpPr txBox="1"/>
            <p:nvPr>
              <p:custDataLst>
                <p:tags r:id="rId13"/>
              </p:custDataLst>
            </p:nvPr>
          </p:nvSpPr>
          <p:spPr>
            <a:xfrm>
              <a:off x="8298" y="921"/>
              <a:ext cx="986" cy="313"/>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OE-3</a:t>
              </a:r>
            </a:p>
          </p:txBody>
        </p:sp>
        <p:sp>
          <p:nvSpPr>
            <p:cNvPr id="71" name="文本框 70"/>
            <p:cNvSpPr txBox="1"/>
            <p:nvPr>
              <p:custDataLst>
                <p:tags r:id="rId14"/>
              </p:custDataLst>
            </p:nvPr>
          </p:nvSpPr>
          <p:spPr>
            <a:xfrm>
              <a:off x="9617" y="921"/>
              <a:ext cx="986" cy="313"/>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OE-5</a:t>
              </a:r>
            </a:p>
          </p:txBody>
        </p:sp>
        <p:sp>
          <p:nvSpPr>
            <p:cNvPr id="72" name="文本框 71"/>
            <p:cNvSpPr txBox="1"/>
            <p:nvPr>
              <p:custDataLst>
                <p:tags r:id="rId15"/>
              </p:custDataLst>
            </p:nvPr>
          </p:nvSpPr>
          <p:spPr>
            <a:xfrm>
              <a:off x="7031" y="921"/>
              <a:ext cx="644" cy="313"/>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WT</a:t>
              </a:r>
            </a:p>
          </p:txBody>
        </p:sp>
        <p:sp>
          <p:nvSpPr>
            <p:cNvPr id="77" name="文本框 76"/>
            <p:cNvSpPr txBox="1"/>
            <p:nvPr>
              <p:custDataLst>
                <p:tags r:id="rId16"/>
              </p:custDataLst>
            </p:nvPr>
          </p:nvSpPr>
          <p:spPr>
            <a:xfrm>
              <a:off x="5928" y="2854"/>
              <a:ext cx="926" cy="492"/>
            </a:xfrm>
            <a:prstGeom prst="rect">
              <a:avLst/>
            </a:prstGeom>
            <a:noFill/>
          </p:spPr>
          <p:txBody>
            <a:bodyPr wrap="square" rtlCol="0">
              <a:spAutoFit/>
            </a:bodyPr>
            <a:lstStyle/>
            <a:p>
              <a:pPr algn="ctr"/>
              <a:r>
                <a:rPr lang="en-US" altLang="zh-CN" sz="800" dirty="0">
                  <a:latin typeface="Arial" panose="020B0604020202020204" pitchFamily="34" charset="0"/>
                  <a:cs typeface="Arial" panose="020B0604020202020204" pitchFamily="34" charset="0"/>
                </a:rPr>
                <a:t>350 mM</a:t>
              </a:r>
            </a:p>
            <a:p>
              <a:pPr algn="ctr"/>
              <a:r>
                <a:rPr lang="en-US" altLang="zh-CN" sz="800" dirty="0">
                  <a:latin typeface="Arial" panose="020B0604020202020204" pitchFamily="34" charset="0"/>
                  <a:cs typeface="Arial" panose="020B0604020202020204" pitchFamily="34" charset="0"/>
                </a:rPr>
                <a:t>Man</a:t>
              </a:r>
            </a:p>
          </p:txBody>
        </p:sp>
        <p:sp>
          <p:nvSpPr>
            <p:cNvPr id="85" name="文本框 84"/>
            <p:cNvSpPr txBox="1"/>
            <p:nvPr/>
          </p:nvSpPr>
          <p:spPr>
            <a:xfrm>
              <a:off x="1295" y="766"/>
              <a:ext cx="715" cy="538"/>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A</a:t>
              </a:r>
            </a:p>
          </p:txBody>
        </p:sp>
        <p:sp>
          <p:nvSpPr>
            <p:cNvPr id="86" name="文本框 85"/>
            <p:cNvSpPr txBox="1"/>
            <p:nvPr>
              <p:custDataLst>
                <p:tags r:id="rId17"/>
              </p:custDataLst>
            </p:nvPr>
          </p:nvSpPr>
          <p:spPr>
            <a:xfrm>
              <a:off x="6251" y="766"/>
              <a:ext cx="715" cy="403"/>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B</a:t>
              </a:r>
            </a:p>
          </p:txBody>
        </p:sp>
      </p:grpSp>
      <p:grpSp>
        <p:nvGrpSpPr>
          <p:cNvPr id="16" name="组合 15"/>
          <p:cNvGrpSpPr/>
          <p:nvPr/>
        </p:nvGrpSpPr>
        <p:grpSpPr>
          <a:xfrm>
            <a:off x="656591" y="3470836"/>
            <a:ext cx="4788489" cy="346022"/>
            <a:chOff x="1412" y="5383"/>
            <a:chExt cx="6922" cy="503"/>
          </a:xfrm>
        </p:grpSpPr>
        <p:sp>
          <p:nvSpPr>
            <p:cNvPr id="87" name="文本框 86"/>
            <p:cNvSpPr txBox="1"/>
            <p:nvPr>
              <p:custDataLst>
                <p:tags r:id="rId1"/>
              </p:custDataLst>
            </p:nvPr>
          </p:nvSpPr>
          <p:spPr>
            <a:xfrm>
              <a:off x="3472" y="5386"/>
              <a:ext cx="464" cy="401"/>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D</a:t>
              </a:r>
            </a:p>
          </p:txBody>
        </p:sp>
        <p:sp>
          <p:nvSpPr>
            <p:cNvPr id="88" name="文本框 87"/>
            <p:cNvSpPr txBox="1"/>
            <p:nvPr>
              <p:custDataLst>
                <p:tags r:id="rId2"/>
              </p:custDataLst>
            </p:nvPr>
          </p:nvSpPr>
          <p:spPr>
            <a:xfrm>
              <a:off x="1412" y="5383"/>
              <a:ext cx="507" cy="385"/>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C</a:t>
              </a:r>
            </a:p>
          </p:txBody>
        </p:sp>
        <p:sp>
          <p:nvSpPr>
            <p:cNvPr id="89" name="文本框 88"/>
            <p:cNvSpPr txBox="1"/>
            <p:nvPr>
              <p:custDataLst>
                <p:tags r:id="rId3"/>
              </p:custDataLst>
            </p:nvPr>
          </p:nvSpPr>
          <p:spPr>
            <a:xfrm>
              <a:off x="7619" y="5419"/>
              <a:ext cx="715" cy="403"/>
            </a:xfrm>
            <a:prstGeom prst="rect">
              <a:avLst/>
            </a:prstGeom>
            <a:noFill/>
          </p:spPr>
          <p:txBody>
            <a:bodyPr wrap="square" rtlCol="0">
              <a:spAutoFit/>
            </a:bodyPr>
            <a:lstStyle/>
            <a:p>
              <a:r>
                <a:rPr lang="en-US" altLang="zh-CN" sz="1200">
                  <a:latin typeface="Arial" panose="020B0604020202020204" pitchFamily="34" charset="0"/>
                  <a:cs typeface="Arial" panose="020B0604020202020204" pitchFamily="34" charset="0"/>
                </a:rPr>
                <a:t>F</a:t>
              </a:r>
            </a:p>
          </p:txBody>
        </p:sp>
        <p:sp>
          <p:nvSpPr>
            <p:cNvPr id="90" name="文本框 89"/>
            <p:cNvSpPr txBox="1"/>
            <p:nvPr>
              <p:custDataLst>
                <p:tags r:id="rId4"/>
              </p:custDataLst>
            </p:nvPr>
          </p:nvSpPr>
          <p:spPr>
            <a:xfrm>
              <a:off x="5537" y="5386"/>
              <a:ext cx="715" cy="500"/>
            </a:xfrm>
            <a:prstGeom prst="rect">
              <a:avLst/>
            </a:prstGeom>
            <a:noFill/>
          </p:spPr>
          <p:txBody>
            <a:bodyPr wrap="square" rtlCol="0">
              <a:noAutofit/>
            </a:bodyPr>
            <a:lstStyle/>
            <a:p>
              <a:r>
                <a:rPr lang="en-US" altLang="zh-CN" sz="1200">
                  <a:latin typeface="Arial" panose="020B0604020202020204" pitchFamily="34" charset="0"/>
                  <a:cs typeface="Arial" panose="020B0604020202020204" pitchFamily="34" charset="0"/>
                </a:rPr>
                <a:t>E</a:t>
              </a:r>
            </a:p>
          </p:txBody>
        </p:sp>
      </p:grpSp>
      <p:pic>
        <p:nvPicPr>
          <p:cNvPr id="55" name="Picture 21" descr="C:\Users\Administrator\Desktop\数据 2.emf"/>
          <p:cNvPicPr>
            <a:picLocks noChangeAspect="1" noChangeArrowheads="1"/>
          </p:cNvPicPr>
          <p:nvPr/>
        </p:nvPicPr>
        <p:blipFill>
          <a:blip r:embed="rId55" cstate="print">
            <a:extLst>
              <a:ext uri="{28A0092B-C50C-407E-A947-70E740481C1C}">
                <a14:useLocalDpi xmlns:a14="http://schemas.microsoft.com/office/drawing/2010/main" val="0"/>
              </a:ext>
            </a:extLst>
          </a:blip>
          <a:srcRect/>
          <a:stretch>
            <a:fillRect/>
          </a:stretch>
        </p:blipFill>
        <p:spPr bwMode="auto">
          <a:xfrm>
            <a:off x="802036" y="3665655"/>
            <a:ext cx="1402829" cy="1070817"/>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3" descr="C:\Users\Administrator\Desktop\数据 2.emf"/>
          <p:cNvPicPr>
            <a:picLocks noChangeAspect="1" noChangeArrowheads="1"/>
          </p:cNvPicPr>
          <p:nvPr/>
        </p:nvPicPr>
        <p:blipFill>
          <a:blip r:embed="rId56" cstate="print">
            <a:extLst>
              <a:ext uri="{28A0092B-C50C-407E-A947-70E740481C1C}">
                <a14:useLocalDpi xmlns:a14="http://schemas.microsoft.com/office/drawing/2010/main" val="0"/>
              </a:ext>
            </a:extLst>
          </a:blip>
          <a:srcRect/>
          <a:stretch>
            <a:fillRect/>
          </a:stretch>
        </p:blipFill>
        <p:spPr bwMode="auto">
          <a:xfrm>
            <a:off x="2203201" y="3666159"/>
            <a:ext cx="1423127" cy="1070817"/>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24" descr="C:\Users\Administrator\Desktop\数据 2.emf"/>
          <p:cNvPicPr>
            <a:picLocks noChangeAspect="1" noChangeArrowheads="1"/>
          </p:cNvPicPr>
          <p:nvPr/>
        </p:nvPicPr>
        <p:blipFill>
          <a:blip r:embed="rId57" cstate="print">
            <a:extLst>
              <a:ext uri="{28A0092B-C50C-407E-A947-70E740481C1C}">
                <a14:useLocalDpi xmlns:a14="http://schemas.microsoft.com/office/drawing/2010/main" val="0"/>
              </a:ext>
            </a:extLst>
          </a:blip>
          <a:srcRect/>
          <a:stretch>
            <a:fillRect/>
          </a:stretch>
        </p:blipFill>
        <p:spPr bwMode="auto">
          <a:xfrm>
            <a:off x="3645025" y="3631883"/>
            <a:ext cx="1414669" cy="1070817"/>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25" descr="C:\Users\Administrator\Desktop\数据 2.emf"/>
          <p:cNvPicPr>
            <a:picLocks noChangeAspect="1" noChangeArrowheads="1"/>
          </p:cNvPicPr>
          <p:nvPr/>
        </p:nvPicPr>
        <p:blipFill>
          <a:blip r:embed="rId58" cstate="print">
            <a:extLst>
              <a:ext uri="{28A0092B-C50C-407E-A947-70E740481C1C}">
                <a14:useLocalDpi xmlns:a14="http://schemas.microsoft.com/office/drawing/2010/main" val="0"/>
              </a:ext>
            </a:extLst>
          </a:blip>
          <a:srcRect/>
          <a:stretch>
            <a:fillRect/>
          </a:stretch>
        </p:blipFill>
        <p:spPr bwMode="auto">
          <a:xfrm>
            <a:off x="5051126" y="3623120"/>
            <a:ext cx="1406212" cy="1070817"/>
          </a:xfrm>
          <a:prstGeom prst="rect">
            <a:avLst/>
          </a:prstGeom>
          <a:noFill/>
          <a:extLst>
            <a:ext uri="{909E8E84-426E-40DD-AFC4-6F175D3DCCD1}">
              <a14:hiddenFill xmlns:a14="http://schemas.microsoft.com/office/drawing/2010/main">
                <a:solidFill>
                  <a:srgbClr val="FFFFFF"/>
                </a:solidFill>
              </a14:hiddenFill>
            </a:ext>
          </a:extLst>
        </p:spPr>
      </p:pic>
      <p:sp>
        <p:nvSpPr>
          <p:cNvPr id="54" name="矩形 53"/>
          <p:cNvSpPr/>
          <p:nvPr/>
        </p:nvSpPr>
        <p:spPr>
          <a:xfrm>
            <a:off x="621328" y="4880992"/>
            <a:ext cx="5760000" cy="1531445"/>
          </a:xfrm>
          <a:prstGeom prst="rect">
            <a:avLst/>
          </a:prstGeom>
        </p:spPr>
        <p:txBody>
          <a:bodyPr>
            <a:spAutoFit/>
          </a:bodyPr>
          <a:lstStyle/>
          <a:p>
            <a:pPr algn="just">
              <a:lnSpc>
                <a:spcPct val="200000"/>
              </a:lnSpc>
            </a:pP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Fig. S3 </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The seed germination phenotype of WT and transgenic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Arabidopsis</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under different treatments.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a:t>
            </a:r>
            <a:r>
              <a:rPr lang="en-US" altLang="zh-CN" sz="800" b="1" kern="100" dirty="0">
                <a:effectLst/>
                <a:latin typeface="Arial" panose="020B0604020202020204" pitchFamily="34" charset="0"/>
                <a:ea typeface="宋体" panose="02010600030101010101" pitchFamily="2" charset="-122"/>
                <a:cs typeface="Arial" panose="020B0604020202020204" pitchFamily="34" charset="0"/>
              </a:rPr>
              <a:t>–</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B</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The representative phenotype of seed germination in WT and transgenic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Arabidopsis</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under 100/125 mM NaCl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and 300/350 mM Mannitol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B</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C</a:t>
            </a:r>
            <a:r>
              <a:rPr lang="en-US" altLang="zh-CN" sz="800" b="1" kern="100" dirty="0">
                <a:effectLst/>
                <a:latin typeface="Arial" panose="020B0604020202020204" pitchFamily="34" charset="0"/>
                <a:ea typeface="宋体" panose="02010600030101010101" pitchFamily="2" charset="-122"/>
                <a:cs typeface="Arial" panose="020B0604020202020204" pitchFamily="34" charset="0"/>
              </a:rPr>
              <a:t>–</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F</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The germination rates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C</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and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E</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and cotyledons greening rate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D</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and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F</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were calculated between WT and transgenic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Arabidopsis</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under salt and drought treatment, respectively. Data are presented as mean ±SE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n</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 3). Two-tailed Student’s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t</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-tests were performed </a:t>
            </a:r>
            <a:r>
              <a:rPr lang="en-US" altLang="zh-CN" sz="800" kern="100" spc="60" baseline="30000" dirty="0">
                <a:solidFill>
                  <a:srgbClr val="000000"/>
                </a:solidFill>
                <a:effectLst/>
                <a:latin typeface="Arial" panose="020B0604020202020204" pitchFamily="34" charset="0"/>
                <a:ea typeface="宋体" panose="02010600030101010101" pitchFamily="2" charset="-122"/>
                <a:cs typeface="Arial" panose="020B0604020202020204" pitchFamily="34" charset="0"/>
              </a:rPr>
              <a:t>**</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P</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&lt; 0.01).</a:t>
            </a:r>
            <a:endParaRPr lang="zh-CN" altLang="zh-CN" sz="800" kern="100" dirty="0">
              <a:effectLst/>
              <a:latin typeface="Arial" panose="020B0604020202020204" pitchFamily="34" charset="0"/>
              <a:ea typeface="宋体" panose="02010600030101010101" pitchFamily="2" charset="-122"/>
              <a:cs typeface="Arial" panose="020B0604020202020204" pitchFamily="34" charset="0"/>
            </a:endParaRPr>
          </a:p>
        </p:txBody>
      </p:sp>
    </p:spTree>
    <p:extLst>
      <p:ext uri="{BB962C8B-B14F-4D97-AF65-F5344CB8AC3E}">
        <p14:creationId xmlns:p14="http://schemas.microsoft.com/office/powerpoint/2010/main" val="3233493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a:grpSpLocks noChangeAspect="1"/>
          </p:cNvGrpSpPr>
          <p:nvPr/>
        </p:nvGrpSpPr>
        <p:grpSpPr>
          <a:xfrm>
            <a:off x="692696" y="920552"/>
            <a:ext cx="3184232" cy="1313337"/>
            <a:chOff x="1026" y="695"/>
            <a:chExt cx="5060" cy="2087"/>
          </a:xfrm>
        </p:grpSpPr>
        <p:pic>
          <p:nvPicPr>
            <p:cNvPr id="3" name="图片 2" descr="D CK"/>
            <p:cNvPicPr>
              <a:picLocks noChangeAspect="1"/>
            </p:cNvPicPr>
            <p:nvPr>
              <p:custDataLst>
                <p:tags r:id="rId8"/>
              </p:custDataLst>
            </p:nvPr>
          </p:nvPicPr>
          <p:blipFill>
            <a:blip r:embed="rId19"/>
            <a:srcRect l="6820" t="9079" r="9252" b="6390"/>
            <a:stretch>
              <a:fillRect/>
            </a:stretch>
          </p:blipFill>
          <p:spPr>
            <a:xfrm>
              <a:off x="1255" y="969"/>
              <a:ext cx="1505" cy="1505"/>
            </a:xfrm>
            <a:prstGeom prst="rect">
              <a:avLst/>
            </a:prstGeom>
          </p:spPr>
        </p:pic>
        <p:sp>
          <p:nvSpPr>
            <p:cNvPr id="6" name="文本框 5"/>
            <p:cNvSpPr txBox="1"/>
            <p:nvPr>
              <p:custDataLst>
                <p:tags r:id="rId9"/>
              </p:custDataLst>
            </p:nvPr>
          </p:nvSpPr>
          <p:spPr>
            <a:xfrm>
              <a:off x="1546" y="2423"/>
              <a:ext cx="813" cy="342"/>
            </a:xfrm>
            <a:prstGeom prst="rect">
              <a:avLst/>
            </a:prstGeom>
            <a:noFill/>
          </p:spPr>
          <p:txBody>
            <a:bodyPr wrap="none" rtlCol="0">
              <a:spAutoFit/>
            </a:bodyPr>
            <a:lstStyle/>
            <a:p>
              <a:r>
                <a:rPr lang="en-US" altLang="zh-CN" sz="800" dirty="0">
                  <a:latin typeface="Arial" panose="020B0604020202020204" pitchFamily="34" charset="0"/>
                  <a:cs typeface="Arial" panose="020B0604020202020204" pitchFamily="34" charset="0"/>
                  <a:sym typeface="+mn-ea"/>
                </a:rPr>
                <a:t>1/2 MS</a:t>
              </a:r>
            </a:p>
          </p:txBody>
        </p:sp>
        <p:sp>
          <p:nvSpPr>
            <p:cNvPr id="7" name="文本框 6"/>
            <p:cNvSpPr txBox="1"/>
            <p:nvPr>
              <p:custDataLst>
                <p:tags r:id="rId10"/>
              </p:custDataLst>
            </p:nvPr>
          </p:nvSpPr>
          <p:spPr>
            <a:xfrm>
              <a:off x="2857" y="2423"/>
              <a:ext cx="1598" cy="359"/>
            </a:xfrm>
            <a:prstGeom prst="rect">
              <a:avLst/>
            </a:prstGeom>
            <a:noFill/>
          </p:spPr>
          <p:txBody>
            <a:bodyPr wrap="square">
              <a:noAutofit/>
            </a:bodyPr>
            <a:lstStyle/>
            <a:p>
              <a:r>
                <a:rPr lang="en-US" altLang="zh-CN" sz="800" dirty="0">
                  <a:latin typeface="Arial" panose="020B0604020202020204" pitchFamily="34" charset="0"/>
                  <a:cs typeface="Arial" panose="020B0604020202020204" pitchFamily="34" charset="0"/>
                </a:rPr>
                <a:t>100 mM NaCl</a:t>
              </a:r>
            </a:p>
          </p:txBody>
        </p:sp>
        <p:pic>
          <p:nvPicPr>
            <p:cNvPr id="9" name="图片 8" descr="100 D"/>
            <p:cNvPicPr>
              <a:picLocks noChangeAspect="1"/>
            </p:cNvPicPr>
            <p:nvPr>
              <p:custDataLst>
                <p:tags r:id="rId11"/>
              </p:custDataLst>
            </p:nvPr>
          </p:nvPicPr>
          <p:blipFill>
            <a:blip r:embed="rId20"/>
            <a:srcRect l="6068" t="9043" r="9062" b="6516"/>
            <a:stretch>
              <a:fillRect/>
            </a:stretch>
          </p:blipFill>
          <p:spPr>
            <a:xfrm>
              <a:off x="2802" y="969"/>
              <a:ext cx="1524" cy="1505"/>
            </a:xfrm>
            <a:prstGeom prst="rect">
              <a:avLst/>
            </a:prstGeom>
          </p:spPr>
        </p:pic>
        <p:sp>
          <p:nvSpPr>
            <p:cNvPr id="10" name="文本框 9"/>
            <p:cNvSpPr txBox="1"/>
            <p:nvPr>
              <p:custDataLst>
                <p:tags r:id="rId12"/>
              </p:custDataLst>
            </p:nvPr>
          </p:nvSpPr>
          <p:spPr>
            <a:xfrm>
              <a:off x="1026" y="695"/>
              <a:ext cx="2037" cy="336"/>
            </a:xfrm>
            <a:prstGeom prst="rect">
              <a:avLst/>
            </a:prstGeom>
            <a:noFill/>
          </p:spPr>
          <p:txBody>
            <a:bodyPr wrap="square" rtlCol="0">
              <a:noAutofit/>
            </a:bodyPr>
            <a:lstStyle/>
            <a:p>
              <a:r>
                <a:rPr lang="en-US" altLang="zh-CN" sz="800" dirty="0">
                  <a:latin typeface="Arial" panose="020B0604020202020204" pitchFamily="34" charset="0"/>
                  <a:cs typeface="Arial" panose="020B0604020202020204" pitchFamily="34" charset="0"/>
                </a:rPr>
                <a:t>  WT     OE-3    OE-5</a:t>
              </a:r>
            </a:p>
          </p:txBody>
        </p:sp>
        <p:sp>
          <p:nvSpPr>
            <p:cNvPr id="19" name="文本框 18"/>
            <p:cNvSpPr txBox="1"/>
            <p:nvPr>
              <p:custDataLst>
                <p:tags r:id="rId13"/>
              </p:custDataLst>
            </p:nvPr>
          </p:nvSpPr>
          <p:spPr>
            <a:xfrm>
              <a:off x="4573" y="2423"/>
              <a:ext cx="1371" cy="281"/>
            </a:xfrm>
            <a:prstGeom prst="rect">
              <a:avLst/>
            </a:prstGeom>
            <a:noFill/>
          </p:spPr>
          <p:txBody>
            <a:bodyPr wrap="square">
              <a:noAutofit/>
            </a:bodyPr>
            <a:lstStyle/>
            <a:p>
              <a:pPr>
                <a:buClrTx/>
                <a:buSzTx/>
                <a:buFontTx/>
              </a:pPr>
              <a:r>
                <a:rPr lang="en-US" altLang="zh-CN" sz="800" dirty="0">
                  <a:latin typeface="Arial" panose="020B0604020202020204" pitchFamily="34" charset="0"/>
                  <a:cs typeface="Arial" panose="020B0604020202020204" pitchFamily="34" charset="0"/>
                </a:rPr>
                <a:t>350 mM </a:t>
              </a:r>
              <a:r>
                <a:rPr lang="en-US" altLang="zh-CN" sz="800" dirty="0">
                  <a:latin typeface="Arial" panose="020B0604020202020204" pitchFamily="34" charset="0"/>
                  <a:cs typeface="Arial" panose="020B0604020202020204" pitchFamily="34" charset="0"/>
                  <a:sym typeface="+mn-ea"/>
                </a:rPr>
                <a:t>Man</a:t>
              </a:r>
              <a:endParaRPr lang="en-US" altLang="zh-CN" sz="800" dirty="0">
                <a:latin typeface="Arial" panose="020B0604020202020204" pitchFamily="34" charset="0"/>
                <a:cs typeface="Arial" panose="020B0604020202020204" pitchFamily="34" charset="0"/>
              </a:endParaRPr>
            </a:p>
          </p:txBody>
        </p:sp>
        <p:pic>
          <p:nvPicPr>
            <p:cNvPr id="20" name="图片 19"/>
            <p:cNvPicPr>
              <a:picLocks noChangeAspect="1"/>
            </p:cNvPicPr>
            <p:nvPr>
              <p:custDataLst>
                <p:tags r:id="rId14"/>
              </p:custDataLst>
            </p:nvPr>
          </p:nvPicPr>
          <p:blipFill rotWithShape="1">
            <a:blip r:embed="rId21">
              <a:lum bright="-24000" contrast="-24000"/>
            </a:blip>
            <a:srcRect l="9037" t="9409" r="9430" b="8423"/>
            <a:stretch/>
          </p:blipFill>
          <p:spPr>
            <a:xfrm>
              <a:off x="4367" y="971"/>
              <a:ext cx="1543" cy="1503"/>
            </a:xfrm>
            <a:prstGeom prst="rect">
              <a:avLst/>
            </a:prstGeom>
          </p:spPr>
        </p:pic>
        <p:sp>
          <p:nvSpPr>
            <p:cNvPr id="21" name="文本框 20"/>
            <p:cNvSpPr txBox="1"/>
            <p:nvPr>
              <p:custDataLst>
                <p:tags r:id="rId15"/>
              </p:custDataLst>
            </p:nvPr>
          </p:nvSpPr>
          <p:spPr>
            <a:xfrm>
              <a:off x="2602" y="701"/>
              <a:ext cx="1924" cy="295"/>
            </a:xfrm>
            <a:prstGeom prst="rect">
              <a:avLst/>
            </a:prstGeom>
            <a:noFill/>
          </p:spPr>
          <p:txBody>
            <a:bodyPr wrap="square" rtlCol="0">
              <a:noAutofit/>
            </a:bodyPr>
            <a:lstStyle/>
            <a:p>
              <a:r>
                <a:rPr lang="en-US" altLang="zh-CN" sz="800" dirty="0">
                  <a:latin typeface="Arial" panose="020B0604020202020204" pitchFamily="34" charset="0"/>
                  <a:cs typeface="Arial" panose="020B0604020202020204" pitchFamily="34" charset="0"/>
                </a:rPr>
                <a:t>   WT     OE-3    OE-5</a:t>
              </a:r>
            </a:p>
          </p:txBody>
        </p:sp>
        <p:sp>
          <p:nvSpPr>
            <p:cNvPr id="22" name="文本框 21"/>
            <p:cNvSpPr txBox="1"/>
            <p:nvPr>
              <p:custDataLst>
                <p:tags r:id="rId16"/>
              </p:custDataLst>
            </p:nvPr>
          </p:nvSpPr>
          <p:spPr>
            <a:xfrm>
              <a:off x="4293" y="703"/>
              <a:ext cx="1793" cy="366"/>
            </a:xfrm>
            <a:prstGeom prst="rect">
              <a:avLst/>
            </a:prstGeom>
            <a:noFill/>
          </p:spPr>
          <p:txBody>
            <a:bodyPr wrap="square" rtlCol="0">
              <a:noAutofit/>
            </a:bodyPr>
            <a:lstStyle/>
            <a:p>
              <a:r>
                <a:rPr lang="en-US" altLang="zh-CN" sz="800" dirty="0">
                  <a:latin typeface="Arial" panose="020B0604020202020204" pitchFamily="34" charset="0"/>
                  <a:cs typeface="Arial" panose="020B0604020202020204" pitchFamily="34" charset="0"/>
                </a:rPr>
                <a:t> WT     OE-3    OE-5</a:t>
              </a:r>
            </a:p>
          </p:txBody>
        </p:sp>
      </p:grpSp>
      <p:sp>
        <p:nvSpPr>
          <p:cNvPr id="30" name="文本框 29"/>
          <p:cNvSpPr txBox="1"/>
          <p:nvPr/>
        </p:nvSpPr>
        <p:spPr>
          <a:xfrm>
            <a:off x="606533" y="767224"/>
            <a:ext cx="333675" cy="272186"/>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A</a:t>
            </a:r>
          </a:p>
        </p:txBody>
      </p:sp>
      <p:grpSp>
        <p:nvGrpSpPr>
          <p:cNvPr id="27" name="组合 26"/>
          <p:cNvGrpSpPr/>
          <p:nvPr/>
        </p:nvGrpSpPr>
        <p:grpSpPr>
          <a:xfrm>
            <a:off x="606833" y="2233888"/>
            <a:ext cx="1989455" cy="316230"/>
            <a:chOff x="5625" y="1613"/>
            <a:chExt cx="3133" cy="498"/>
          </a:xfrm>
        </p:grpSpPr>
        <p:sp>
          <p:nvSpPr>
            <p:cNvPr id="32" name="文本框 31"/>
            <p:cNvSpPr txBox="1"/>
            <p:nvPr/>
          </p:nvSpPr>
          <p:spPr>
            <a:xfrm>
              <a:off x="5625" y="1613"/>
              <a:ext cx="587" cy="498"/>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B</a:t>
              </a:r>
            </a:p>
          </p:txBody>
        </p:sp>
        <p:sp>
          <p:nvSpPr>
            <p:cNvPr id="33" name="文本框 32"/>
            <p:cNvSpPr txBox="1"/>
            <p:nvPr/>
          </p:nvSpPr>
          <p:spPr>
            <a:xfrm>
              <a:off x="8113" y="1616"/>
              <a:ext cx="645" cy="434"/>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C</a:t>
              </a:r>
            </a:p>
          </p:txBody>
        </p:sp>
      </p:grpSp>
      <p:grpSp>
        <p:nvGrpSpPr>
          <p:cNvPr id="25" name="组合 24"/>
          <p:cNvGrpSpPr/>
          <p:nvPr/>
        </p:nvGrpSpPr>
        <p:grpSpPr>
          <a:xfrm>
            <a:off x="3886093" y="766957"/>
            <a:ext cx="2333008" cy="3074671"/>
            <a:chOff x="424" y="2681"/>
            <a:chExt cx="5776" cy="7406"/>
          </a:xfrm>
        </p:grpSpPr>
        <p:grpSp>
          <p:nvGrpSpPr>
            <p:cNvPr id="5" name="组合 4"/>
            <p:cNvGrpSpPr/>
            <p:nvPr/>
          </p:nvGrpSpPr>
          <p:grpSpPr>
            <a:xfrm>
              <a:off x="595" y="2873"/>
              <a:ext cx="5605" cy="7214"/>
              <a:chOff x="822" y="2873"/>
              <a:chExt cx="5605" cy="7214"/>
            </a:xfrm>
          </p:grpSpPr>
          <p:sp>
            <p:nvSpPr>
              <p:cNvPr id="17" name="文本框 16"/>
              <p:cNvSpPr txBox="1"/>
              <p:nvPr>
                <p:custDataLst>
                  <p:tags r:id="rId2"/>
                </p:custDataLst>
              </p:nvPr>
            </p:nvSpPr>
            <p:spPr>
              <a:xfrm rot="16200000">
                <a:off x="-2507" y="6202"/>
                <a:ext cx="7214" cy="555"/>
              </a:xfrm>
              <a:prstGeom prst="rect">
                <a:avLst/>
              </a:prstGeom>
              <a:noFill/>
            </p:spPr>
            <p:txBody>
              <a:bodyPr wrap="square" rtlCol="0">
                <a:noAutofit/>
              </a:bodyPr>
              <a:lstStyle/>
              <a:p>
                <a:r>
                  <a:rPr lang="en-US" altLang="zh-CN" sz="800" dirty="0">
                    <a:latin typeface="Arial" panose="020B0604020202020204" pitchFamily="34" charset="0"/>
                    <a:cs typeface="Arial" panose="020B0604020202020204" pitchFamily="34" charset="0"/>
                  </a:rPr>
                  <a:t>        Re-Water        Drought             Salt            </a:t>
                </a:r>
                <a:r>
                  <a:rPr lang="en-US" altLang="zh-CN" sz="800" dirty="0">
                    <a:latin typeface="Arial" panose="020B0604020202020204" pitchFamily="34" charset="0"/>
                    <a:cs typeface="Arial" panose="020B0604020202020204" pitchFamily="34" charset="0"/>
                    <a:sym typeface="+mn-ea"/>
                  </a:rPr>
                  <a:t>Normal</a:t>
                </a:r>
                <a:endParaRPr lang="en-US" altLang="zh-CN" sz="800" dirty="0">
                  <a:latin typeface="Arial" panose="020B0604020202020204" pitchFamily="34" charset="0"/>
                  <a:cs typeface="Arial" panose="020B0604020202020204" pitchFamily="34" charset="0"/>
                </a:endParaRPr>
              </a:p>
              <a:p>
                <a:endParaRPr lang="en-US" altLang="zh-CN" sz="800" dirty="0">
                  <a:latin typeface="Arial" panose="020B0604020202020204" pitchFamily="34" charset="0"/>
                  <a:cs typeface="Arial" panose="020B0604020202020204" pitchFamily="34" charset="0"/>
                </a:endParaRPr>
              </a:p>
            </p:txBody>
          </p:sp>
          <p:sp>
            <p:nvSpPr>
              <p:cNvPr id="18" name="文本框 17"/>
              <p:cNvSpPr txBox="1"/>
              <p:nvPr>
                <p:custDataLst>
                  <p:tags r:id="rId3"/>
                </p:custDataLst>
              </p:nvPr>
            </p:nvSpPr>
            <p:spPr>
              <a:xfrm>
                <a:off x="1247" y="2981"/>
                <a:ext cx="5180" cy="466"/>
              </a:xfrm>
              <a:prstGeom prst="rect">
                <a:avLst/>
              </a:prstGeom>
              <a:noFill/>
            </p:spPr>
            <p:txBody>
              <a:bodyPr wrap="square" rtlCol="0">
                <a:noAutofit/>
              </a:bodyPr>
              <a:lstStyle/>
              <a:p>
                <a:r>
                  <a:rPr lang="en-US" altLang="zh-CN" sz="800" b="1" dirty="0">
                    <a:latin typeface="Arial" panose="020B0604020202020204" pitchFamily="34" charset="0"/>
                    <a:cs typeface="Arial" panose="020B0604020202020204" pitchFamily="34" charset="0"/>
                  </a:rPr>
                  <a:t>      </a:t>
                </a:r>
                <a:r>
                  <a:rPr lang="en-US" altLang="zh-CN" sz="800" dirty="0">
                    <a:latin typeface="Arial" panose="020B0604020202020204" pitchFamily="34" charset="0"/>
                    <a:cs typeface="Arial" panose="020B0604020202020204" pitchFamily="34" charset="0"/>
                  </a:rPr>
                  <a:t>WT                OE-3               OE-5</a:t>
                </a:r>
              </a:p>
            </p:txBody>
          </p:sp>
          <p:grpSp>
            <p:nvGrpSpPr>
              <p:cNvPr id="12" name="组合 11"/>
              <p:cNvGrpSpPr/>
              <p:nvPr/>
            </p:nvGrpSpPr>
            <p:grpSpPr>
              <a:xfrm>
                <a:off x="1318" y="3458"/>
                <a:ext cx="4910" cy="6011"/>
                <a:chOff x="2531" y="2056"/>
                <a:chExt cx="5256" cy="7554"/>
              </a:xfrm>
            </p:grpSpPr>
            <p:pic>
              <p:nvPicPr>
                <p:cNvPr id="13" name="图片 12" descr="D  YAN"/>
                <p:cNvPicPr>
                  <a:picLocks noChangeAspect="1"/>
                </p:cNvPicPr>
                <p:nvPr>
                  <p:custDataLst>
                    <p:tags r:id="rId4"/>
                  </p:custDataLst>
                </p:nvPr>
              </p:nvPicPr>
              <p:blipFill>
                <a:blip r:embed="rId22"/>
                <a:stretch>
                  <a:fillRect/>
                </a:stretch>
              </p:blipFill>
              <p:spPr>
                <a:xfrm>
                  <a:off x="2533" y="4028"/>
                  <a:ext cx="5252" cy="1695"/>
                </a:xfrm>
                <a:prstGeom prst="rect">
                  <a:avLst/>
                </a:prstGeom>
              </p:spPr>
            </p:pic>
            <p:pic>
              <p:nvPicPr>
                <p:cNvPr id="14" name="图片 13" descr="D CK"/>
                <p:cNvPicPr>
                  <a:picLocks noChangeAspect="1"/>
                </p:cNvPicPr>
                <p:nvPr>
                  <p:custDataLst>
                    <p:tags r:id="rId5"/>
                  </p:custDataLst>
                </p:nvPr>
              </p:nvPicPr>
              <p:blipFill>
                <a:blip r:embed="rId23"/>
                <a:stretch>
                  <a:fillRect/>
                </a:stretch>
              </p:blipFill>
              <p:spPr>
                <a:xfrm>
                  <a:off x="2531" y="2056"/>
                  <a:ext cx="5255" cy="1835"/>
                </a:xfrm>
                <a:prstGeom prst="rect">
                  <a:avLst/>
                </a:prstGeom>
              </p:spPr>
            </p:pic>
            <p:pic>
              <p:nvPicPr>
                <p:cNvPr id="15" name="图片 14" descr="D干 盆8"/>
                <p:cNvPicPr>
                  <a:picLocks noChangeAspect="1"/>
                </p:cNvPicPr>
                <p:nvPr>
                  <p:custDataLst>
                    <p:tags r:id="rId6"/>
                  </p:custDataLst>
                </p:nvPr>
              </p:nvPicPr>
              <p:blipFill>
                <a:blip r:embed="rId24"/>
                <a:stretch>
                  <a:fillRect/>
                </a:stretch>
              </p:blipFill>
              <p:spPr>
                <a:xfrm>
                  <a:off x="2535" y="7806"/>
                  <a:ext cx="5252" cy="1804"/>
                </a:xfrm>
                <a:prstGeom prst="rect">
                  <a:avLst/>
                </a:prstGeom>
              </p:spPr>
            </p:pic>
            <p:pic>
              <p:nvPicPr>
                <p:cNvPr id="16" name="图片 15"/>
                <p:cNvPicPr>
                  <a:picLocks noChangeAspect="1"/>
                </p:cNvPicPr>
                <p:nvPr>
                  <p:custDataLst>
                    <p:tags r:id="rId7"/>
                  </p:custDataLst>
                </p:nvPr>
              </p:nvPicPr>
              <p:blipFill>
                <a:blip r:embed="rId25"/>
                <a:stretch>
                  <a:fillRect/>
                </a:stretch>
              </p:blipFill>
              <p:spPr>
                <a:xfrm>
                  <a:off x="2535" y="5855"/>
                  <a:ext cx="5251" cy="1818"/>
                </a:xfrm>
                <a:prstGeom prst="rect">
                  <a:avLst/>
                </a:prstGeom>
              </p:spPr>
            </p:pic>
          </p:grpSp>
        </p:grpSp>
        <p:sp>
          <p:nvSpPr>
            <p:cNvPr id="31" name="文本框 30"/>
            <p:cNvSpPr txBox="1"/>
            <p:nvPr>
              <p:custDataLst>
                <p:tags r:id="rId1"/>
              </p:custDataLst>
            </p:nvPr>
          </p:nvSpPr>
          <p:spPr>
            <a:xfrm>
              <a:off x="424" y="2681"/>
              <a:ext cx="882" cy="667"/>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E</a:t>
              </a:r>
            </a:p>
          </p:txBody>
        </p:sp>
      </p:grpSp>
      <p:pic>
        <p:nvPicPr>
          <p:cNvPr id="38" name="Picture 26" descr="C:\Users\Administrator\Desktop\数据 2.emf"/>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657063" y="2460497"/>
            <a:ext cx="1725052" cy="1186283"/>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7" descr="C:\Users\Administrator\Desktop\数据 2.emf"/>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2257346" y="2457155"/>
            <a:ext cx="1763858" cy="1189625"/>
          </a:xfrm>
          <a:prstGeom prst="rect">
            <a:avLst/>
          </a:prstGeom>
          <a:noFill/>
          <a:extLst>
            <a:ext uri="{909E8E84-426E-40DD-AFC4-6F175D3DCCD1}">
              <a14:hiddenFill xmlns:a14="http://schemas.microsoft.com/office/drawing/2010/main">
                <a:solidFill>
                  <a:srgbClr val="FFFFFF"/>
                </a:solidFill>
              </a14:hiddenFill>
            </a:ext>
          </a:extLst>
        </p:spPr>
      </p:pic>
      <p:sp>
        <p:nvSpPr>
          <p:cNvPr id="41" name="矩形 40"/>
          <p:cNvSpPr/>
          <p:nvPr/>
        </p:nvSpPr>
        <p:spPr>
          <a:xfrm>
            <a:off x="549000" y="3663804"/>
            <a:ext cx="5760000" cy="2269019"/>
          </a:xfrm>
          <a:prstGeom prst="rect">
            <a:avLst/>
          </a:prstGeom>
        </p:spPr>
        <p:txBody>
          <a:bodyPr>
            <a:spAutoFit/>
          </a:bodyPr>
          <a:lstStyle/>
          <a:p>
            <a:pPr algn="just">
              <a:lnSpc>
                <a:spcPct val="200000"/>
              </a:lnSpc>
            </a:pP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Fig. S4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AhIRX7</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enhances tolerance to salt and drought stress in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Arabidopsis</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The responses of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AhIRX7</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transgenic and WT</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Arabidopsis</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plants were identified after two weeks cultivation in pots under normal conditions, 300 mM NaCl or drought stress followed by re-watering for three days. The maximal photochemical efficiency of photosystem II (PSII) was measured as (</a:t>
            </a:r>
            <a:r>
              <a:rPr lang="en-US" altLang="zh-CN" sz="800" kern="100" spc="60" dirty="0" err="1">
                <a:solidFill>
                  <a:srgbClr val="000000"/>
                </a:solidFill>
                <a:effectLst/>
                <a:latin typeface="Arial" panose="020B0604020202020204" pitchFamily="34" charset="0"/>
                <a:ea typeface="宋体" panose="02010600030101010101" pitchFamily="2" charset="-122"/>
                <a:cs typeface="Arial" panose="020B0604020202020204" pitchFamily="34" charset="0"/>
              </a:rPr>
              <a:t>Fv</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/Fm). The false color code depicted at the bottom of the image ranges from 0 (red) to 1 (purple).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B</a:t>
            </a:r>
            <a:r>
              <a:rPr lang="en-US" altLang="zh-CN" sz="800" b="1" kern="100" dirty="0">
                <a:effectLst/>
                <a:latin typeface="Arial" panose="020B0604020202020204" pitchFamily="34" charset="0"/>
                <a:ea typeface="宋体" panose="02010600030101010101" pitchFamily="2" charset="-122"/>
                <a:cs typeface="Arial" panose="020B0604020202020204" pitchFamily="34" charset="0"/>
              </a:rPr>
              <a:t>–E</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The chlorophyll fluorescence parameters include </a:t>
            </a:r>
            <a:r>
              <a:rPr lang="en-US" altLang="zh-CN" sz="800" kern="100" spc="60" dirty="0" err="1">
                <a:solidFill>
                  <a:srgbClr val="000000"/>
                </a:solidFill>
                <a:effectLst/>
                <a:latin typeface="Arial" panose="020B0604020202020204" pitchFamily="34" charset="0"/>
                <a:ea typeface="宋体" panose="02010600030101010101" pitchFamily="2" charset="-122"/>
                <a:cs typeface="Arial" panose="020B0604020202020204" pitchFamily="34" charset="0"/>
              </a:rPr>
              <a:t>Fv</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/Fm (maximum light efficiency)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B</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Y(NPQ) (light protection index)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C</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t>
            </a:r>
            <a:r>
              <a:rPr lang="en-US" altLang="zh-CN" sz="800" kern="100" spc="60" dirty="0" err="1">
                <a:solidFill>
                  <a:srgbClr val="000000"/>
                </a:solidFill>
                <a:effectLst/>
                <a:latin typeface="Arial" panose="020B0604020202020204" pitchFamily="34" charset="0"/>
                <a:ea typeface="宋体" panose="02010600030101010101" pitchFamily="2" charset="-122"/>
                <a:cs typeface="Arial" panose="020B0604020202020204" pitchFamily="34" charset="0"/>
              </a:rPr>
              <a:t>φPII</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quantum Efficiency II (PSII) index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D</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Y(NO) (light damage index)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E</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for WT and overexpressing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Arabidopsis </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plants under normal conditions, salt and drought treatment. Data are presented as mean ±SE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n</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 3). Two-tailed Student’s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t</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-tests were performed (</a:t>
            </a:r>
            <a:r>
              <a:rPr lang="en-US" altLang="zh-CN" sz="800" kern="100" spc="60" baseline="30000" dirty="0">
                <a:solidFill>
                  <a:srgbClr val="000000"/>
                </a:solidFill>
                <a:effectLst/>
                <a:latin typeface="Arial" panose="020B0604020202020204" pitchFamily="34" charset="0"/>
                <a:ea typeface="宋体" panose="02010600030101010101" pitchFamily="2" charset="-122"/>
                <a:cs typeface="Arial" panose="020B0604020202020204" pitchFamily="34" charset="0"/>
              </a:rPr>
              <a:t>**</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P</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&lt; 0.01).</a:t>
            </a:r>
            <a:endParaRPr lang="zh-CN" altLang="zh-CN" sz="800" kern="100" dirty="0">
              <a:effectLst/>
              <a:latin typeface="Arial" panose="020B0604020202020204" pitchFamily="34" charset="0"/>
              <a:ea typeface="宋体" panose="02010600030101010101" pitchFamily="2" charset="-122"/>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836711" y="590901"/>
            <a:ext cx="3528519" cy="6466768"/>
            <a:chOff x="741" y="860"/>
            <a:chExt cx="5570" cy="9508"/>
          </a:xfrm>
        </p:grpSpPr>
        <p:sp>
          <p:nvSpPr>
            <p:cNvPr id="27" name="文本框 26"/>
            <p:cNvSpPr txBox="1"/>
            <p:nvPr>
              <p:custDataLst>
                <p:tags r:id="rId1"/>
              </p:custDataLst>
            </p:nvPr>
          </p:nvSpPr>
          <p:spPr>
            <a:xfrm rot="16200000">
              <a:off x="-3297" y="5036"/>
              <a:ext cx="9071" cy="719"/>
            </a:xfrm>
            <a:prstGeom prst="rect">
              <a:avLst/>
            </a:prstGeom>
            <a:noFill/>
          </p:spPr>
          <p:txBody>
            <a:bodyPr wrap="square" rtlCol="0">
              <a:noAutofit/>
            </a:bodyPr>
            <a:lstStyle/>
            <a:p>
              <a:r>
                <a:rPr lang="en-US" altLang="zh-CN" sz="800" dirty="0">
                  <a:latin typeface="Arial" panose="020B0604020202020204" pitchFamily="34" charset="0"/>
                  <a:cs typeface="Arial" panose="020B0604020202020204" pitchFamily="34" charset="0"/>
                </a:rPr>
                <a:t>                Drought                                                                  Salt                                                              Normal</a:t>
              </a:r>
            </a:p>
          </p:txBody>
        </p:sp>
        <p:pic>
          <p:nvPicPr>
            <p:cNvPr id="29" name="图片 28" descr="D CK"/>
            <p:cNvPicPr>
              <a:picLocks noChangeAspect="1"/>
            </p:cNvPicPr>
            <p:nvPr>
              <p:custDataLst>
                <p:tags r:id="rId2"/>
              </p:custDataLst>
            </p:nvPr>
          </p:nvPicPr>
          <p:blipFill>
            <a:blip r:embed="rId20" cstate="print">
              <a:extLst>
                <a:ext uri="{28A0092B-C50C-407E-A947-70E740481C1C}">
                  <a14:useLocalDpi xmlns:a14="http://schemas.microsoft.com/office/drawing/2010/main"/>
                </a:ext>
              </a:extLst>
            </a:blip>
            <a:stretch>
              <a:fillRect/>
            </a:stretch>
          </p:blipFill>
          <p:spPr>
            <a:xfrm>
              <a:off x="1210" y="1137"/>
              <a:ext cx="4312" cy="1498"/>
            </a:xfrm>
            <a:prstGeom prst="rect">
              <a:avLst/>
            </a:prstGeom>
          </p:spPr>
        </p:pic>
        <p:sp>
          <p:nvSpPr>
            <p:cNvPr id="5" name="文本框 4"/>
            <p:cNvSpPr txBox="1"/>
            <p:nvPr>
              <p:custDataLst>
                <p:tags r:id="rId3"/>
              </p:custDataLst>
            </p:nvPr>
          </p:nvSpPr>
          <p:spPr>
            <a:xfrm>
              <a:off x="741" y="869"/>
              <a:ext cx="682" cy="407"/>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A</a:t>
              </a:r>
            </a:p>
          </p:txBody>
        </p:sp>
        <p:sp>
          <p:nvSpPr>
            <p:cNvPr id="6" name="文本框 5"/>
            <p:cNvSpPr txBox="1"/>
            <p:nvPr>
              <p:custDataLst>
                <p:tags r:id="rId4"/>
              </p:custDataLst>
            </p:nvPr>
          </p:nvSpPr>
          <p:spPr>
            <a:xfrm>
              <a:off x="5608" y="870"/>
              <a:ext cx="587" cy="407"/>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B</a:t>
              </a:r>
            </a:p>
          </p:txBody>
        </p:sp>
        <p:sp>
          <p:nvSpPr>
            <p:cNvPr id="22" name="文本框 21"/>
            <p:cNvSpPr txBox="1"/>
            <p:nvPr>
              <p:custDataLst>
                <p:tags r:id="rId5"/>
              </p:custDataLst>
            </p:nvPr>
          </p:nvSpPr>
          <p:spPr>
            <a:xfrm>
              <a:off x="5607" y="3274"/>
              <a:ext cx="665" cy="444"/>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C</a:t>
              </a:r>
            </a:p>
          </p:txBody>
        </p:sp>
        <p:sp>
          <p:nvSpPr>
            <p:cNvPr id="23" name="文本框 22"/>
            <p:cNvSpPr txBox="1"/>
            <p:nvPr>
              <p:custDataLst>
                <p:tags r:id="rId6"/>
              </p:custDataLst>
            </p:nvPr>
          </p:nvSpPr>
          <p:spPr>
            <a:xfrm>
              <a:off x="5607" y="5698"/>
              <a:ext cx="704" cy="429"/>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D</a:t>
              </a:r>
            </a:p>
          </p:txBody>
        </p:sp>
        <p:sp>
          <p:nvSpPr>
            <p:cNvPr id="8" name="文本框 7"/>
            <p:cNvSpPr txBox="1"/>
            <p:nvPr>
              <p:custDataLst>
                <p:tags r:id="rId7"/>
              </p:custDataLst>
            </p:nvPr>
          </p:nvSpPr>
          <p:spPr>
            <a:xfrm>
              <a:off x="5607" y="8043"/>
              <a:ext cx="468" cy="263"/>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E</a:t>
              </a:r>
            </a:p>
          </p:txBody>
        </p:sp>
        <p:sp>
          <p:nvSpPr>
            <p:cNvPr id="7" name="文本框 6"/>
            <p:cNvSpPr txBox="1"/>
            <p:nvPr/>
          </p:nvSpPr>
          <p:spPr>
            <a:xfrm>
              <a:off x="1254" y="4052"/>
              <a:ext cx="4259" cy="543"/>
            </a:xfrm>
            <a:prstGeom prst="rect">
              <a:avLst/>
            </a:prstGeom>
            <a:noFill/>
          </p:spPr>
          <p:txBody>
            <a:bodyPr wrap="square" rtlCol="0">
              <a:spAutoFit/>
            </a:bodyPr>
            <a:lstStyle/>
            <a:p>
              <a:endParaRPr lang="zh-CN" altLang="en-US">
                <a:latin typeface="Arial" panose="020B0604020202020204" pitchFamily="34" charset="0"/>
                <a:cs typeface="Arial" panose="020B0604020202020204" pitchFamily="34" charset="0"/>
              </a:endParaRPr>
            </a:p>
          </p:txBody>
        </p:sp>
        <p:grpSp>
          <p:nvGrpSpPr>
            <p:cNvPr id="12" name="组合 11"/>
            <p:cNvGrpSpPr/>
            <p:nvPr/>
          </p:nvGrpSpPr>
          <p:grpSpPr>
            <a:xfrm>
              <a:off x="1198" y="4325"/>
              <a:ext cx="4315" cy="2915"/>
              <a:chOff x="760730" y="2746375"/>
              <a:chExt cx="2740025" cy="1851025"/>
            </a:xfrm>
          </p:grpSpPr>
          <p:pic>
            <p:nvPicPr>
              <p:cNvPr id="32" name="图片 31"/>
              <p:cNvPicPr>
                <a:picLocks noChangeAspect="1"/>
              </p:cNvPicPr>
              <p:nvPr>
                <p:custDataLst>
                  <p:tags r:id="rId15"/>
                </p:custDataLst>
              </p:nvPr>
            </p:nvPicPr>
            <p:blipFill>
              <a:blip r:embed="rId21" cstate="print">
                <a:extLst>
                  <a:ext uri="{28A0092B-C50C-407E-A947-70E740481C1C}">
                    <a14:useLocalDpi xmlns:a14="http://schemas.microsoft.com/office/drawing/2010/main"/>
                  </a:ext>
                </a:extLst>
              </a:blip>
              <a:srcRect/>
              <a:stretch>
                <a:fillRect/>
              </a:stretch>
            </p:blipFill>
            <p:spPr>
              <a:xfrm flipV="1">
                <a:off x="760730" y="2746375"/>
                <a:ext cx="2740025" cy="895350"/>
              </a:xfrm>
              <a:prstGeom prst="rect">
                <a:avLst/>
              </a:prstGeom>
            </p:spPr>
          </p:pic>
          <p:grpSp>
            <p:nvGrpSpPr>
              <p:cNvPr id="10" name="组合 9"/>
              <p:cNvGrpSpPr/>
              <p:nvPr/>
            </p:nvGrpSpPr>
            <p:grpSpPr>
              <a:xfrm>
                <a:off x="762000" y="3596640"/>
                <a:ext cx="2738120" cy="1000760"/>
                <a:chOff x="762000" y="3596640"/>
                <a:chExt cx="2738120" cy="1000760"/>
              </a:xfrm>
            </p:grpSpPr>
            <p:grpSp>
              <p:nvGrpSpPr>
                <p:cNvPr id="9" name="组合 8"/>
                <p:cNvGrpSpPr/>
                <p:nvPr/>
              </p:nvGrpSpPr>
              <p:grpSpPr>
                <a:xfrm>
                  <a:off x="762000" y="3596640"/>
                  <a:ext cx="2736215" cy="880110"/>
                  <a:chOff x="931" y="4951"/>
                  <a:chExt cx="4309" cy="1386"/>
                </a:xfrm>
              </p:grpSpPr>
              <p:pic>
                <p:nvPicPr>
                  <p:cNvPr id="35" name="图片 34"/>
                  <p:cNvPicPr>
                    <a:picLocks noChangeAspect="1"/>
                  </p:cNvPicPr>
                  <p:nvPr>
                    <p:custDataLst>
                      <p:tags r:id="rId16"/>
                    </p:custDataLst>
                  </p:nvPr>
                </p:nvPicPr>
                <p:blipFill>
                  <a:blip r:embed="rId22" cstate="print">
                    <a:extLst>
                      <a:ext uri="{28A0092B-C50C-407E-A947-70E740481C1C}">
                        <a14:useLocalDpi xmlns:a14="http://schemas.microsoft.com/office/drawing/2010/main"/>
                      </a:ext>
                    </a:extLst>
                  </a:blip>
                  <a:srcRect/>
                  <a:stretch>
                    <a:fillRect/>
                  </a:stretch>
                </p:blipFill>
                <p:spPr>
                  <a:xfrm flipV="1">
                    <a:off x="2368" y="5013"/>
                    <a:ext cx="1450" cy="1324"/>
                  </a:xfrm>
                  <a:prstGeom prst="rect">
                    <a:avLst/>
                  </a:prstGeom>
                </p:spPr>
              </p:pic>
              <p:pic>
                <p:nvPicPr>
                  <p:cNvPr id="36" name="图片 35"/>
                  <p:cNvPicPr>
                    <a:picLocks noChangeAspect="1"/>
                  </p:cNvPicPr>
                  <p:nvPr>
                    <p:custDataLst>
                      <p:tags r:id="rId17"/>
                    </p:custDataLst>
                  </p:nvPr>
                </p:nvPicPr>
                <p:blipFill>
                  <a:blip r:embed="rId23" cstate="print">
                    <a:extLst>
                      <a:ext uri="{28A0092B-C50C-407E-A947-70E740481C1C}">
                        <a14:useLocalDpi xmlns:a14="http://schemas.microsoft.com/office/drawing/2010/main"/>
                      </a:ext>
                    </a:extLst>
                  </a:blip>
                  <a:srcRect/>
                  <a:stretch>
                    <a:fillRect/>
                  </a:stretch>
                </p:blipFill>
                <p:spPr>
                  <a:xfrm flipV="1">
                    <a:off x="3770" y="5013"/>
                    <a:ext cx="1471" cy="1324"/>
                  </a:xfrm>
                  <a:prstGeom prst="rect">
                    <a:avLst/>
                  </a:prstGeom>
                </p:spPr>
              </p:pic>
              <p:pic>
                <p:nvPicPr>
                  <p:cNvPr id="37" name="图片 36"/>
                  <p:cNvPicPr/>
                  <p:nvPr>
                    <p:custDataLst>
                      <p:tags r:id="rId18"/>
                    </p:custDataLst>
                  </p:nvPr>
                </p:nvPicPr>
                <p:blipFill>
                  <a:blip r:embed="rId24" cstate="print">
                    <a:extLst>
                      <a:ext uri="{28A0092B-C50C-407E-A947-70E740481C1C}">
                        <a14:useLocalDpi xmlns:a14="http://schemas.microsoft.com/office/drawing/2010/main"/>
                      </a:ext>
                    </a:extLst>
                  </a:blip>
                  <a:srcRect/>
                  <a:stretch>
                    <a:fillRect/>
                  </a:stretch>
                </p:blipFill>
                <p:spPr>
                  <a:xfrm rot="10800000" flipH="1">
                    <a:off x="931" y="4951"/>
                    <a:ext cx="1436" cy="1378"/>
                  </a:xfrm>
                  <a:prstGeom prst="rect">
                    <a:avLst/>
                  </a:prstGeom>
                </p:spPr>
              </p:pic>
            </p:grpSp>
            <p:sp>
              <p:nvSpPr>
                <p:cNvPr id="13" name="矩形 12"/>
                <p:cNvSpPr/>
                <p:nvPr/>
              </p:nvSpPr>
              <p:spPr>
                <a:xfrm>
                  <a:off x="762000" y="4497070"/>
                  <a:ext cx="2738120" cy="100330"/>
                </a:xfrm>
                <a:prstGeom prst="rect">
                  <a:avLst/>
                </a:prstGeom>
                <a:gradFill flip="none" rotWithShape="1">
                  <a:gsLst>
                    <a:gs pos="49000">
                      <a:srgbClr val="00B050"/>
                    </a:gs>
                    <a:gs pos="61000">
                      <a:srgbClr val="00B0F0"/>
                    </a:gs>
                    <a:gs pos="37000">
                      <a:srgbClr val="92D050"/>
                    </a:gs>
                    <a:gs pos="25000">
                      <a:srgbClr val="FFFF00"/>
                    </a:gs>
                    <a:gs pos="88000">
                      <a:srgbClr val="002060"/>
                    </a:gs>
                    <a:gs pos="74000">
                      <a:srgbClr val="0070C0"/>
                    </a:gs>
                    <a:gs pos="99000">
                      <a:srgbClr val="7030A0"/>
                    </a:gs>
                    <a:gs pos="0">
                      <a:srgbClr val="FF0000"/>
                    </a:gs>
                    <a:gs pos="13000">
                      <a:srgbClr val="FFC000"/>
                    </a:gs>
                  </a:gsLst>
                  <a:lin ang="0" scaled="1"/>
                  <a:tileRect/>
                </a:gradFill>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grpSp>
        <p:grpSp>
          <p:nvGrpSpPr>
            <p:cNvPr id="14" name="组合 13"/>
            <p:cNvGrpSpPr/>
            <p:nvPr/>
          </p:nvGrpSpPr>
          <p:grpSpPr>
            <a:xfrm>
              <a:off x="1191" y="7459"/>
              <a:ext cx="4319" cy="2909"/>
              <a:chOff x="756127" y="4736465"/>
              <a:chExt cx="2742723" cy="1847142"/>
            </a:xfrm>
          </p:grpSpPr>
          <p:pic>
            <p:nvPicPr>
              <p:cNvPr id="26" name="图片 25"/>
              <p:cNvPicPr>
                <a:picLocks noChangeAspect="1"/>
              </p:cNvPicPr>
              <p:nvPr>
                <p:custDataLst>
                  <p:tags r:id="rId11"/>
                </p:custDataLst>
              </p:nvPr>
            </p:nvPicPr>
            <p:blipFill>
              <a:blip r:embed="rId25" cstate="print">
                <a:extLst>
                  <a:ext uri="{28A0092B-C50C-407E-A947-70E740481C1C}">
                    <a14:useLocalDpi xmlns:a14="http://schemas.microsoft.com/office/drawing/2010/main"/>
                  </a:ext>
                </a:extLst>
              </a:blip>
              <a:stretch>
                <a:fillRect/>
              </a:stretch>
            </p:blipFill>
            <p:spPr>
              <a:xfrm>
                <a:off x="758825" y="4736465"/>
                <a:ext cx="2740025" cy="943610"/>
              </a:xfrm>
              <a:prstGeom prst="rect">
                <a:avLst/>
              </a:prstGeom>
            </p:spPr>
          </p:pic>
          <p:pic>
            <p:nvPicPr>
              <p:cNvPr id="38" name="图片 37"/>
              <p:cNvPicPr>
                <a:picLocks noChangeAspect="1"/>
              </p:cNvPicPr>
              <p:nvPr>
                <p:custDataLst>
                  <p:tags r:id="rId12"/>
                </p:custDataLst>
              </p:nvPr>
            </p:nvPicPr>
            <p:blipFill>
              <a:blip r:embed="rId26" cstate="print">
                <a:extLst>
                  <a:ext uri="{28A0092B-C50C-407E-A947-70E740481C1C}">
                    <a14:useLocalDpi xmlns:a14="http://schemas.microsoft.com/office/drawing/2010/main"/>
                  </a:ext>
                </a:extLst>
              </a:blip>
              <a:srcRect/>
              <a:stretch>
                <a:fillRect/>
              </a:stretch>
            </p:blipFill>
            <p:spPr>
              <a:xfrm>
                <a:off x="1635760" y="5614670"/>
                <a:ext cx="995680" cy="835660"/>
              </a:xfrm>
              <a:prstGeom prst="rect">
                <a:avLst/>
              </a:prstGeom>
            </p:spPr>
          </p:pic>
          <p:pic>
            <p:nvPicPr>
              <p:cNvPr id="39" name="图片 38"/>
              <p:cNvPicPr>
                <a:picLocks noChangeAspect="1"/>
              </p:cNvPicPr>
              <p:nvPr>
                <p:custDataLst>
                  <p:tags r:id="rId13"/>
                </p:custDataLst>
              </p:nvPr>
            </p:nvPicPr>
            <p:blipFill>
              <a:blip r:embed="rId27" cstate="print">
                <a:extLst>
                  <a:ext uri="{28A0092B-C50C-407E-A947-70E740481C1C}">
                    <a14:useLocalDpi xmlns:a14="http://schemas.microsoft.com/office/drawing/2010/main"/>
                  </a:ext>
                </a:extLst>
              </a:blip>
              <a:srcRect r="-70"/>
              <a:stretch>
                <a:fillRect/>
              </a:stretch>
            </p:blipFill>
            <p:spPr>
              <a:xfrm>
                <a:off x="2583815" y="5631815"/>
                <a:ext cx="915035" cy="824230"/>
              </a:xfrm>
              <a:prstGeom prst="rect">
                <a:avLst/>
              </a:prstGeom>
            </p:spPr>
          </p:pic>
          <p:pic>
            <p:nvPicPr>
              <p:cNvPr id="40" name="图片 39"/>
              <p:cNvPicPr>
                <a:picLocks noChangeAspect="1"/>
              </p:cNvPicPr>
              <p:nvPr>
                <p:custDataLst>
                  <p:tags r:id="rId14"/>
                </p:custDataLst>
              </p:nvPr>
            </p:nvPicPr>
            <p:blipFill>
              <a:blip r:embed="rId28" cstate="print">
                <a:extLst>
                  <a:ext uri="{28A0092B-C50C-407E-A947-70E740481C1C}">
                    <a14:useLocalDpi xmlns:a14="http://schemas.microsoft.com/office/drawing/2010/main"/>
                  </a:ext>
                </a:extLst>
              </a:blip>
              <a:srcRect/>
              <a:stretch>
                <a:fillRect/>
              </a:stretch>
            </p:blipFill>
            <p:spPr>
              <a:xfrm>
                <a:off x="758825" y="5586730"/>
                <a:ext cx="913130" cy="865505"/>
              </a:xfrm>
              <a:prstGeom prst="rect">
                <a:avLst/>
              </a:prstGeom>
            </p:spPr>
          </p:pic>
          <p:sp>
            <p:nvSpPr>
              <p:cNvPr id="15" name="矩形 14"/>
              <p:cNvSpPr/>
              <p:nvPr/>
            </p:nvSpPr>
            <p:spPr>
              <a:xfrm>
                <a:off x="756127" y="6467358"/>
                <a:ext cx="2739216" cy="116249"/>
              </a:xfrm>
              <a:prstGeom prst="rect">
                <a:avLst/>
              </a:prstGeom>
              <a:gradFill flip="none" rotWithShape="1">
                <a:gsLst>
                  <a:gs pos="49000">
                    <a:srgbClr val="00B050"/>
                  </a:gs>
                  <a:gs pos="61000">
                    <a:srgbClr val="00B0F0"/>
                  </a:gs>
                  <a:gs pos="37000">
                    <a:srgbClr val="92D050"/>
                  </a:gs>
                  <a:gs pos="25000">
                    <a:srgbClr val="FFFF00"/>
                  </a:gs>
                  <a:gs pos="88000">
                    <a:srgbClr val="002060"/>
                  </a:gs>
                  <a:gs pos="74000">
                    <a:srgbClr val="0070C0"/>
                  </a:gs>
                  <a:gs pos="99000">
                    <a:srgbClr val="7030A0"/>
                  </a:gs>
                  <a:gs pos="0">
                    <a:srgbClr val="FF0000"/>
                  </a:gs>
                  <a:gs pos="13000">
                    <a:srgbClr val="FFC000"/>
                  </a:gs>
                </a:gsLst>
                <a:lin ang="0" scaled="1"/>
                <a:tileRect/>
              </a:gradFill>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grpSp>
          <p:nvGrpSpPr>
            <p:cNvPr id="16" name="组合 15"/>
            <p:cNvGrpSpPr/>
            <p:nvPr/>
          </p:nvGrpSpPr>
          <p:grpSpPr>
            <a:xfrm>
              <a:off x="1203" y="2623"/>
              <a:ext cx="4316" cy="1562"/>
              <a:chOff x="763905" y="1665605"/>
              <a:chExt cx="2740660" cy="991870"/>
            </a:xfrm>
          </p:grpSpPr>
          <p:grpSp>
            <p:nvGrpSpPr>
              <p:cNvPr id="17" name="组合 16"/>
              <p:cNvGrpSpPr/>
              <p:nvPr/>
            </p:nvGrpSpPr>
            <p:grpSpPr>
              <a:xfrm>
                <a:off x="763905" y="1665605"/>
                <a:ext cx="2737162" cy="861695"/>
                <a:chOff x="1317" y="2450"/>
                <a:chExt cx="4416" cy="1357"/>
              </a:xfrm>
            </p:grpSpPr>
            <p:pic>
              <p:nvPicPr>
                <p:cNvPr id="30" name="图片 29" descr="CK WT1"/>
                <p:cNvPicPr>
                  <a:picLocks noChangeAspect="1"/>
                </p:cNvPicPr>
                <p:nvPr>
                  <p:custDataLst>
                    <p:tags r:id="rId8"/>
                  </p:custDataLst>
                </p:nvPr>
              </p:nvPicPr>
              <p:blipFill>
                <a:blip r:embed="rId29" cstate="print">
                  <a:extLst>
                    <a:ext uri="{28A0092B-C50C-407E-A947-70E740481C1C}">
                      <a14:useLocalDpi xmlns:a14="http://schemas.microsoft.com/office/drawing/2010/main"/>
                    </a:ext>
                  </a:extLst>
                </a:blip>
                <a:srcRect/>
                <a:stretch>
                  <a:fillRect/>
                </a:stretch>
              </p:blipFill>
              <p:spPr>
                <a:xfrm>
                  <a:off x="1317" y="2450"/>
                  <a:ext cx="1509" cy="1353"/>
                </a:xfrm>
                <a:prstGeom prst="rect">
                  <a:avLst/>
                </a:prstGeom>
              </p:spPr>
            </p:pic>
            <p:pic>
              <p:nvPicPr>
                <p:cNvPr id="31" name="图片 30" descr="CK 2"/>
                <p:cNvPicPr>
                  <a:picLocks noChangeAspect="1"/>
                </p:cNvPicPr>
                <p:nvPr>
                  <p:custDataLst>
                    <p:tags r:id="rId9"/>
                  </p:custDataLst>
                </p:nvPr>
              </p:nvPicPr>
              <p:blipFill>
                <a:blip r:embed="rId30" cstate="print">
                  <a:extLst>
                    <a:ext uri="{28A0092B-C50C-407E-A947-70E740481C1C}">
                      <a14:useLocalDpi xmlns:a14="http://schemas.microsoft.com/office/drawing/2010/main"/>
                    </a:ext>
                  </a:extLst>
                </a:blip>
                <a:srcRect/>
                <a:stretch>
                  <a:fillRect/>
                </a:stretch>
              </p:blipFill>
              <p:spPr>
                <a:xfrm>
                  <a:off x="2756" y="2450"/>
                  <a:ext cx="1436" cy="1356"/>
                </a:xfrm>
                <a:prstGeom prst="rect">
                  <a:avLst/>
                </a:prstGeom>
              </p:spPr>
            </p:pic>
            <p:pic>
              <p:nvPicPr>
                <p:cNvPr id="33" name="图片 32"/>
                <p:cNvPicPr>
                  <a:picLocks noChangeAspect="1"/>
                </p:cNvPicPr>
                <p:nvPr>
                  <p:custDataLst>
                    <p:tags r:id="rId10"/>
                  </p:custDataLst>
                </p:nvPr>
              </p:nvPicPr>
              <p:blipFill>
                <a:blip r:embed="rId31" cstate="print">
                  <a:extLst>
                    <a:ext uri="{28A0092B-C50C-407E-A947-70E740481C1C}">
                      <a14:useLocalDpi xmlns:a14="http://schemas.microsoft.com/office/drawing/2010/main"/>
                    </a:ext>
                  </a:extLst>
                </a:blip>
                <a:srcRect/>
                <a:stretch>
                  <a:fillRect/>
                </a:stretch>
              </p:blipFill>
              <p:spPr>
                <a:xfrm>
                  <a:off x="4159" y="2453"/>
                  <a:ext cx="1574" cy="1354"/>
                </a:xfrm>
                <a:prstGeom prst="rect">
                  <a:avLst/>
                </a:prstGeom>
              </p:spPr>
            </p:pic>
          </p:grpSp>
          <p:sp>
            <p:nvSpPr>
              <p:cNvPr id="18" name="矩形 17"/>
              <p:cNvSpPr/>
              <p:nvPr/>
            </p:nvSpPr>
            <p:spPr>
              <a:xfrm>
                <a:off x="766445" y="2557145"/>
                <a:ext cx="2738120" cy="100330"/>
              </a:xfrm>
              <a:prstGeom prst="rect">
                <a:avLst/>
              </a:prstGeom>
              <a:gradFill flip="none" rotWithShape="1">
                <a:gsLst>
                  <a:gs pos="49000">
                    <a:srgbClr val="00B050"/>
                  </a:gs>
                  <a:gs pos="61000">
                    <a:srgbClr val="00B0F0"/>
                  </a:gs>
                  <a:gs pos="37000">
                    <a:srgbClr val="92D050"/>
                  </a:gs>
                  <a:gs pos="25000">
                    <a:srgbClr val="FFFF00"/>
                  </a:gs>
                  <a:gs pos="88000">
                    <a:srgbClr val="002060"/>
                  </a:gs>
                  <a:gs pos="74000">
                    <a:srgbClr val="0070C0"/>
                  </a:gs>
                  <a:gs pos="99000">
                    <a:srgbClr val="7030A0"/>
                  </a:gs>
                  <a:gs pos="0">
                    <a:srgbClr val="FF0000"/>
                  </a:gs>
                  <a:gs pos="13000">
                    <a:srgbClr val="FFC000"/>
                  </a:gs>
                </a:gsLst>
                <a:lin ang="0" scaled="1"/>
                <a:tileRect/>
              </a:gradFill>
              <a:ln>
                <a:no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grpSp>
      <p:pic>
        <p:nvPicPr>
          <p:cNvPr id="46" name="Picture 31" descr="C:\Users\Administrator\Desktop\数据 2.emf"/>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3957718" y="805829"/>
            <a:ext cx="2033687" cy="1530373"/>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32" descr="C:\Users\Administrator\Desktop\数据 2.emf"/>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3997292" y="2404140"/>
            <a:ext cx="2023996" cy="1534748"/>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33" descr="C:\Users\Administrator\Desktop\数据 2.emf"/>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3982820" y="4023073"/>
            <a:ext cx="2026418" cy="1553997"/>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34" descr="C:\Users\Administrator\Desktop\数据 2.emf"/>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3957717" y="5675120"/>
            <a:ext cx="2026418" cy="1462123"/>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549000" y="7172027"/>
            <a:ext cx="5760000" cy="2270109"/>
          </a:xfrm>
          <a:prstGeom prst="rect">
            <a:avLst/>
          </a:prstGeom>
        </p:spPr>
        <p:txBody>
          <a:bodyPr>
            <a:spAutoFit/>
          </a:bodyPr>
          <a:lstStyle/>
          <a:p>
            <a:pPr algn="just">
              <a:lnSpc>
                <a:spcPct val="200000"/>
              </a:lnSpc>
            </a:pP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Fig. S5 </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Phenotypic and physiological trait variations in transgenic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Arabidopsis</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subjected to normal, salt, and drought stress conditions.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The phenotypes of transgenic lines and WT seedling plants after one week of growth on 1/2 MS medium supplemented with NaCl or Mannitol.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B</a:t>
            </a:r>
            <a:r>
              <a:rPr lang="en-US" altLang="zh-CN" sz="800" b="1" kern="100" dirty="0">
                <a:effectLst/>
                <a:latin typeface="Arial" panose="020B0604020202020204" pitchFamily="34" charset="0"/>
                <a:ea typeface="宋体" panose="02010600030101010101" pitchFamily="2" charset="-122"/>
                <a:cs typeface="Arial" panose="020B0604020202020204" pitchFamily="34" charset="0"/>
              </a:rPr>
              <a:t>–</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C</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Measurements of primary root length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B</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and fresh weight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C</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for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AhIRX7</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transgenic lines and WT plants, respectively.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D</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Morphological analysis of transgenic and WT plants under different conditions. All plants were cultured under normal conditions for two weeks, 300 mM NaCl stress for three weeks, and drought stress for three weeks under in pots followed by re-watering for three days. Survival rates were counted under different treatments. Data are presented as the mean ± SE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n</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 3). Two-tailed Student’s</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t</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-tests were performed (</a:t>
            </a:r>
            <a:r>
              <a:rPr lang="en-US" altLang="zh-CN" sz="800" kern="100" spc="60" baseline="30000" dirty="0">
                <a:solidFill>
                  <a:srgbClr val="000000"/>
                </a:solidFill>
                <a:effectLst/>
                <a:latin typeface="Arial" panose="020B0604020202020204" pitchFamily="34" charset="0"/>
                <a:ea typeface="宋体" panose="02010600030101010101" pitchFamily="2" charset="-122"/>
                <a:cs typeface="Arial" panose="020B0604020202020204" pitchFamily="34" charset="0"/>
              </a:rPr>
              <a:t>**</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P</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&lt; 0.01).</a:t>
            </a:r>
            <a:endParaRPr lang="zh-CN" altLang="zh-CN" sz="800" kern="100" dirty="0">
              <a:effectLst/>
              <a:latin typeface="Arial" panose="020B0604020202020204" pitchFamily="34" charset="0"/>
              <a:ea typeface="宋体" panose="02010600030101010101" pitchFamily="2" charset="-122"/>
              <a:cs typeface="Arial" panose="020B0604020202020204" pitchFamily="34" charset="0"/>
            </a:endParaRPr>
          </a:p>
        </p:txBody>
      </p:sp>
    </p:spTree>
    <p:extLst>
      <p:ext uri="{BB962C8B-B14F-4D97-AF65-F5344CB8AC3E}">
        <p14:creationId xmlns:p14="http://schemas.microsoft.com/office/powerpoint/2010/main" val="328951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611074" y="1278891"/>
            <a:ext cx="5654558" cy="2018030"/>
            <a:chOff x="964" y="1414"/>
            <a:chExt cx="8972" cy="3178"/>
          </a:xfrm>
        </p:grpSpPr>
        <p:sp>
          <p:nvSpPr>
            <p:cNvPr id="4" name="文本框 3"/>
            <p:cNvSpPr txBox="1"/>
            <p:nvPr>
              <p:custDataLst>
                <p:tags r:id="rId1"/>
              </p:custDataLst>
            </p:nvPr>
          </p:nvSpPr>
          <p:spPr>
            <a:xfrm>
              <a:off x="5514" y="1533"/>
              <a:ext cx="4422" cy="337"/>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    WT                             OE-1                           OE-2</a:t>
              </a:r>
            </a:p>
          </p:txBody>
        </p:sp>
        <p:sp>
          <p:nvSpPr>
            <p:cNvPr id="30" name="文本框 29"/>
            <p:cNvSpPr txBox="1"/>
            <p:nvPr>
              <p:custDataLst>
                <p:tags r:id="rId2"/>
              </p:custDataLst>
            </p:nvPr>
          </p:nvSpPr>
          <p:spPr>
            <a:xfrm>
              <a:off x="983" y="1414"/>
              <a:ext cx="682" cy="434"/>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A</a:t>
              </a:r>
            </a:p>
          </p:txBody>
        </p:sp>
        <p:sp>
          <p:nvSpPr>
            <p:cNvPr id="5" name="文本框 4"/>
            <p:cNvSpPr txBox="1"/>
            <p:nvPr>
              <p:custDataLst>
                <p:tags r:id="rId3"/>
              </p:custDataLst>
            </p:nvPr>
          </p:nvSpPr>
          <p:spPr>
            <a:xfrm>
              <a:off x="4962" y="1434"/>
              <a:ext cx="587" cy="434"/>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B</a:t>
              </a:r>
            </a:p>
          </p:txBody>
        </p:sp>
        <p:sp>
          <p:nvSpPr>
            <p:cNvPr id="22" name="文本框 21"/>
            <p:cNvSpPr txBox="1"/>
            <p:nvPr>
              <p:custDataLst>
                <p:tags r:id="rId4"/>
              </p:custDataLst>
            </p:nvPr>
          </p:nvSpPr>
          <p:spPr>
            <a:xfrm>
              <a:off x="964" y="4010"/>
              <a:ext cx="587" cy="582"/>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C</a:t>
              </a:r>
            </a:p>
          </p:txBody>
        </p:sp>
      </p:grpSp>
      <p:pic>
        <p:nvPicPr>
          <p:cNvPr id="7" name="图片 6">
            <a:extLst>
              <a:ext uri="{FF2B5EF4-FFF2-40B4-BE49-F238E27FC236}">
                <a16:creationId xmlns:a16="http://schemas.microsoft.com/office/drawing/2014/main" id="{497172DB-2E9E-66D9-B88C-76E290A5513E}"/>
              </a:ext>
            </a:extLst>
          </p:cNvPr>
          <p:cNvPicPr>
            <a:picLocks noChangeAspect="1"/>
          </p:cNvPicPr>
          <p:nvPr/>
        </p:nvPicPr>
        <p:blipFill>
          <a:blip r:embed="rId7"/>
          <a:srcRect l="16596" t="42971" r="66396" b="27281"/>
          <a:stretch/>
        </p:blipFill>
        <p:spPr>
          <a:xfrm>
            <a:off x="3288609" y="1507491"/>
            <a:ext cx="957636" cy="853391"/>
          </a:xfrm>
          <a:prstGeom prst="rect">
            <a:avLst/>
          </a:prstGeom>
        </p:spPr>
      </p:pic>
      <p:pic>
        <p:nvPicPr>
          <p:cNvPr id="13" name="图片 12">
            <a:extLst>
              <a:ext uri="{FF2B5EF4-FFF2-40B4-BE49-F238E27FC236}">
                <a16:creationId xmlns:a16="http://schemas.microsoft.com/office/drawing/2014/main" id="{B8C32B16-B52A-8692-680C-B48149497CF1}"/>
              </a:ext>
            </a:extLst>
          </p:cNvPr>
          <p:cNvPicPr>
            <a:picLocks noChangeAspect="1"/>
          </p:cNvPicPr>
          <p:nvPr/>
        </p:nvPicPr>
        <p:blipFill>
          <a:blip r:embed="rId8"/>
          <a:srcRect l="29560" t="22353" r="46535" b="45424"/>
          <a:stretch/>
        </p:blipFill>
        <p:spPr>
          <a:xfrm>
            <a:off x="4264604" y="1505478"/>
            <a:ext cx="974989" cy="857068"/>
          </a:xfrm>
          <a:prstGeom prst="rect">
            <a:avLst/>
          </a:prstGeom>
        </p:spPr>
      </p:pic>
      <p:pic>
        <p:nvPicPr>
          <p:cNvPr id="17" name="图片 16">
            <a:extLst>
              <a:ext uri="{FF2B5EF4-FFF2-40B4-BE49-F238E27FC236}">
                <a16:creationId xmlns:a16="http://schemas.microsoft.com/office/drawing/2014/main" id="{2351EEED-4A48-BE63-F93B-04A270F66465}"/>
              </a:ext>
            </a:extLst>
          </p:cNvPr>
          <p:cNvPicPr>
            <a:picLocks noChangeAspect="1"/>
          </p:cNvPicPr>
          <p:nvPr/>
        </p:nvPicPr>
        <p:blipFill>
          <a:blip r:embed="rId9"/>
          <a:srcRect l="48950" t="48867" r="32237" b="23411"/>
          <a:stretch/>
        </p:blipFill>
        <p:spPr>
          <a:xfrm>
            <a:off x="5270668" y="1505478"/>
            <a:ext cx="894463" cy="852913"/>
          </a:xfrm>
          <a:prstGeom prst="rect">
            <a:avLst/>
          </a:prstGeom>
        </p:spPr>
      </p:pic>
      <p:pic>
        <p:nvPicPr>
          <p:cNvPr id="19" name="图片 18">
            <a:extLst>
              <a:ext uri="{FF2B5EF4-FFF2-40B4-BE49-F238E27FC236}">
                <a16:creationId xmlns:a16="http://schemas.microsoft.com/office/drawing/2014/main" id="{B9B9E76B-D74D-0CDF-6035-AF0988B2F36B}"/>
              </a:ext>
            </a:extLst>
          </p:cNvPr>
          <p:cNvPicPr>
            <a:picLocks noChangeAspect="1"/>
          </p:cNvPicPr>
          <p:nvPr/>
        </p:nvPicPr>
        <p:blipFill>
          <a:blip r:embed="rId10"/>
          <a:srcRect l="22222" t="78318" r="64836" b="6274"/>
          <a:stretch/>
        </p:blipFill>
        <p:spPr>
          <a:xfrm>
            <a:off x="4261366" y="3490062"/>
            <a:ext cx="973658" cy="857067"/>
          </a:xfrm>
          <a:prstGeom prst="rect">
            <a:avLst/>
          </a:prstGeom>
        </p:spPr>
      </p:pic>
      <p:pic>
        <p:nvPicPr>
          <p:cNvPr id="26" name="图片 25">
            <a:extLst>
              <a:ext uri="{FF2B5EF4-FFF2-40B4-BE49-F238E27FC236}">
                <a16:creationId xmlns:a16="http://schemas.microsoft.com/office/drawing/2014/main" id="{24F51A3E-5D2E-7705-A596-9FED26106629}"/>
              </a:ext>
            </a:extLst>
          </p:cNvPr>
          <p:cNvPicPr>
            <a:picLocks noChangeAspect="1"/>
          </p:cNvPicPr>
          <p:nvPr/>
        </p:nvPicPr>
        <p:blipFill>
          <a:blip r:embed="rId11"/>
          <a:srcRect l="53019" t="48477" r="41379" b="44012"/>
          <a:stretch/>
        </p:blipFill>
        <p:spPr>
          <a:xfrm>
            <a:off x="3288609" y="2432720"/>
            <a:ext cx="956322" cy="961260"/>
          </a:xfrm>
          <a:prstGeom prst="rect">
            <a:avLst/>
          </a:prstGeom>
        </p:spPr>
      </p:pic>
      <p:pic>
        <p:nvPicPr>
          <p:cNvPr id="28" name="图片 27">
            <a:extLst>
              <a:ext uri="{FF2B5EF4-FFF2-40B4-BE49-F238E27FC236}">
                <a16:creationId xmlns:a16="http://schemas.microsoft.com/office/drawing/2014/main" id="{409C1392-F5EF-4A46-D03C-731BA95BB664}"/>
              </a:ext>
            </a:extLst>
          </p:cNvPr>
          <p:cNvPicPr>
            <a:picLocks noChangeAspect="1"/>
          </p:cNvPicPr>
          <p:nvPr/>
        </p:nvPicPr>
        <p:blipFill>
          <a:blip r:embed="rId12"/>
          <a:srcRect l="44750" t="27860" r="43700" b="46444"/>
          <a:stretch/>
        </p:blipFill>
        <p:spPr>
          <a:xfrm>
            <a:off x="4261366" y="2432720"/>
            <a:ext cx="973658" cy="961260"/>
          </a:xfrm>
          <a:prstGeom prst="rect">
            <a:avLst/>
          </a:prstGeom>
        </p:spPr>
      </p:pic>
      <p:pic>
        <p:nvPicPr>
          <p:cNvPr id="33" name="图片 32">
            <a:extLst>
              <a:ext uri="{FF2B5EF4-FFF2-40B4-BE49-F238E27FC236}">
                <a16:creationId xmlns:a16="http://schemas.microsoft.com/office/drawing/2014/main" id="{19DE503F-CA8E-5C28-0F0F-E31C38FFEDFD}"/>
              </a:ext>
            </a:extLst>
          </p:cNvPr>
          <p:cNvPicPr>
            <a:picLocks noChangeAspect="1"/>
          </p:cNvPicPr>
          <p:nvPr/>
        </p:nvPicPr>
        <p:blipFill>
          <a:blip r:embed="rId13"/>
          <a:srcRect l="36916" t="1302" r="28780" b="42156"/>
          <a:stretch/>
        </p:blipFill>
        <p:spPr>
          <a:xfrm rot="5400000">
            <a:off x="5237271" y="2466121"/>
            <a:ext cx="961256" cy="894463"/>
          </a:xfrm>
          <a:prstGeom prst="rect">
            <a:avLst/>
          </a:prstGeom>
        </p:spPr>
      </p:pic>
      <p:pic>
        <p:nvPicPr>
          <p:cNvPr id="44" name="图片 43" descr="树上的叶子&#10;&#10;中度可信度描述已自动生成">
            <a:extLst>
              <a:ext uri="{FF2B5EF4-FFF2-40B4-BE49-F238E27FC236}">
                <a16:creationId xmlns:a16="http://schemas.microsoft.com/office/drawing/2014/main" id="{BFDBA018-B02E-00C7-D869-317CF40EB7BC}"/>
              </a:ext>
            </a:extLst>
          </p:cNvPr>
          <p:cNvPicPr>
            <a:picLocks noChangeAspect="1"/>
          </p:cNvPicPr>
          <p:nvPr/>
        </p:nvPicPr>
        <p:blipFill>
          <a:blip r:embed="rId14">
            <a:extLst>
              <a:ext uri="{28A0092B-C50C-407E-A947-70E740481C1C}">
                <a14:useLocalDpi xmlns:a14="http://schemas.microsoft.com/office/drawing/2010/main" val="0"/>
              </a:ext>
            </a:extLst>
          </a:blip>
          <a:srcRect l="18986" t="21171" r="75644" b="71946"/>
          <a:stretch/>
        </p:blipFill>
        <p:spPr>
          <a:xfrm>
            <a:off x="5270667" y="3480733"/>
            <a:ext cx="901148" cy="866396"/>
          </a:xfrm>
          <a:prstGeom prst="rect">
            <a:avLst/>
          </a:prstGeom>
        </p:spPr>
      </p:pic>
      <p:pic>
        <p:nvPicPr>
          <p:cNvPr id="49" name="图片 48" descr="地图&#10;&#10;描述已自动生成">
            <a:extLst>
              <a:ext uri="{FF2B5EF4-FFF2-40B4-BE49-F238E27FC236}">
                <a16:creationId xmlns:a16="http://schemas.microsoft.com/office/drawing/2014/main" id="{C2361A22-4F59-3B89-A165-DD81F49B8D8A}"/>
              </a:ext>
            </a:extLst>
          </p:cNvPr>
          <p:cNvPicPr>
            <a:picLocks noChangeAspect="1"/>
          </p:cNvPicPr>
          <p:nvPr/>
        </p:nvPicPr>
        <p:blipFill>
          <a:blip r:embed="rId15">
            <a:extLst>
              <a:ext uri="{28A0092B-C50C-407E-A947-70E740481C1C}">
                <a14:useLocalDpi xmlns:a14="http://schemas.microsoft.com/office/drawing/2010/main" val="0"/>
              </a:ext>
            </a:extLst>
          </a:blip>
          <a:srcRect l="3100" t="87024" r="91332" b="5818"/>
          <a:stretch/>
        </p:blipFill>
        <p:spPr>
          <a:xfrm rot="16200000">
            <a:off x="3332259" y="3440435"/>
            <a:ext cx="866395" cy="956321"/>
          </a:xfrm>
          <a:prstGeom prst="rect">
            <a:avLst/>
          </a:prstGeom>
        </p:spPr>
      </p:pic>
      <p:cxnSp>
        <p:nvCxnSpPr>
          <p:cNvPr id="50" name="直接连接符 49">
            <a:extLst>
              <a:ext uri="{FF2B5EF4-FFF2-40B4-BE49-F238E27FC236}">
                <a16:creationId xmlns:a16="http://schemas.microsoft.com/office/drawing/2014/main" id="{307AF042-70E4-03F4-2BC0-D7779F521DB3}"/>
              </a:ext>
            </a:extLst>
          </p:cNvPr>
          <p:cNvCxnSpPr>
            <a:cxnSpLocks/>
          </p:cNvCxnSpPr>
          <p:nvPr/>
        </p:nvCxnSpPr>
        <p:spPr>
          <a:xfrm>
            <a:off x="5270667" y="4329401"/>
            <a:ext cx="123319" cy="0"/>
          </a:xfrm>
          <a:prstGeom prst="line">
            <a:avLst/>
          </a:prstGeom>
          <a:ln w="19050" cap="sq" cmpd="sng">
            <a:solidFill>
              <a:schemeClr val="tx1"/>
            </a:solidFill>
          </a:ln>
        </p:spPr>
        <p:style>
          <a:lnRef idx="2">
            <a:schemeClr val="accent1"/>
          </a:lnRef>
          <a:fillRef idx="0">
            <a:srgbClr val="FFFFFF"/>
          </a:fillRef>
          <a:effectRef idx="0">
            <a:srgbClr val="FFFFFF"/>
          </a:effectRef>
          <a:fontRef idx="minor">
            <a:schemeClr val="tx1"/>
          </a:fontRef>
        </p:style>
      </p:cxnSp>
      <p:sp>
        <p:nvSpPr>
          <p:cNvPr id="51" name="文本框 50">
            <a:extLst>
              <a:ext uri="{FF2B5EF4-FFF2-40B4-BE49-F238E27FC236}">
                <a16:creationId xmlns:a16="http://schemas.microsoft.com/office/drawing/2014/main" id="{9D4149CF-A28A-61FC-E3D8-A9EE51A9AC45}"/>
              </a:ext>
            </a:extLst>
          </p:cNvPr>
          <p:cNvSpPr txBox="1"/>
          <p:nvPr/>
        </p:nvSpPr>
        <p:spPr>
          <a:xfrm>
            <a:off x="5157192" y="4161036"/>
            <a:ext cx="514910" cy="215900"/>
          </a:xfrm>
          <a:prstGeom prst="rect">
            <a:avLst/>
          </a:prstGeom>
          <a:noFill/>
        </p:spPr>
        <p:txBody>
          <a:bodyPr wrap="square" rtlCol="0">
            <a:noAutofit/>
          </a:bodyPr>
          <a:lstStyle/>
          <a:p>
            <a:r>
              <a:rPr lang="en-US" altLang="zh-CN" sz="800" dirty="0">
                <a:latin typeface="Arial" panose="020B0604020202020204" pitchFamily="34" charset="0"/>
                <a:cs typeface="Arial" panose="020B0604020202020204" pitchFamily="34" charset="0"/>
              </a:rPr>
              <a:t>1</a:t>
            </a:r>
            <a:r>
              <a:rPr lang="en-US" altLang="zh-CN" sz="800" dirty="0">
                <a:latin typeface="Arial" panose="020B0604020202020204" pitchFamily="34" charset="0"/>
                <a:ea typeface="微软雅黑" panose="020B0503020204020204" charset="-122"/>
                <a:cs typeface="Arial" panose="020B0604020202020204" pitchFamily="34" charset="0"/>
              </a:rPr>
              <a:t>ų</a:t>
            </a:r>
            <a:r>
              <a:rPr lang="en-US" altLang="zh-CN" sz="800" dirty="0">
                <a:latin typeface="Arial" panose="020B0604020202020204" pitchFamily="34" charset="0"/>
                <a:cs typeface="Arial" panose="020B0604020202020204" pitchFamily="34" charset="0"/>
              </a:rPr>
              <a:t>m</a:t>
            </a:r>
          </a:p>
        </p:txBody>
      </p:sp>
      <p:pic>
        <p:nvPicPr>
          <p:cNvPr id="10" name="图片 9" descr="图表, 条形图&#10;&#10;描述已自动生成">
            <a:extLst>
              <a:ext uri="{FF2B5EF4-FFF2-40B4-BE49-F238E27FC236}">
                <a16:creationId xmlns:a16="http://schemas.microsoft.com/office/drawing/2014/main" id="{A81449A0-B7B0-C97E-AE06-1215F2A2F9D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96051" y="1459285"/>
            <a:ext cx="2376465" cy="1563263"/>
          </a:xfrm>
          <a:prstGeom prst="rect">
            <a:avLst/>
          </a:prstGeom>
        </p:spPr>
      </p:pic>
      <p:pic>
        <p:nvPicPr>
          <p:cNvPr id="12" name="图片 11" descr="图表, 条形图&#10;&#10;描述已自动生成">
            <a:extLst>
              <a:ext uri="{FF2B5EF4-FFF2-40B4-BE49-F238E27FC236}">
                <a16:creationId xmlns:a16="http://schemas.microsoft.com/office/drawing/2014/main" id="{5F408788-C408-569A-0D55-F4FABC57C0BE}"/>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96051" y="2994535"/>
            <a:ext cx="2359962" cy="1563263"/>
          </a:xfrm>
          <a:prstGeom prst="rect">
            <a:avLst/>
          </a:prstGeom>
        </p:spPr>
      </p:pic>
      <p:sp>
        <p:nvSpPr>
          <p:cNvPr id="15" name="文本框 14">
            <a:extLst>
              <a:ext uri="{FF2B5EF4-FFF2-40B4-BE49-F238E27FC236}">
                <a16:creationId xmlns:a16="http://schemas.microsoft.com/office/drawing/2014/main" id="{83FBF6B3-7CEC-DE76-EB25-53D6F67A6CF4}"/>
              </a:ext>
            </a:extLst>
          </p:cNvPr>
          <p:cNvSpPr txBox="1"/>
          <p:nvPr/>
        </p:nvSpPr>
        <p:spPr>
          <a:xfrm>
            <a:off x="550800" y="4650715"/>
            <a:ext cx="5760000" cy="1285224"/>
          </a:xfrm>
          <a:prstGeom prst="rect">
            <a:avLst/>
          </a:prstGeom>
          <a:noFill/>
        </p:spPr>
        <p:txBody>
          <a:bodyPr wrap="square">
            <a:spAutoFit/>
          </a:bodyPr>
          <a:lstStyle/>
          <a:p>
            <a:pPr algn="just">
              <a:lnSpc>
                <a:spcPct val="200000"/>
              </a:lnSpc>
            </a:pPr>
            <a:r>
              <a:rPr lang="en-US" altLang="zh-CN" sz="800" b="1" kern="100" spc="60" dirty="0">
                <a:effectLst/>
                <a:latin typeface="Arial" panose="020B0604020202020204" pitchFamily="34" charset="0"/>
                <a:ea typeface="宋体" panose="02010600030101010101" pitchFamily="2" charset="-122"/>
                <a:cs typeface="Arial" panose="020B0604020202020204" pitchFamily="34" charset="0"/>
              </a:rPr>
              <a:t>Fig. S6 </a:t>
            </a:r>
            <a:r>
              <a:rPr lang="en-US" altLang="zh-CN" sz="800" kern="100" spc="60" dirty="0">
                <a:effectLst/>
                <a:latin typeface="Arial" panose="020B0604020202020204" pitchFamily="34" charset="0"/>
                <a:ea typeface="宋体" panose="02010600030101010101" pitchFamily="2" charset="-122"/>
                <a:cs typeface="Arial" panose="020B0604020202020204" pitchFamily="34" charset="0"/>
              </a:rPr>
              <a:t>The stomatal responses of transgenic peanut</a:t>
            </a:r>
            <a:r>
              <a:rPr lang="en-US" altLang="zh-CN" sz="800" i="1" kern="100" spc="60" dirty="0">
                <a:effectLst/>
                <a:latin typeface="Arial" panose="020B0604020202020204" pitchFamily="34" charset="0"/>
                <a:ea typeface="宋体" panose="02010600030101010101" pitchFamily="2" charset="-122"/>
                <a:cs typeface="Arial" panose="020B0604020202020204" pitchFamily="34" charset="0"/>
              </a:rPr>
              <a:t> </a:t>
            </a:r>
            <a:r>
              <a:rPr lang="en-US" altLang="zh-CN" sz="800" kern="100" spc="60" dirty="0">
                <a:effectLst/>
                <a:latin typeface="Arial" panose="020B0604020202020204" pitchFamily="34" charset="0"/>
                <a:ea typeface="宋体" panose="02010600030101010101" pitchFamily="2" charset="-122"/>
                <a:cs typeface="Arial" panose="020B0604020202020204" pitchFamily="34" charset="0"/>
              </a:rPr>
              <a:t>and WT plants under normal conditions, salt and drought stress treatment. </a:t>
            </a:r>
            <a:r>
              <a:rPr lang="en-US" altLang="zh-CN" sz="800" b="1" kern="100" spc="60" dirty="0">
                <a:effectLst/>
                <a:latin typeface="Arial" panose="020B0604020202020204" pitchFamily="34" charset="0"/>
                <a:ea typeface="宋体" panose="02010600030101010101" pitchFamily="2" charset="-122"/>
                <a:cs typeface="Arial" panose="020B0604020202020204" pitchFamily="34" charset="0"/>
              </a:rPr>
              <a:t>A</a:t>
            </a:r>
            <a:r>
              <a:rPr lang="en-US" altLang="zh-CN" sz="800" kern="100" spc="60" dirty="0">
                <a:effectLst/>
                <a:latin typeface="Arial" panose="020B0604020202020204" pitchFamily="34" charset="0"/>
                <a:ea typeface="宋体" panose="02010600030101010101" pitchFamily="2" charset="-122"/>
                <a:cs typeface="Arial" panose="020B0604020202020204" pitchFamily="34" charset="0"/>
              </a:rPr>
              <a:t> Rate of water loss. </a:t>
            </a:r>
            <a:r>
              <a:rPr lang="en-US" altLang="zh-CN" sz="800" b="1" kern="100" spc="60" dirty="0">
                <a:effectLst/>
                <a:latin typeface="Arial" panose="020B0604020202020204" pitchFamily="34" charset="0"/>
                <a:ea typeface="宋体" panose="02010600030101010101" pitchFamily="2" charset="-122"/>
                <a:cs typeface="Arial" panose="020B0604020202020204" pitchFamily="34" charset="0"/>
              </a:rPr>
              <a:t>B</a:t>
            </a:r>
            <a:r>
              <a:rPr lang="en-US" altLang="zh-CN" sz="800" kern="100" spc="60" dirty="0">
                <a:effectLst/>
                <a:latin typeface="Arial" panose="020B0604020202020204" pitchFamily="34" charset="0"/>
                <a:ea typeface="宋体" panose="02010600030101010101" pitchFamily="2" charset="-122"/>
                <a:cs typeface="Arial" panose="020B0604020202020204" pitchFamily="34" charset="0"/>
              </a:rPr>
              <a:t> Stomatal apertures of 3-week-old pot-grown </a:t>
            </a:r>
            <a:r>
              <a:rPr lang="en-US" altLang="zh-CN" sz="800" i="1" kern="100" spc="60" dirty="0">
                <a:effectLst/>
                <a:latin typeface="Arial" panose="020B0604020202020204" pitchFamily="34" charset="0"/>
                <a:ea typeface="宋体" panose="02010600030101010101" pitchFamily="2" charset="-122"/>
                <a:cs typeface="Arial" panose="020B0604020202020204" pitchFamily="34" charset="0"/>
              </a:rPr>
              <a:t>AhIRX7 </a:t>
            </a:r>
            <a:r>
              <a:rPr lang="en-US" altLang="zh-CN" sz="800" kern="100" spc="60" dirty="0">
                <a:effectLst/>
                <a:latin typeface="Arial" panose="020B0604020202020204" pitchFamily="34" charset="0"/>
                <a:ea typeface="宋体" panose="02010600030101010101" pitchFamily="2" charset="-122"/>
                <a:cs typeface="Arial" panose="020B0604020202020204" pitchFamily="34" charset="0"/>
              </a:rPr>
              <a:t>transgenic and WT plants under normal conditions, 300 mM NaCl or 30% PEG6000 treatment for 2 h. Bar = 1ųm. </a:t>
            </a:r>
            <a:r>
              <a:rPr lang="en-US" altLang="zh-CN" sz="800" b="1" kern="100" spc="60" dirty="0">
                <a:effectLst/>
                <a:latin typeface="Arial" panose="020B0604020202020204" pitchFamily="34" charset="0"/>
                <a:ea typeface="宋体" panose="02010600030101010101" pitchFamily="2" charset="-122"/>
                <a:cs typeface="Arial" panose="020B0604020202020204" pitchFamily="34" charset="0"/>
              </a:rPr>
              <a:t>C</a:t>
            </a:r>
            <a:r>
              <a:rPr lang="en-US" altLang="zh-CN" sz="800" kern="100" spc="60" dirty="0">
                <a:effectLst/>
                <a:latin typeface="Arial" panose="020B0604020202020204" pitchFamily="34" charset="0"/>
                <a:ea typeface="宋体" panose="02010600030101010101" pitchFamily="2" charset="-122"/>
                <a:cs typeface="Arial" panose="020B0604020202020204" pitchFamily="34" charset="0"/>
              </a:rPr>
              <a:t> Measurement of stomatal aperture (width/length). Two-tailed Student’s </a:t>
            </a:r>
            <a:r>
              <a:rPr lang="en-US" altLang="zh-CN" sz="800" i="1" kern="100" spc="60" dirty="0">
                <a:effectLst/>
                <a:latin typeface="Arial" panose="020B0604020202020204" pitchFamily="34" charset="0"/>
                <a:ea typeface="宋体" panose="02010600030101010101" pitchFamily="2" charset="-122"/>
                <a:cs typeface="Arial" panose="020B0604020202020204" pitchFamily="34" charset="0"/>
              </a:rPr>
              <a:t>t</a:t>
            </a:r>
            <a:r>
              <a:rPr lang="en-US" altLang="zh-CN" sz="800" kern="100" spc="60" dirty="0">
                <a:effectLst/>
                <a:latin typeface="Arial" panose="020B0604020202020204" pitchFamily="34" charset="0"/>
                <a:ea typeface="宋体" panose="02010600030101010101" pitchFamily="2" charset="-122"/>
                <a:cs typeface="Arial" panose="020B0604020202020204" pitchFamily="34" charset="0"/>
              </a:rPr>
              <a:t>-tests were performed (</a:t>
            </a:r>
            <a:r>
              <a:rPr lang="en-US" altLang="zh-CN" sz="800" kern="100" spc="60" baseline="30000" dirty="0">
                <a:effectLst/>
                <a:latin typeface="Arial" panose="020B0604020202020204" pitchFamily="34" charset="0"/>
                <a:ea typeface="宋体" panose="02010600030101010101" pitchFamily="2" charset="-122"/>
                <a:cs typeface="Arial" panose="020B0604020202020204" pitchFamily="34" charset="0"/>
              </a:rPr>
              <a:t>*</a:t>
            </a:r>
            <a:r>
              <a:rPr lang="en-US" altLang="zh-CN" sz="800" i="1" kern="100" spc="60" dirty="0">
                <a:effectLst/>
                <a:latin typeface="Arial" panose="020B0604020202020204" pitchFamily="34" charset="0"/>
                <a:ea typeface="宋体" panose="02010600030101010101" pitchFamily="2" charset="-122"/>
                <a:cs typeface="Arial" panose="020B0604020202020204" pitchFamily="34" charset="0"/>
              </a:rPr>
              <a:t>P</a:t>
            </a:r>
            <a:r>
              <a:rPr lang="en-US" altLang="zh-CN" sz="800" kern="100" spc="60" dirty="0">
                <a:effectLst/>
                <a:latin typeface="Arial" panose="020B0604020202020204" pitchFamily="34" charset="0"/>
                <a:ea typeface="宋体" panose="02010600030101010101" pitchFamily="2" charset="-122"/>
                <a:cs typeface="Arial" panose="020B0604020202020204" pitchFamily="34" charset="0"/>
              </a:rPr>
              <a:t> &lt; 0.05, </a:t>
            </a:r>
            <a:r>
              <a:rPr lang="en-US" altLang="zh-CN" sz="800" kern="100" spc="60" baseline="30000" dirty="0">
                <a:effectLst/>
                <a:latin typeface="Arial" panose="020B0604020202020204" pitchFamily="34" charset="0"/>
                <a:ea typeface="宋体" panose="02010600030101010101" pitchFamily="2" charset="-122"/>
                <a:cs typeface="Arial" panose="020B0604020202020204" pitchFamily="34" charset="0"/>
              </a:rPr>
              <a:t>**</a:t>
            </a:r>
            <a:r>
              <a:rPr lang="en-US" altLang="zh-CN" sz="800" i="1" kern="100" spc="60" dirty="0">
                <a:effectLst/>
                <a:latin typeface="Arial" panose="020B0604020202020204" pitchFamily="34" charset="0"/>
                <a:ea typeface="宋体" panose="02010600030101010101" pitchFamily="2" charset="-122"/>
                <a:cs typeface="Arial" panose="020B0604020202020204" pitchFamily="34" charset="0"/>
              </a:rPr>
              <a:t>P</a:t>
            </a:r>
            <a:r>
              <a:rPr lang="en-US" altLang="zh-CN" sz="800" kern="100" spc="60" dirty="0">
                <a:effectLst/>
                <a:latin typeface="Arial" panose="020B0604020202020204" pitchFamily="34" charset="0"/>
                <a:ea typeface="宋体" panose="02010600030101010101" pitchFamily="2" charset="-122"/>
                <a:cs typeface="Arial" panose="020B0604020202020204" pitchFamily="34" charset="0"/>
              </a:rPr>
              <a:t> &lt; 0.01).</a:t>
            </a:r>
            <a:endParaRPr lang="zh-CN" altLang="zh-CN" sz="600" kern="100" dirty="0">
              <a:effectLst/>
              <a:latin typeface="Arial" panose="020B0604020202020204" pitchFamily="34" charset="0"/>
              <a:ea typeface="宋体" panose="02010600030101010101" pitchFamily="2" charset="-122"/>
              <a:cs typeface="Arial" panose="020B0604020202020204" pitchFamily="34" charset="0"/>
            </a:endParaRPr>
          </a:p>
        </p:txBody>
      </p:sp>
    </p:spTree>
    <p:extLst>
      <p:ext uri="{BB962C8B-B14F-4D97-AF65-F5344CB8AC3E}">
        <p14:creationId xmlns:p14="http://schemas.microsoft.com/office/powerpoint/2010/main" val="2834356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611074" y="1278891"/>
            <a:ext cx="5654558" cy="3215005"/>
            <a:chOff x="964" y="1414"/>
            <a:chExt cx="8972" cy="5063"/>
          </a:xfrm>
        </p:grpSpPr>
        <p:pic>
          <p:nvPicPr>
            <p:cNvPr id="34" name="图片 33"/>
            <p:cNvPicPr>
              <a:picLocks noChangeAspect="1"/>
            </p:cNvPicPr>
            <p:nvPr>
              <p:custDataLst>
                <p:tags r:id="rId1"/>
              </p:custDataLst>
            </p:nvPr>
          </p:nvPicPr>
          <p:blipFill>
            <a:blip r:embed="rId16">
              <a:grayscl/>
              <a:lum bright="-6000"/>
            </a:blip>
            <a:stretch>
              <a:fillRect/>
            </a:stretch>
          </p:blipFill>
          <p:spPr>
            <a:xfrm>
              <a:off x="8309" y="3362"/>
              <a:ext cx="1513" cy="1477"/>
            </a:xfrm>
            <a:prstGeom prst="rect">
              <a:avLst/>
            </a:prstGeom>
          </p:spPr>
        </p:pic>
        <p:pic>
          <p:nvPicPr>
            <p:cNvPr id="35" name="图片 34"/>
            <p:cNvPicPr>
              <a:picLocks noChangeAspect="1"/>
            </p:cNvPicPr>
            <p:nvPr>
              <p:custDataLst>
                <p:tags r:id="rId2"/>
              </p:custDataLst>
            </p:nvPr>
          </p:nvPicPr>
          <p:blipFill>
            <a:blip r:embed="rId17">
              <a:grayscl/>
              <a:lum bright="-6000"/>
            </a:blip>
            <a:stretch>
              <a:fillRect/>
            </a:stretch>
          </p:blipFill>
          <p:spPr>
            <a:xfrm>
              <a:off x="5250" y="1797"/>
              <a:ext cx="1449" cy="1459"/>
            </a:xfrm>
            <a:prstGeom prst="rect">
              <a:avLst/>
            </a:prstGeom>
          </p:spPr>
        </p:pic>
        <p:pic>
          <p:nvPicPr>
            <p:cNvPr id="36" name="图片 35"/>
            <p:cNvPicPr>
              <a:picLocks noChangeAspect="1"/>
            </p:cNvPicPr>
            <p:nvPr>
              <p:custDataLst>
                <p:tags r:id="rId3"/>
              </p:custDataLst>
            </p:nvPr>
          </p:nvPicPr>
          <p:blipFill>
            <a:blip r:embed="rId18">
              <a:grayscl/>
            </a:blip>
            <a:stretch>
              <a:fillRect/>
            </a:stretch>
          </p:blipFill>
          <p:spPr>
            <a:xfrm>
              <a:off x="6761" y="1774"/>
              <a:ext cx="1496" cy="1491"/>
            </a:xfrm>
            <a:prstGeom prst="rect">
              <a:avLst/>
            </a:prstGeom>
          </p:spPr>
        </p:pic>
        <p:pic>
          <p:nvPicPr>
            <p:cNvPr id="37" name="图片 36"/>
            <p:cNvPicPr>
              <a:picLocks noChangeAspect="1"/>
            </p:cNvPicPr>
            <p:nvPr>
              <p:custDataLst>
                <p:tags r:id="rId4"/>
              </p:custDataLst>
            </p:nvPr>
          </p:nvPicPr>
          <p:blipFill>
            <a:blip r:embed="rId19">
              <a:grayscl/>
            </a:blip>
            <a:stretch>
              <a:fillRect/>
            </a:stretch>
          </p:blipFill>
          <p:spPr>
            <a:xfrm>
              <a:off x="6761" y="3358"/>
              <a:ext cx="1486" cy="1481"/>
            </a:xfrm>
            <a:prstGeom prst="rect">
              <a:avLst/>
            </a:prstGeom>
          </p:spPr>
        </p:pic>
        <p:grpSp>
          <p:nvGrpSpPr>
            <p:cNvPr id="38" name="组合 37"/>
            <p:cNvGrpSpPr/>
            <p:nvPr/>
          </p:nvGrpSpPr>
          <p:grpSpPr>
            <a:xfrm>
              <a:off x="5250" y="3364"/>
              <a:ext cx="2996" cy="3113"/>
              <a:chOff x="2246" y="3601"/>
              <a:chExt cx="2996" cy="3113"/>
            </a:xfrm>
          </p:grpSpPr>
          <p:pic>
            <p:nvPicPr>
              <p:cNvPr id="39" name="图片 38"/>
              <p:cNvPicPr>
                <a:picLocks noChangeAspect="1"/>
              </p:cNvPicPr>
              <p:nvPr>
                <p:custDataLst>
                  <p:tags r:id="rId11"/>
                </p:custDataLst>
              </p:nvPr>
            </p:nvPicPr>
            <p:blipFill>
              <a:blip r:embed="rId20">
                <a:grayscl/>
                <a:lum bright="-6000"/>
              </a:blip>
              <a:stretch>
                <a:fillRect/>
              </a:stretch>
            </p:blipFill>
            <p:spPr>
              <a:xfrm>
                <a:off x="3757" y="5169"/>
                <a:ext cx="1485" cy="1545"/>
              </a:xfrm>
              <a:prstGeom prst="rect">
                <a:avLst/>
              </a:prstGeom>
            </p:spPr>
          </p:pic>
          <p:pic>
            <p:nvPicPr>
              <p:cNvPr id="40" name="图片 39"/>
              <p:cNvPicPr>
                <a:picLocks noChangeAspect="1"/>
              </p:cNvPicPr>
              <p:nvPr>
                <p:custDataLst>
                  <p:tags r:id="rId12"/>
                </p:custDataLst>
              </p:nvPr>
            </p:nvPicPr>
            <p:blipFill>
              <a:blip r:embed="rId21">
                <a:grayscl/>
              </a:blip>
              <a:srcRect l="10960" t="5896" b="4962"/>
              <a:stretch>
                <a:fillRect/>
              </a:stretch>
            </p:blipFill>
            <p:spPr>
              <a:xfrm rot="16200000">
                <a:off x="2227" y="3621"/>
                <a:ext cx="1489" cy="1449"/>
              </a:xfrm>
              <a:prstGeom prst="rect">
                <a:avLst/>
              </a:prstGeom>
            </p:spPr>
          </p:pic>
          <p:pic>
            <p:nvPicPr>
              <p:cNvPr id="41" name="图片 40"/>
              <p:cNvPicPr>
                <a:picLocks noChangeAspect="1"/>
              </p:cNvPicPr>
              <p:nvPr>
                <p:custDataLst>
                  <p:tags r:id="rId13"/>
                </p:custDataLst>
              </p:nvPr>
            </p:nvPicPr>
            <p:blipFill>
              <a:blip r:embed="rId22">
                <a:grayscl/>
              </a:blip>
              <a:stretch>
                <a:fillRect/>
              </a:stretch>
            </p:blipFill>
            <p:spPr>
              <a:xfrm>
                <a:off x="2246" y="5186"/>
                <a:ext cx="1449" cy="1501"/>
              </a:xfrm>
              <a:prstGeom prst="rect">
                <a:avLst/>
              </a:prstGeom>
            </p:spPr>
          </p:pic>
        </p:grpSp>
        <p:pic>
          <p:nvPicPr>
            <p:cNvPr id="42" name="图片 41"/>
            <p:cNvPicPr>
              <a:picLocks noChangeAspect="1"/>
            </p:cNvPicPr>
            <p:nvPr>
              <p:custDataLst>
                <p:tags r:id="rId5"/>
              </p:custDataLst>
            </p:nvPr>
          </p:nvPicPr>
          <p:blipFill>
            <a:blip r:embed="rId23">
              <a:grayscl/>
            </a:blip>
            <a:stretch>
              <a:fillRect/>
            </a:stretch>
          </p:blipFill>
          <p:spPr>
            <a:xfrm>
              <a:off x="8318" y="1774"/>
              <a:ext cx="1502" cy="1491"/>
            </a:xfrm>
            <a:prstGeom prst="rect">
              <a:avLst/>
            </a:prstGeom>
          </p:spPr>
        </p:pic>
        <p:pic>
          <p:nvPicPr>
            <p:cNvPr id="45" name="图片 44" descr="拍摄-5196"/>
            <p:cNvPicPr>
              <a:picLocks noChangeAspect="1"/>
            </p:cNvPicPr>
            <p:nvPr>
              <p:custDataLst>
                <p:tags r:id="rId6"/>
              </p:custDataLst>
            </p:nvPr>
          </p:nvPicPr>
          <p:blipFill>
            <a:blip r:embed="rId24">
              <a:grayscl/>
            </a:blip>
            <a:stretch>
              <a:fillRect/>
            </a:stretch>
          </p:blipFill>
          <p:spPr>
            <a:xfrm flipH="1">
              <a:off x="8308" y="4936"/>
              <a:ext cx="1499" cy="1531"/>
            </a:xfrm>
            <a:prstGeom prst="rect">
              <a:avLst/>
            </a:prstGeom>
          </p:spPr>
        </p:pic>
        <p:sp>
          <p:nvSpPr>
            <p:cNvPr id="4" name="文本框 3"/>
            <p:cNvSpPr txBox="1"/>
            <p:nvPr>
              <p:custDataLst>
                <p:tags r:id="rId7"/>
              </p:custDataLst>
            </p:nvPr>
          </p:nvSpPr>
          <p:spPr>
            <a:xfrm>
              <a:off x="5514" y="1533"/>
              <a:ext cx="4422" cy="337"/>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    WT                             OE-3                           OE-5</a:t>
              </a:r>
            </a:p>
          </p:txBody>
        </p:sp>
        <p:cxnSp>
          <p:nvCxnSpPr>
            <p:cNvPr id="14" name="直接连接符 13"/>
            <p:cNvCxnSpPr/>
            <p:nvPr/>
          </p:nvCxnSpPr>
          <p:spPr>
            <a:xfrm>
              <a:off x="9029" y="6423"/>
              <a:ext cx="681" cy="0"/>
            </a:xfrm>
            <a:prstGeom prst="line">
              <a:avLst/>
            </a:prstGeom>
            <a:ln w="19050" cap="sq" cmpd="sng">
              <a:solidFill>
                <a:schemeClr val="tx1"/>
              </a:solidFill>
            </a:ln>
          </p:spPr>
          <p:style>
            <a:lnRef idx="2">
              <a:schemeClr val="accent1"/>
            </a:lnRef>
            <a:fillRef idx="0">
              <a:srgbClr val="FFFFFF"/>
            </a:fillRef>
            <a:effectRef idx="0">
              <a:srgbClr val="FFFFFF"/>
            </a:effectRef>
            <a:fontRef idx="minor">
              <a:schemeClr val="tx1"/>
            </a:fontRef>
          </p:style>
        </p:cxnSp>
        <p:sp>
          <p:nvSpPr>
            <p:cNvPr id="15" name="文本框 14"/>
            <p:cNvSpPr txBox="1"/>
            <p:nvPr/>
          </p:nvSpPr>
          <p:spPr>
            <a:xfrm>
              <a:off x="9029" y="6083"/>
              <a:ext cx="817" cy="340"/>
            </a:xfrm>
            <a:prstGeom prst="rect">
              <a:avLst/>
            </a:prstGeom>
            <a:noFill/>
          </p:spPr>
          <p:txBody>
            <a:bodyPr wrap="square" rtlCol="0">
              <a:noAutofit/>
            </a:bodyPr>
            <a:lstStyle/>
            <a:p>
              <a:r>
                <a:rPr lang="en-US" altLang="zh-CN" sz="800" b="1">
                  <a:latin typeface="Arial" panose="020B0604020202020204" pitchFamily="34" charset="0"/>
                  <a:cs typeface="Arial" panose="020B0604020202020204" pitchFamily="34" charset="0"/>
                </a:rPr>
                <a:t>10 </a:t>
              </a:r>
              <a:r>
                <a:rPr lang="en-US" altLang="zh-CN" sz="800" b="1">
                  <a:latin typeface="Arial" panose="020B0604020202020204" pitchFamily="34" charset="0"/>
                  <a:ea typeface="微软雅黑" panose="020B0503020204020204" charset="-122"/>
                  <a:cs typeface="Arial" panose="020B0604020202020204" pitchFamily="34" charset="0"/>
                </a:rPr>
                <a:t>ų</a:t>
              </a:r>
              <a:r>
                <a:rPr lang="en-US" altLang="zh-CN" sz="800" b="1">
                  <a:latin typeface="Arial" panose="020B0604020202020204" pitchFamily="34" charset="0"/>
                  <a:cs typeface="Arial" panose="020B0604020202020204" pitchFamily="34" charset="0"/>
                </a:rPr>
                <a:t>m</a:t>
              </a:r>
            </a:p>
          </p:txBody>
        </p:sp>
        <p:sp>
          <p:nvSpPr>
            <p:cNvPr id="30" name="文本框 29"/>
            <p:cNvSpPr txBox="1"/>
            <p:nvPr>
              <p:custDataLst>
                <p:tags r:id="rId8"/>
              </p:custDataLst>
            </p:nvPr>
          </p:nvSpPr>
          <p:spPr>
            <a:xfrm>
              <a:off x="983" y="1414"/>
              <a:ext cx="682" cy="434"/>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A</a:t>
              </a:r>
            </a:p>
          </p:txBody>
        </p:sp>
        <p:sp>
          <p:nvSpPr>
            <p:cNvPr id="5" name="文本框 4"/>
            <p:cNvSpPr txBox="1"/>
            <p:nvPr>
              <p:custDataLst>
                <p:tags r:id="rId9"/>
              </p:custDataLst>
            </p:nvPr>
          </p:nvSpPr>
          <p:spPr>
            <a:xfrm>
              <a:off x="4962" y="1434"/>
              <a:ext cx="587" cy="434"/>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B</a:t>
              </a:r>
            </a:p>
          </p:txBody>
        </p:sp>
        <p:sp>
          <p:nvSpPr>
            <p:cNvPr id="22" name="文本框 21"/>
            <p:cNvSpPr txBox="1"/>
            <p:nvPr>
              <p:custDataLst>
                <p:tags r:id="rId10"/>
              </p:custDataLst>
            </p:nvPr>
          </p:nvSpPr>
          <p:spPr>
            <a:xfrm>
              <a:off x="964" y="4010"/>
              <a:ext cx="587" cy="582"/>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C</a:t>
              </a:r>
            </a:p>
          </p:txBody>
        </p:sp>
      </p:grpSp>
      <p:pic>
        <p:nvPicPr>
          <p:cNvPr id="24" name="Picture 29" descr="C:\Users\Administrator\Desktop\数据 2.emf"/>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706191" y="1336636"/>
            <a:ext cx="2650801" cy="174415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0" descr="C:\Users\Administrator\Desktop\数据 2.emf"/>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683790" y="2968098"/>
            <a:ext cx="2673202" cy="1770824"/>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p:cNvSpPr/>
          <p:nvPr/>
        </p:nvSpPr>
        <p:spPr>
          <a:xfrm>
            <a:off x="549320" y="4736976"/>
            <a:ext cx="5760000" cy="1285224"/>
          </a:xfrm>
          <a:prstGeom prst="rect">
            <a:avLst/>
          </a:prstGeom>
        </p:spPr>
        <p:txBody>
          <a:bodyPr>
            <a:spAutoFit/>
          </a:bodyPr>
          <a:lstStyle/>
          <a:p>
            <a:pPr algn="just">
              <a:lnSpc>
                <a:spcPct val="200000"/>
              </a:lnSpc>
            </a:pP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Fig. S7 </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The</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s</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tomatal responses of transgenic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Arabidopsis</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and WT plants under normal conditions, salt and drought stress treatment.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Rate of water loss.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B</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Stomatal apertures of 4-week-old pot-grown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AhIRX7 </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transgenic and WT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Arabidopsis</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plants under normal conditions, 300 mM NaCl or 30% PEG6000 treatment for 2 h. Bar = 10</a:t>
            </a:r>
            <a:r>
              <a:rPr lang="lt-LT"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ųm</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C</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Measurement of stomatal aperture (width/length). Two-tailed Student’s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t</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-tests were performed (</a:t>
            </a:r>
            <a:r>
              <a:rPr lang="en-US" altLang="zh-CN" sz="800" kern="100" spc="60" baseline="30000" dirty="0">
                <a:solidFill>
                  <a:srgbClr val="000000"/>
                </a:solidFill>
                <a:effectLst/>
                <a:latin typeface="Arial" panose="020B0604020202020204" pitchFamily="34" charset="0"/>
                <a:ea typeface="宋体" panose="02010600030101010101" pitchFamily="2" charset="-122"/>
                <a:cs typeface="Arial" panose="020B0604020202020204" pitchFamily="34" charset="0"/>
              </a:rPr>
              <a:t>*</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P</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&lt; 0.05, </a:t>
            </a:r>
            <a:r>
              <a:rPr lang="en-US" altLang="zh-CN" sz="800" kern="100" spc="60" baseline="30000" dirty="0">
                <a:solidFill>
                  <a:srgbClr val="000000"/>
                </a:solidFill>
                <a:effectLst/>
                <a:latin typeface="Arial" panose="020B0604020202020204" pitchFamily="34" charset="0"/>
                <a:ea typeface="宋体" panose="02010600030101010101" pitchFamily="2" charset="-122"/>
                <a:cs typeface="Arial" panose="020B0604020202020204" pitchFamily="34" charset="0"/>
              </a:rPr>
              <a:t>**</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P</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&lt; 0.01).</a:t>
            </a:r>
            <a:endParaRPr lang="zh-CN" altLang="zh-CN" sz="800" kern="100" dirty="0">
              <a:effectLst/>
              <a:latin typeface="Arial" panose="020B0604020202020204" pitchFamily="34" charset="0"/>
              <a:ea typeface="宋体" panose="02010600030101010101" pitchFamily="2" charset="-122"/>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870982" y="448304"/>
            <a:ext cx="613803" cy="370237"/>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A</a:t>
            </a:r>
          </a:p>
        </p:txBody>
      </p:sp>
      <p:sp>
        <p:nvSpPr>
          <p:cNvPr id="7" name="文本框 6"/>
          <p:cNvSpPr txBox="1"/>
          <p:nvPr>
            <p:custDataLst>
              <p:tags r:id="rId2"/>
            </p:custDataLst>
          </p:nvPr>
        </p:nvSpPr>
        <p:spPr>
          <a:xfrm>
            <a:off x="764705" y="4304189"/>
            <a:ext cx="451803" cy="399749"/>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B</a:t>
            </a:r>
          </a:p>
        </p:txBody>
      </p:sp>
      <p:sp>
        <p:nvSpPr>
          <p:cNvPr id="9" name="文本框 8"/>
          <p:cNvSpPr txBox="1"/>
          <p:nvPr>
            <p:custDataLst>
              <p:tags r:id="rId3"/>
            </p:custDataLst>
          </p:nvPr>
        </p:nvSpPr>
        <p:spPr>
          <a:xfrm>
            <a:off x="3376748" y="4330852"/>
            <a:ext cx="528303" cy="276999"/>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D</a:t>
            </a:r>
          </a:p>
        </p:txBody>
      </p:sp>
      <p:sp>
        <p:nvSpPr>
          <p:cNvPr id="51" name="文本框 50"/>
          <p:cNvSpPr txBox="1"/>
          <p:nvPr>
            <p:custDataLst>
              <p:tags r:id="rId4"/>
            </p:custDataLst>
          </p:nvPr>
        </p:nvSpPr>
        <p:spPr>
          <a:xfrm>
            <a:off x="2008596" y="4356581"/>
            <a:ext cx="451803" cy="284385"/>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C</a:t>
            </a:r>
          </a:p>
        </p:txBody>
      </p:sp>
      <p:pic>
        <p:nvPicPr>
          <p:cNvPr id="62" name="Picture 35" descr="C:\Users\Administrator\Desktop\数据 2.emf"/>
          <p:cNvPicPr>
            <a:picLocks noChangeAspect="1" noChangeArrowheads="1"/>
          </p:cNvPicPr>
          <p:nvPr/>
        </p:nvPicPr>
        <p:blipFill>
          <a:blip r:embed="rId49" cstate="print">
            <a:extLst>
              <a:ext uri="{28A0092B-C50C-407E-A947-70E740481C1C}">
                <a14:useLocalDpi xmlns:a14="http://schemas.microsoft.com/office/drawing/2010/main" val="0"/>
              </a:ext>
            </a:extLst>
          </a:blip>
          <a:srcRect/>
          <a:stretch>
            <a:fillRect/>
          </a:stretch>
        </p:blipFill>
        <p:spPr bwMode="auto">
          <a:xfrm>
            <a:off x="864017" y="4503018"/>
            <a:ext cx="1360602" cy="955730"/>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36" descr="C:\Users\Administrator\Desktop\数据 2.emf"/>
          <p:cNvPicPr>
            <a:picLocks noChangeAspect="1" noChangeArrowheads="1"/>
          </p:cNvPicPr>
          <p:nvPr/>
        </p:nvPicPr>
        <p:blipFill>
          <a:blip r:embed="rId50" cstate="print">
            <a:extLst>
              <a:ext uri="{28A0092B-C50C-407E-A947-70E740481C1C}">
                <a14:useLocalDpi xmlns:a14="http://schemas.microsoft.com/office/drawing/2010/main" val="0"/>
              </a:ext>
            </a:extLst>
          </a:blip>
          <a:srcRect/>
          <a:stretch>
            <a:fillRect/>
          </a:stretch>
        </p:blipFill>
        <p:spPr bwMode="auto">
          <a:xfrm>
            <a:off x="2140961" y="4503018"/>
            <a:ext cx="1379803" cy="958042"/>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37" descr="C:\Users\Administrator\Desktop\数据 2.emf"/>
          <p:cNvPicPr>
            <a:picLocks noChangeAspect="1" noChangeArrowheads="1"/>
          </p:cNvPicPr>
          <p:nvPr/>
        </p:nvPicPr>
        <p:blipFill>
          <a:blip r:embed="rId51" cstate="print">
            <a:extLst>
              <a:ext uri="{28A0092B-C50C-407E-A947-70E740481C1C}">
                <a14:useLocalDpi xmlns:a14="http://schemas.microsoft.com/office/drawing/2010/main" val="0"/>
              </a:ext>
            </a:extLst>
          </a:blip>
          <a:srcRect/>
          <a:stretch>
            <a:fillRect/>
          </a:stretch>
        </p:blipFill>
        <p:spPr bwMode="auto">
          <a:xfrm>
            <a:off x="3429000" y="4497148"/>
            <a:ext cx="1359002" cy="959196"/>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38" descr="C:\Users\Administrator\Desktop\数据 2.emf"/>
          <p:cNvPicPr>
            <a:picLocks noChangeAspect="1" noChangeArrowheads="1"/>
          </p:cNvPicPr>
          <p:nvPr/>
        </p:nvPicPr>
        <p:blipFill>
          <a:blip r:embed="rId52" cstate="print">
            <a:extLst>
              <a:ext uri="{28A0092B-C50C-407E-A947-70E740481C1C}">
                <a14:useLocalDpi xmlns:a14="http://schemas.microsoft.com/office/drawing/2010/main" val="0"/>
              </a:ext>
            </a:extLst>
          </a:blip>
          <a:srcRect/>
          <a:stretch>
            <a:fillRect/>
          </a:stretch>
        </p:blipFill>
        <p:spPr bwMode="auto">
          <a:xfrm>
            <a:off x="4691293" y="4510406"/>
            <a:ext cx="1327001" cy="95919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p:nvGrpSpPr>
        <p:grpSpPr>
          <a:xfrm>
            <a:off x="1004866" y="542100"/>
            <a:ext cx="5088430" cy="4065750"/>
            <a:chOff x="1252117" y="644416"/>
            <a:chExt cx="5088430" cy="3753000"/>
          </a:xfrm>
        </p:grpSpPr>
        <p:grpSp>
          <p:nvGrpSpPr>
            <p:cNvPr id="2" name="组合 1"/>
            <p:cNvGrpSpPr/>
            <p:nvPr/>
          </p:nvGrpSpPr>
          <p:grpSpPr>
            <a:xfrm>
              <a:off x="1455663" y="644416"/>
              <a:ext cx="4884884" cy="3753000"/>
              <a:chOff x="1455663" y="644416"/>
              <a:chExt cx="4884884" cy="3753000"/>
            </a:xfrm>
          </p:grpSpPr>
          <p:sp>
            <p:nvSpPr>
              <p:cNvPr id="18" name="文本框 17"/>
              <p:cNvSpPr txBox="1"/>
              <p:nvPr>
                <p:custDataLst>
                  <p:tags r:id="rId8"/>
                </p:custDataLst>
              </p:nvPr>
            </p:nvSpPr>
            <p:spPr>
              <a:xfrm>
                <a:off x="1509663" y="651303"/>
                <a:ext cx="2973617" cy="198871"/>
              </a:xfrm>
              <a:prstGeom prst="rect">
                <a:avLst/>
              </a:prstGeom>
              <a:noFill/>
            </p:spPr>
            <p:txBody>
              <a:bodyPr wrap="square" rtlCol="0">
                <a:spAutoFit/>
              </a:bodyPr>
              <a:lstStyle/>
              <a:p>
                <a:r>
                  <a:rPr lang="en-US" altLang="zh-CN" sz="800" dirty="0">
                    <a:latin typeface="Arial" panose="020B0604020202020204" pitchFamily="34" charset="0"/>
                    <a:cs typeface="Arial" panose="020B0604020202020204" pitchFamily="34" charset="0"/>
                  </a:rPr>
                  <a:t> WT                     OE-3                     OE-5</a:t>
                </a:r>
              </a:p>
            </p:txBody>
          </p:sp>
          <p:sp>
            <p:nvSpPr>
              <p:cNvPr id="16" name="文本框 15"/>
              <p:cNvSpPr txBox="1"/>
              <p:nvPr>
                <p:custDataLst>
                  <p:tags r:id="rId9"/>
                </p:custDataLst>
              </p:nvPr>
            </p:nvSpPr>
            <p:spPr>
              <a:xfrm>
                <a:off x="3717032" y="644416"/>
                <a:ext cx="2623515" cy="236918"/>
              </a:xfrm>
              <a:prstGeom prst="rect">
                <a:avLst/>
              </a:prstGeom>
              <a:noFill/>
            </p:spPr>
            <p:txBody>
              <a:bodyPr wrap="square" rtlCol="0">
                <a:noAutofit/>
              </a:bodyPr>
              <a:lstStyle/>
              <a:p>
                <a:r>
                  <a:rPr lang="en-US" altLang="zh-CN" sz="800" dirty="0">
                    <a:latin typeface="Arial" panose="020B0604020202020204" pitchFamily="34" charset="0"/>
                    <a:cs typeface="Arial" panose="020B0604020202020204" pitchFamily="34" charset="0"/>
                  </a:rPr>
                  <a:t>       WT                   OE-3                     OE-5</a:t>
                </a:r>
              </a:p>
            </p:txBody>
          </p:sp>
          <p:sp>
            <p:nvSpPr>
              <p:cNvPr id="28" name="文本框 27"/>
              <p:cNvSpPr txBox="1"/>
              <p:nvPr>
                <p:custDataLst>
                  <p:tags r:id="rId10"/>
                </p:custDataLst>
              </p:nvPr>
            </p:nvSpPr>
            <p:spPr>
              <a:xfrm>
                <a:off x="2276467" y="3978016"/>
                <a:ext cx="1124106" cy="198871"/>
              </a:xfrm>
              <a:prstGeom prst="rect">
                <a:avLst/>
              </a:prstGeom>
              <a:noFill/>
            </p:spPr>
            <p:txBody>
              <a:bodyPr wrap="square" rtlCol="0" anchor="t">
                <a:spAutoFit/>
              </a:bodyPr>
              <a:lstStyle/>
              <a:p>
                <a:r>
                  <a:rPr lang="en-US" sz="800" dirty="0">
                    <a:solidFill>
                      <a:srgbClr val="000000"/>
                    </a:solidFill>
                    <a:latin typeface="Arial" panose="020B0604020202020204" pitchFamily="34" charset="0"/>
                    <a:ea typeface="黑体" panose="02010609060101010101" pitchFamily="49" charset="-122"/>
                    <a:cs typeface="Arial" panose="020B0604020202020204" pitchFamily="34" charset="0"/>
                    <a:sym typeface="+mn-ea"/>
                  </a:rPr>
                  <a:t>NBT</a:t>
                </a:r>
                <a:endParaRPr lang="en-US" altLang="en-US" sz="800" dirty="0">
                  <a:solidFill>
                    <a:srgbClr val="000000"/>
                  </a:solidFill>
                  <a:latin typeface="Arial" panose="020B0604020202020204" pitchFamily="34" charset="0"/>
                  <a:ea typeface="黑体" panose="02010609060101010101" pitchFamily="49" charset="-122"/>
                  <a:cs typeface="Arial" panose="020B0604020202020204" pitchFamily="34" charset="0"/>
                  <a:sym typeface="+mn-ea"/>
                </a:endParaRPr>
              </a:p>
            </p:txBody>
          </p:sp>
          <p:sp>
            <p:nvSpPr>
              <p:cNvPr id="29" name="文本框 28"/>
              <p:cNvSpPr txBox="1"/>
              <p:nvPr>
                <p:custDataLst>
                  <p:tags r:id="rId11"/>
                </p:custDataLst>
              </p:nvPr>
            </p:nvSpPr>
            <p:spPr>
              <a:xfrm>
                <a:off x="4623680" y="3978016"/>
                <a:ext cx="1126806" cy="198871"/>
              </a:xfrm>
              <a:prstGeom prst="rect">
                <a:avLst/>
              </a:prstGeom>
              <a:noFill/>
            </p:spPr>
            <p:txBody>
              <a:bodyPr wrap="square" rtlCol="0" anchor="t">
                <a:spAutoFit/>
              </a:bodyPr>
              <a:lstStyle/>
              <a:p>
                <a:r>
                  <a:rPr lang="en-US" sz="800" dirty="0">
                    <a:solidFill>
                      <a:srgbClr val="000000"/>
                    </a:solidFill>
                    <a:latin typeface="Arial" panose="020B0604020202020204" pitchFamily="34" charset="0"/>
                    <a:ea typeface="黑体" panose="02010609060101010101" pitchFamily="49" charset="-122"/>
                    <a:cs typeface="Arial" panose="020B0604020202020204" pitchFamily="34" charset="0"/>
                    <a:sym typeface="+mn-ea"/>
                  </a:rPr>
                  <a:t>DAB</a:t>
                </a:r>
                <a:endParaRPr lang="en-US" altLang="en-US" sz="800" dirty="0">
                  <a:solidFill>
                    <a:srgbClr val="000000"/>
                  </a:solidFill>
                  <a:latin typeface="Arial" panose="020B0604020202020204" pitchFamily="34" charset="0"/>
                  <a:ea typeface="黑体" panose="02010609060101010101" pitchFamily="49" charset="-122"/>
                  <a:cs typeface="Arial" panose="020B0604020202020204" pitchFamily="34" charset="0"/>
                  <a:sym typeface="+mn-ea"/>
                </a:endParaRPr>
              </a:p>
            </p:txBody>
          </p:sp>
          <p:sp>
            <p:nvSpPr>
              <p:cNvPr id="13" name="文本框 12"/>
              <p:cNvSpPr txBox="1"/>
              <p:nvPr>
                <p:custDataLst>
                  <p:tags r:id="rId12"/>
                </p:custDataLst>
              </p:nvPr>
            </p:nvSpPr>
            <p:spPr>
              <a:xfrm>
                <a:off x="4804132" y="4141725"/>
                <a:ext cx="528303" cy="255691"/>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E</a:t>
                </a:r>
              </a:p>
            </p:txBody>
          </p:sp>
          <p:grpSp>
            <p:nvGrpSpPr>
              <p:cNvPr id="60" name="组合 59"/>
              <p:cNvGrpSpPr/>
              <p:nvPr/>
            </p:nvGrpSpPr>
            <p:grpSpPr>
              <a:xfrm>
                <a:off x="1455663" y="827510"/>
                <a:ext cx="4523425" cy="3195511"/>
                <a:chOff x="1313" y="889"/>
                <a:chExt cx="5026" cy="3871"/>
              </a:xfrm>
            </p:grpSpPr>
            <p:pic>
              <p:nvPicPr>
                <p:cNvPr id="19" name="图片 18" descr="1"/>
                <p:cNvPicPr>
                  <a:picLocks noChangeAspect="1"/>
                </p:cNvPicPr>
                <p:nvPr>
                  <p:custDataLst>
                    <p:tags r:id="rId13"/>
                  </p:custDataLst>
                </p:nvPr>
              </p:nvPicPr>
              <p:blipFill>
                <a:blip r:embed="rId53" cstate="print">
                  <a:extLst>
                    <a:ext uri="{28A0092B-C50C-407E-A947-70E740481C1C}">
                      <a14:useLocalDpi xmlns:a14="http://schemas.microsoft.com/office/drawing/2010/main"/>
                    </a:ext>
                  </a:extLst>
                </a:blip>
                <a:stretch>
                  <a:fillRect/>
                </a:stretch>
              </p:blipFill>
              <p:spPr>
                <a:xfrm flipH="1">
                  <a:off x="3025" y="889"/>
                  <a:ext cx="712" cy="1253"/>
                </a:xfrm>
                <a:prstGeom prst="rect">
                  <a:avLst/>
                </a:prstGeom>
              </p:spPr>
            </p:pic>
            <p:pic>
              <p:nvPicPr>
                <p:cNvPr id="22" name="图片 21" descr="11"/>
                <p:cNvPicPr>
                  <a:picLocks noChangeAspect="1"/>
                </p:cNvPicPr>
                <p:nvPr>
                  <p:custDataLst>
                    <p:tags r:id="rId14"/>
                  </p:custDataLst>
                </p:nvPr>
              </p:nvPicPr>
              <p:blipFill>
                <a:blip r:embed="rId54" cstate="print">
                  <a:extLst>
                    <a:ext uri="{28A0092B-C50C-407E-A947-70E740481C1C}">
                      <a14:useLocalDpi xmlns:a14="http://schemas.microsoft.com/office/drawing/2010/main"/>
                    </a:ext>
                  </a:extLst>
                </a:blip>
                <a:stretch>
                  <a:fillRect/>
                </a:stretch>
              </p:blipFill>
              <p:spPr>
                <a:xfrm>
                  <a:off x="1313" y="2191"/>
                  <a:ext cx="712" cy="1253"/>
                </a:xfrm>
                <a:prstGeom prst="rect">
                  <a:avLst/>
                </a:prstGeom>
              </p:spPr>
            </p:pic>
            <p:pic>
              <p:nvPicPr>
                <p:cNvPr id="23" name="图片 22"/>
                <p:cNvPicPr>
                  <a:picLocks noChangeAspect="1"/>
                </p:cNvPicPr>
                <p:nvPr>
                  <p:custDataLst>
                    <p:tags r:id="rId15"/>
                  </p:custDataLst>
                </p:nvPr>
              </p:nvPicPr>
              <p:blipFill>
                <a:blip r:embed="rId55" cstate="print">
                  <a:extLst>
                    <a:ext uri="{28A0092B-C50C-407E-A947-70E740481C1C}">
                      <a14:useLocalDpi xmlns:a14="http://schemas.microsoft.com/office/drawing/2010/main"/>
                    </a:ext>
                  </a:extLst>
                </a:blip>
                <a:stretch>
                  <a:fillRect/>
                </a:stretch>
              </p:blipFill>
              <p:spPr>
                <a:xfrm flipH="1">
                  <a:off x="1313" y="3506"/>
                  <a:ext cx="712" cy="1253"/>
                </a:xfrm>
                <a:prstGeom prst="rect">
                  <a:avLst/>
                </a:prstGeom>
              </p:spPr>
            </p:pic>
            <p:pic>
              <p:nvPicPr>
                <p:cNvPr id="24" name="图片 23"/>
                <p:cNvPicPr>
                  <a:picLocks noChangeAspect="1"/>
                </p:cNvPicPr>
                <p:nvPr>
                  <p:custDataLst>
                    <p:tags r:id="rId16"/>
                  </p:custDataLst>
                </p:nvPr>
              </p:nvPicPr>
              <p:blipFill>
                <a:blip r:embed="rId56" cstate="print">
                  <a:extLst>
                    <a:ext uri="{28A0092B-C50C-407E-A947-70E740481C1C}">
                      <a14:useLocalDpi xmlns:a14="http://schemas.microsoft.com/office/drawing/2010/main"/>
                    </a:ext>
                  </a:extLst>
                </a:blip>
                <a:stretch>
                  <a:fillRect/>
                </a:stretch>
              </p:blipFill>
              <p:spPr>
                <a:xfrm flipH="1">
                  <a:off x="2169" y="2195"/>
                  <a:ext cx="712" cy="1253"/>
                </a:xfrm>
                <a:prstGeom prst="rect">
                  <a:avLst/>
                </a:prstGeom>
              </p:spPr>
            </p:pic>
            <p:pic>
              <p:nvPicPr>
                <p:cNvPr id="25" name="图片 24"/>
                <p:cNvPicPr>
                  <a:picLocks noChangeAspect="1"/>
                </p:cNvPicPr>
                <p:nvPr>
                  <p:custDataLst>
                    <p:tags r:id="rId17"/>
                  </p:custDataLst>
                </p:nvPr>
              </p:nvPicPr>
              <p:blipFill>
                <a:blip r:embed="rId57" cstate="print">
                  <a:extLst>
                    <a:ext uri="{28A0092B-C50C-407E-A947-70E740481C1C}">
                      <a14:useLocalDpi xmlns:a14="http://schemas.microsoft.com/office/drawing/2010/main"/>
                    </a:ext>
                  </a:extLst>
                </a:blip>
                <a:stretch>
                  <a:fillRect/>
                </a:stretch>
              </p:blipFill>
              <p:spPr>
                <a:xfrm>
                  <a:off x="2169" y="3506"/>
                  <a:ext cx="712" cy="1253"/>
                </a:xfrm>
                <a:prstGeom prst="rect">
                  <a:avLst/>
                </a:prstGeom>
              </p:spPr>
            </p:pic>
            <p:pic>
              <p:nvPicPr>
                <p:cNvPr id="26" name="图片 25"/>
                <p:cNvPicPr>
                  <a:picLocks noChangeAspect="1"/>
                </p:cNvPicPr>
                <p:nvPr>
                  <p:custDataLst>
                    <p:tags r:id="rId18"/>
                  </p:custDataLst>
                </p:nvPr>
              </p:nvPicPr>
              <p:blipFill>
                <a:blip r:embed="rId58" cstate="print">
                  <a:extLst>
                    <a:ext uri="{28A0092B-C50C-407E-A947-70E740481C1C}">
                      <a14:useLocalDpi xmlns:a14="http://schemas.microsoft.com/office/drawing/2010/main"/>
                    </a:ext>
                  </a:extLst>
                </a:blip>
                <a:stretch>
                  <a:fillRect/>
                </a:stretch>
              </p:blipFill>
              <p:spPr>
                <a:xfrm>
                  <a:off x="3025" y="2192"/>
                  <a:ext cx="712" cy="1253"/>
                </a:xfrm>
                <a:prstGeom prst="rect">
                  <a:avLst/>
                </a:prstGeom>
              </p:spPr>
            </p:pic>
            <p:pic>
              <p:nvPicPr>
                <p:cNvPr id="27" name="图片 26"/>
                <p:cNvPicPr>
                  <a:picLocks noChangeAspect="1"/>
                </p:cNvPicPr>
                <p:nvPr>
                  <p:custDataLst>
                    <p:tags r:id="rId19"/>
                  </p:custDataLst>
                </p:nvPr>
              </p:nvPicPr>
              <p:blipFill>
                <a:blip r:embed="rId59" cstate="print">
                  <a:extLst>
                    <a:ext uri="{28A0092B-C50C-407E-A947-70E740481C1C}">
                      <a14:useLocalDpi xmlns:a14="http://schemas.microsoft.com/office/drawing/2010/main"/>
                    </a:ext>
                  </a:extLst>
                </a:blip>
                <a:stretch>
                  <a:fillRect/>
                </a:stretch>
              </p:blipFill>
              <p:spPr>
                <a:xfrm>
                  <a:off x="3025" y="3507"/>
                  <a:ext cx="712" cy="1253"/>
                </a:xfrm>
                <a:prstGeom prst="rect">
                  <a:avLst/>
                </a:prstGeom>
              </p:spPr>
            </p:pic>
            <p:pic>
              <p:nvPicPr>
                <p:cNvPr id="10" name="图片 9"/>
                <p:cNvPicPr>
                  <a:picLocks noChangeAspect="1"/>
                </p:cNvPicPr>
                <p:nvPr>
                  <p:custDataLst>
                    <p:tags r:id="rId20"/>
                  </p:custDataLst>
                </p:nvPr>
              </p:nvPicPr>
              <p:blipFill>
                <a:blip r:embed="rId60" cstate="print">
                  <a:extLst>
                    <a:ext uri="{28A0092B-C50C-407E-A947-70E740481C1C}">
                      <a14:useLocalDpi xmlns:a14="http://schemas.microsoft.com/office/drawing/2010/main"/>
                    </a:ext>
                  </a:extLst>
                </a:blip>
                <a:srcRect/>
                <a:stretch>
                  <a:fillRect/>
                </a:stretch>
              </p:blipFill>
              <p:spPr>
                <a:xfrm>
                  <a:off x="3906" y="889"/>
                  <a:ext cx="712" cy="1253"/>
                </a:xfrm>
                <a:prstGeom prst="rect">
                  <a:avLst/>
                </a:prstGeom>
              </p:spPr>
            </p:pic>
            <p:pic>
              <p:nvPicPr>
                <p:cNvPr id="12" name="图片 11"/>
                <p:cNvPicPr>
                  <a:picLocks noChangeAspect="1"/>
                </p:cNvPicPr>
                <p:nvPr>
                  <p:custDataLst>
                    <p:tags r:id="rId21"/>
                  </p:custDataLst>
                </p:nvPr>
              </p:nvPicPr>
              <p:blipFill>
                <a:blip r:embed="rId61" cstate="print">
                  <a:extLst>
                    <a:ext uri="{28A0092B-C50C-407E-A947-70E740481C1C}">
                      <a14:useLocalDpi xmlns:a14="http://schemas.microsoft.com/office/drawing/2010/main"/>
                    </a:ext>
                  </a:extLst>
                </a:blip>
                <a:stretch>
                  <a:fillRect/>
                </a:stretch>
              </p:blipFill>
              <p:spPr>
                <a:xfrm>
                  <a:off x="4748" y="889"/>
                  <a:ext cx="712" cy="1253"/>
                </a:xfrm>
                <a:prstGeom prst="rect">
                  <a:avLst/>
                </a:prstGeom>
              </p:spPr>
            </p:pic>
            <p:pic>
              <p:nvPicPr>
                <p:cNvPr id="15" name="图片 14"/>
                <p:cNvPicPr>
                  <a:picLocks noChangeAspect="1"/>
                </p:cNvPicPr>
                <p:nvPr>
                  <p:custDataLst>
                    <p:tags r:id="rId22"/>
                  </p:custDataLst>
                </p:nvPr>
              </p:nvPicPr>
              <p:blipFill>
                <a:blip r:embed="rId62" cstate="print">
                  <a:extLst>
                    <a:ext uri="{28A0092B-C50C-407E-A947-70E740481C1C}">
                      <a14:useLocalDpi xmlns:a14="http://schemas.microsoft.com/office/drawing/2010/main"/>
                    </a:ext>
                  </a:extLst>
                </a:blip>
                <a:stretch>
                  <a:fillRect/>
                </a:stretch>
              </p:blipFill>
              <p:spPr>
                <a:xfrm>
                  <a:off x="5600" y="889"/>
                  <a:ext cx="712" cy="1253"/>
                </a:xfrm>
                <a:prstGeom prst="rect">
                  <a:avLst/>
                </a:prstGeom>
              </p:spPr>
            </p:pic>
            <p:pic>
              <p:nvPicPr>
                <p:cNvPr id="30" name="图片 29"/>
                <p:cNvPicPr>
                  <a:picLocks noChangeAspect="1"/>
                </p:cNvPicPr>
                <p:nvPr>
                  <p:custDataLst>
                    <p:tags r:id="rId23"/>
                  </p:custDataLst>
                </p:nvPr>
              </p:nvPicPr>
              <p:blipFill>
                <a:blip r:embed="rId63" cstate="print">
                  <a:extLst>
                    <a:ext uri="{28A0092B-C50C-407E-A947-70E740481C1C}">
                      <a14:useLocalDpi xmlns:a14="http://schemas.microsoft.com/office/drawing/2010/main"/>
                    </a:ext>
                  </a:extLst>
                </a:blip>
                <a:stretch>
                  <a:fillRect/>
                </a:stretch>
              </p:blipFill>
              <p:spPr>
                <a:xfrm flipH="1">
                  <a:off x="3906" y="2194"/>
                  <a:ext cx="712" cy="1253"/>
                </a:xfrm>
                <a:prstGeom prst="rect">
                  <a:avLst/>
                </a:prstGeom>
              </p:spPr>
            </p:pic>
            <p:pic>
              <p:nvPicPr>
                <p:cNvPr id="32" name="图片 31"/>
                <p:cNvPicPr>
                  <a:picLocks noChangeAspect="1"/>
                </p:cNvPicPr>
                <p:nvPr>
                  <p:custDataLst>
                    <p:tags r:id="rId24"/>
                  </p:custDataLst>
                </p:nvPr>
              </p:nvPicPr>
              <p:blipFill>
                <a:blip r:embed="rId64" cstate="print">
                  <a:extLst>
                    <a:ext uri="{28A0092B-C50C-407E-A947-70E740481C1C}">
                      <a14:useLocalDpi xmlns:a14="http://schemas.microsoft.com/office/drawing/2010/main"/>
                    </a:ext>
                  </a:extLst>
                </a:blip>
                <a:stretch>
                  <a:fillRect/>
                </a:stretch>
              </p:blipFill>
              <p:spPr>
                <a:xfrm>
                  <a:off x="3915" y="3506"/>
                  <a:ext cx="712" cy="1253"/>
                </a:xfrm>
                <a:prstGeom prst="rect">
                  <a:avLst/>
                </a:prstGeom>
              </p:spPr>
            </p:pic>
            <p:pic>
              <p:nvPicPr>
                <p:cNvPr id="33" name="图片 32"/>
                <p:cNvPicPr>
                  <a:picLocks noChangeAspect="1"/>
                </p:cNvPicPr>
                <p:nvPr>
                  <p:custDataLst>
                    <p:tags r:id="rId25"/>
                  </p:custDataLst>
                </p:nvPr>
              </p:nvPicPr>
              <p:blipFill>
                <a:blip r:embed="rId65" cstate="print">
                  <a:extLst>
                    <a:ext uri="{28A0092B-C50C-407E-A947-70E740481C1C}">
                      <a14:useLocalDpi xmlns:a14="http://schemas.microsoft.com/office/drawing/2010/main"/>
                    </a:ext>
                  </a:extLst>
                </a:blip>
                <a:stretch>
                  <a:fillRect/>
                </a:stretch>
              </p:blipFill>
              <p:spPr>
                <a:xfrm flipH="1">
                  <a:off x="4757" y="2194"/>
                  <a:ext cx="712" cy="1253"/>
                </a:xfrm>
                <a:prstGeom prst="rect">
                  <a:avLst/>
                </a:prstGeom>
              </p:spPr>
            </p:pic>
            <p:pic>
              <p:nvPicPr>
                <p:cNvPr id="34" name="图片 33"/>
                <p:cNvPicPr>
                  <a:picLocks noChangeAspect="1"/>
                </p:cNvPicPr>
                <p:nvPr>
                  <p:custDataLst>
                    <p:tags r:id="rId26"/>
                  </p:custDataLst>
                </p:nvPr>
              </p:nvPicPr>
              <p:blipFill>
                <a:blip r:embed="rId66" cstate="print">
                  <a:extLst>
                    <a:ext uri="{28A0092B-C50C-407E-A947-70E740481C1C}">
                      <a14:useLocalDpi xmlns:a14="http://schemas.microsoft.com/office/drawing/2010/main"/>
                    </a:ext>
                  </a:extLst>
                </a:blip>
                <a:stretch>
                  <a:fillRect/>
                </a:stretch>
              </p:blipFill>
              <p:spPr>
                <a:xfrm flipH="1">
                  <a:off x="5599" y="2194"/>
                  <a:ext cx="712" cy="1253"/>
                </a:xfrm>
                <a:prstGeom prst="rect">
                  <a:avLst/>
                </a:prstGeom>
              </p:spPr>
            </p:pic>
            <p:pic>
              <p:nvPicPr>
                <p:cNvPr id="35" name="图片 34"/>
                <p:cNvPicPr>
                  <a:picLocks noChangeAspect="1"/>
                </p:cNvPicPr>
                <p:nvPr>
                  <p:custDataLst>
                    <p:tags r:id="rId27"/>
                  </p:custDataLst>
                </p:nvPr>
              </p:nvPicPr>
              <p:blipFill>
                <a:blip r:embed="rId67" cstate="print">
                  <a:extLst>
                    <a:ext uri="{28A0092B-C50C-407E-A947-70E740481C1C}">
                      <a14:useLocalDpi xmlns:a14="http://schemas.microsoft.com/office/drawing/2010/main"/>
                    </a:ext>
                  </a:extLst>
                </a:blip>
                <a:stretch>
                  <a:fillRect/>
                </a:stretch>
              </p:blipFill>
              <p:spPr>
                <a:xfrm>
                  <a:off x="4771" y="3506"/>
                  <a:ext cx="712" cy="1253"/>
                </a:xfrm>
                <a:prstGeom prst="rect">
                  <a:avLst/>
                </a:prstGeom>
              </p:spPr>
            </p:pic>
            <p:pic>
              <p:nvPicPr>
                <p:cNvPr id="36" name="图片 35"/>
                <p:cNvPicPr>
                  <a:picLocks noChangeAspect="1"/>
                </p:cNvPicPr>
                <p:nvPr>
                  <p:custDataLst>
                    <p:tags r:id="rId28"/>
                  </p:custDataLst>
                </p:nvPr>
              </p:nvPicPr>
              <p:blipFill>
                <a:blip r:embed="rId68" cstate="print">
                  <a:extLst>
                    <a:ext uri="{28A0092B-C50C-407E-A947-70E740481C1C}">
                      <a14:useLocalDpi xmlns:a14="http://schemas.microsoft.com/office/drawing/2010/main"/>
                    </a:ext>
                  </a:extLst>
                </a:blip>
                <a:stretch>
                  <a:fillRect/>
                </a:stretch>
              </p:blipFill>
              <p:spPr>
                <a:xfrm>
                  <a:off x="5627" y="3506"/>
                  <a:ext cx="712" cy="1253"/>
                </a:xfrm>
                <a:prstGeom prst="rect">
                  <a:avLst/>
                </a:prstGeom>
              </p:spPr>
            </p:pic>
            <p:cxnSp>
              <p:nvCxnSpPr>
                <p:cNvPr id="14" name="直接连接符 13"/>
                <p:cNvCxnSpPr/>
                <p:nvPr/>
              </p:nvCxnSpPr>
              <p:spPr>
                <a:xfrm>
                  <a:off x="1970" y="3179"/>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cxnSp>
              <p:nvCxnSpPr>
                <p:cNvPr id="37" name="直接连接符 36"/>
                <p:cNvCxnSpPr/>
                <p:nvPr>
                  <p:custDataLst>
                    <p:tags r:id="rId29"/>
                  </p:custDataLst>
                </p:nvPr>
              </p:nvCxnSpPr>
              <p:spPr>
                <a:xfrm>
                  <a:off x="2792" y="3179"/>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cxnSp>
              <p:nvCxnSpPr>
                <p:cNvPr id="38" name="直接连接符 37"/>
                <p:cNvCxnSpPr/>
                <p:nvPr>
                  <p:custDataLst>
                    <p:tags r:id="rId30"/>
                  </p:custDataLst>
                </p:nvPr>
              </p:nvCxnSpPr>
              <p:spPr>
                <a:xfrm>
                  <a:off x="3671" y="3179"/>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cxnSp>
              <p:nvCxnSpPr>
                <p:cNvPr id="39" name="直接连接符 38"/>
                <p:cNvCxnSpPr/>
                <p:nvPr>
                  <p:custDataLst>
                    <p:tags r:id="rId31"/>
                  </p:custDataLst>
                </p:nvPr>
              </p:nvCxnSpPr>
              <p:spPr>
                <a:xfrm>
                  <a:off x="4550" y="3179"/>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cxnSp>
              <p:nvCxnSpPr>
                <p:cNvPr id="41" name="直接连接符 40"/>
                <p:cNvCxnSpPr/>
                <p:nvPr>
                  <p:custDataLst>
                    <p:tags r:id="rId32"/>
                  </p:custDataLst>
                </p:nvPr>
              </p:nvCxnSpPr>
              <p:spPr>
                <a:xfrm>
                  <a:off x="5400" y="3179"/>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cxnSp>
              <p:nvCxnSpPr>
                <p:cNvPr id="43" name="直接连接符 42"/>
                <p:cNvCxnSpPr/>
                <p:nvPr>
                  <p:custDataLst>
                    <p:tags r:id="rId33"/>
                  </p:custDataLst>
                </p:nvPr>
              </p:nvCxnSpPr>
              <p:spPr>
                <a:xfrm>
                  <a:off x="6250" y="3179"/>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cxnSp>
              <p:nvCxnSpPr>
                <p:cNvPr id="44" name="直接连接符 43"/>
                <p:cNvCxnSpPr/>
                <p:nvPr>
                  <p:custDataLst>
                    <p:tags r:id="rId34"/>
                  </p:custDataLst>
                </p:nvPr>
              </p:nvCxnSpPr>
              <p:spPr>
                <a:xfrm>
                  <a:off x="1970" y="4527"/>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cxnSp>
              <p:nvCxnSpPr>
                <p:cNvPr id="46" name="直接连接符 45"/>
                <p:cNvCxnSpPr/>
                <p:nvPr>
                  <p:custDataLst>
                    <p:tags r:id="rId35"/>
                  </p:custDataLst>
                </p:nvPr>
              </p:nvCxnSpPr>
              <p:spPr>
                <a:xfrm>
                  <a:off x="2792" y="4527"/>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cxnSp>
              <p:nvCxnSpPr>
                <p:cNvPr id="47" name="直接连接符 46"/>
                <p:cNvCxnSpPr/>
                <p:nvPr>
                  <p:custDataLst>
                    <p:tags r:id="rId36"/>
                  </p:custDataLst>
                </p:nvPr>
              </p:nvCxnSpPr>
              <p:spPr>
                <a:xfrm>
                  <a:off x="3666" y="4527"/>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cxnSp>
              <p:nvCxnSpPr>
                <p:cNvPr id="48" name="直接连接符 47"/>
                <p:cNvCxnSpPr/>
                <p:nvPr>
                  <p:custDataLst>
                    <p:tags r:id="rId37"/>
                  </p:custDataLst>
                </p:nvPr>
              </p:nvCxnSpPr>
              <p:spPr>
                <a:xfrm>
                  <a:off x="4550" y="4527"/>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cxnSp>
              <p:nvCxnSpPr>
                <p:cNvPr id="49" name="直接连接符 48"/>
                <p:cNvCxnSpPr/>
                <p:nvPr>
                  <p:custDataLst>
                    <p:tags r:id="rId38"/>
                  </p:custDataLst>
                </p:nvPr>
              </p:nvCxnSpPr>
              <p:spPr>
                <a:xfrm>
                  <a:off x="5400" y="4527"/>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cxnSp>
              <p:nvCxnSpPr>
                <p:cNvPr id="50" name="直接连接符 49"/>
                <p:cNvCxnSpPr/>
                <p:nvPr>
                  <p:custDataLst>
                    <p:tags r:id="rId39"/>
                  </p:custDataLst>
                </p:nvPr>
              </p:nvCxnSpPr>
              <p:spPr>
                <a:xfrm>
                  <a:off x="6279" y="4527"/>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grpSp>
              <p:nvGrpSpPr>
                <p:cNvPr id="58" name="组合 57"/>
                <p:cNvGrpSpPr/>
                <p:nvPr/>
              </p:nvGrpSpPr>
              <p:grpSpPr>
                <a:xfrm>
                  <a:off x="1313" y="889"/>
                  <a:ext cx="712" cy="1253"/>
                  <a:chOff x="1313" y="889"/>
                  <a:chExt cx="712" cy="1253"/>
                </a:xfrm>
              </p:grpSpPr>
              <p:pic>
                <p:nvPicPr>
                  <p:cNvPr id="20" name="图片 19" descr="2"/>
                  <p:cNvPicPr>
                    <a:picLocks noChangeAspect="1"/>
                  </p:cNvPicPr>
                  <p:nvPr>
                    <p:custDataLst>
                      <p:tags r:id="rId46"/>
                    </p:custDataLst>
                  </p:nvPr>
                </p:nvPicPr>
                <p:blipFill>
                  <a:blip r:embed="rId69" cstate="print">
                    <a:extLst>
                      <a:ext uri="{28A0092B-C50C-407E-A947-70E740481C1C}">
                        <a14:useLocalDpi xmlns:a14="http://schemas.microsoft.com/office/drawing/2010/main"/>
                      </a:ext>
                    </a:extLst>
                  </a:blip>
                  <a:stretch>
                    <a:fillRect/>
                  </a:stretch>
                </p:blipFill>
                <p:spPr>
                  <a:xfrm>
                    <a:off x="1313" y="889"/>
                    <a:ext cx="712" cy="1253"/>
                  </a:xfrm>
                  <a:prstGeom prst="rect">
                    <a:avLst/>
                  </a:prstGeom>
                </p:spPr>
              </p:pic>
              <p:cxnSp>
                <p:nvCxnSpPr>
                  <p:cNvPr id="52" name="直接连接符 51"/>
                  <p:cNvCxnSpPr/>
                  <p:nvPr>
                    <p:custDataLst>
                      <p:tags r:id="rId47"/>
                    </p:custDataLst>
                  </p:nvPr>
                </p:nvCxnSpPr>
                <p:spPr>
                  <a:xfrm>
                    <a:off x="1970" y="1910"/>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grpSp>
            <p:grpSp>
              <p:nvGrpSpPr>
                <p:cNvPr id="59" name="组合 58"/>
                <p:cNvGrpSpPr/>
                <p:nvPr/>
              </p:nvGrpSpPr>
              <p:grpSpPr>
                <a:xfrm>
                  <a:off x="2169" y="895"/>
                  <a:ext cx="712" cy="1253"/>
                  <a:chOff x="2169" y="896"/>
                  <a:chExt cx="712" cy="1253"/>
                </a:xfrm>
              </p:grpSpPr>
              <p:pic>
                <p:nvPicPr>
                  <p:cNvPr id="21" name="图片 20" descr="3"/>
                  <p:cNvPicPr>
                    <a:picLocks noChangeAspect="1"/>
                  </p:cNvPicPr>
                  <p:nvPr>
                    <p:custDataLst>
                      <p:tags r:id="rId44"/>
                    </p:custDataLst>
                  </p:nvPr>
                </p:nvPicPr>
                <p:blipFill>
                  <a:blip r:embed="rId70" cstate="print">
                    <a:extLst>
                      <a:ext uri="{28A0092B-C50C-407E-A947-70E740481C1C}">
                        <a14:useLocalDpi xmlns:a14="http://schemas.microsoft.com/office/drawing/2010/main"/>
                      </a:ext>
                    </a:extLst>
                  </a:blip>
                  <a:stretch>
                    <a:fillRect/>
                  </a:stretch>
                </p:blipFill>
                <p:spPr>
                  <a:xfrm flipH="1">
                    <a:off x="2169" y="896"/>
                    <a:ext cx="712" cy="1253"/>
                  </a:xfrm>
                  <a:prstGeom prst="rect">
                    <a:avLst/>
                  </a:prstGeom>
                </p:spPr>
              </p:pic>
              <p:cxnSp>
                <p:nvCxnSpPr>
                  <p:cNvPr id="53" name="直接连接符 52"/>
                  <p:cNvCxnSpPr/>
                  <p:nvPr>
                    <p:custDataLst>
                      <p:tags r:id="rId45"/>
                    </p:custDataLst>
                  </p:nvPr>
                </p:nvCxnSpPr>
                <p:spPr>
                  <a:xfrm>
                    <a:off x="2792" y="1911"/>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grpSp>
            <p:cxnSp>
              <p:nvCxnSpPr>
                <p:cNvPr id="54" name="直接连接符 53"/>
                <p:cNvCxnSpPr/>
                <p:nvPr>
                  <p:custDataLst>
                    <p:tags r:id="rId40"/>
                  </p:custDataLst>
                </p:nvPr>
              </p:nvCxnSpPr>
              <p:spPr>
                <a:xfrm>
                  <a:off x="3671" y="1910"/>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cxnSp>
              <p:nvCxnSpPr>
                <p:cNvPr id="55" name="直接连接符 54"/>
                <p:cNvCxnSpPr/>
                <p:nvPr>
                  <p:custDataLst>
                    <p:tags r:id="rId41"/>
                  </p:custDataLst>
                </p:nvPr>
              </p:nvCxnSpPr>
              <p:spPr>
                <a:xfrm>
                  <a:off x="4521" y="1910"/>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cxnSp>
              <p:nvCxnSpPr>
                <p:cNvPr id="56" name="直接连接符 55"/>
                <p:cNvCxnSpPr/>
                <p:nvPr>
                  <p:custDataLst>
                    <p:tags r:id="rId42"/>
                  </p:custDataLst>
                </p:nvPr>
              </p:nvCxnSpPr>
              <p:spPr>
                <a:xfrm>
                  <a:off x="5400" y="1910"/>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cxnSp>
              <p:nvCxnSpPr>
                <p:cNvPr id="57" name="直接连接符 56"/>
                <p:cNvCxnSpPr/>
                <p:nvPr>
                  <p:custDataLst>
                    <p:tags r:id="rId43"/>
                  </p:custDataLst>
                </p:nvPr>
              </p:nvCxnSpPr>
              <p:spPr>
                <a:xfrm>
                  <a:off x="6194" y="1910"/>
                  <a:ext cx="0" cy="170"/>
                </a:xfrm>
                <a:prstGeom prst="line">
                  <a:avLst/>
                </a:prstGeom>
                <a:ln w="6350">
                  <a:solidFill>
                    <a:schemeClr val="tx1"/>
                  </a:solidFill>
                </a:ln>
              </p:spPr>
              <p:style>
                <a:lnRef idx="2">
                  <a:schemeClr val="accent1"/>
                </a:lnRef>
                <a:fillRef idx="0">
                  <a:srgbClr val="FFFFFF"/>
                </a:fillRef>
                <a:effectRef idx="0">
                  <a:srgbClr val="FFFFFF"/>
                </a:effectRef>
                <a:fontRef idx="minor">
                  <a:schemeClr val="tx1"/>
                </a:fontRef>
              </p:style>
            </p:cxnSp>
          </p:grpSp>
        </p:grpSp>
        <p:sp>
          <p:nvSpPr>
            <p:cNvPr id="66" name="文本框 16"/>
            <p:cNvSpPr txBox="1"/>
            <p:nvPr>
              <p:custDataLst>
                <p:tags r:id="rId5"/>
              </p:custDataLst>
            </p:nvPr>
          </p:nvSpPr>
          <p:spPr>
            <a:xfrm rot="16200000">
              <a:off x="995560" y="3445963"/>
              <a:ext cx="716661" cy="203546"/>
            </a:xfrm>
            <a:prstGeom prst="rect">
              <a:avLst/>
            </a:prstGeom>
            <a:noFill/>
          </p:spPr>
          <p:txBody>
            <a:bodyPr wrap="square" rtlCol="0">
              <a:noAutofit/>
            </a:bodyPr>
            <a:lstStyle/>
            <a:p>
              <a:r>
                <a:rPr lang="en-US" altLang="zh-CN" sz="800" dirty="0">
                  <a:latin typeface="Arial" panose="020B0604020202020204" pitchFamily="34" charset="0"/>
                  <a:cs typeface="Arial" panose="020B0604020202020204" pitchFamily="34" charset="0"/>
                </a:rPr>
                <a:t>    Drought</a:t>
              </a:r>
            </a:p>
          </p:txBody>
        </p:sp>
        <p:sp>
          <p:nvSpPr>
            <p:cNvPr id="67" name="文本框 16"/>
            <p:cNvSpPr txBox="1"/>
            <p:nvPr>
              <p:custDataLst>
                <p:tags r:id="rId6"/>
              </p:custDataLst>
            </p:nvPr>
          </p:nvSpPr>
          <p:spPr>
            <a:xfrm rot="16200000">
              <a:off x="995560" y="2284685"/>
              <a:ext cx="716661" cy="203546"/>
            </a:xfrm>
            <a:prstGeom prst="rect">
              <a:avLst/>
            </a:prstGeom>
            <a:noFill/>
          </p:spPr>
          <p:txBody>
            <a:bodyPr wrap="square" rtlCol="0">
              <a:noAutofit/>
            </a:bodyPr>
            <a:lstStyle/>
            <a:p>
              <a:r>
                <a:rPr lang="en-US" altLang="zh-CN" sz="800" dirty="0">
                  <a:latin typeface="Arial" panose="020B0604020202020204" pitchFamily="34" charset="0"/>
                  <a:cs typeface="Arial" panose="020B0604020202020204" pitchFamily="34" charset="0"/>
                </a:rPr>
                <a:t>    Salt</a:t>
              </a:r>
            </a:p>
          </p:txBody>
        </p:sp>
        <p:sp>
          <p:nvSpPr>
            <p:cNvPr id="68" name="文本框 16"/>
            <p:cNvSpPr txBox="1"/>
            <p:nvPr>
              <p:custDataLst>
                <p:tags r:id="rId7"/>
              </p:custDataLst>
            </p:nvPr>
          </p:nvSpPr>
          <p:spPr>
            <a:xfrm rot="16200000">
              <a:off x="1037806" y="1201815"/>
              <a:ext cx="632168" cy="203546"/>
            </a:xfrm>
            <a:prstGeom prst="rect">
              <a:avLst/>
            </a:prstGeom>
            <a:noFill/>
          </p:spPr>
          <p:txBody>
            <a:bodyPr wrap="square" rtlCol="0">
              <a:noAutofit/>
            </a:bodyPr>
            <a:lstStyle/>
            <a:p>
              <a:r>
                <a:rPr lang="en-US" altLang="zh-CN" sz="800" dirty="0">
                  <a:latin typeface="Arial" panose="020B0604020202020204" pitchFamily="34" charset="0"/>
                  <a:cs typeface="Arial" panose="020B0604020202020204" pitchFamily="34" charset="0"/>
                </a:rPr>
                <a:t>Normal</a:t>
              </a:r>
            </a:p>
          </p:txBody>
        </p:sp>
      </p:grpSp>
      <p:sp>
        <p:nvSpPr>
          <p:cNvPr id="5" name="矩形 4"/>
          <p:cNvSpPr/>
          <p:nvPr/>
        </p:nvSpPr>
        <p:spPr>
          <a:xfrm>
            <a:off x="621328" y="5497225"/>
            <a:ext cx="5760000" cy="1777666"/>
          </a:xfrm>
          <a:prstGeom prst="rect">
            <a:avLst/>
          </a:prstGeom>
        </p:spPr>
        <p:txBody>
          <a:bodyPr>
            <a:spAutoFit/>
          </a:bodyPr>
          <a:lstStyle/>
          <a:p>
            <a:pPr algn="just">
              <a:lnSpc>
                <a:spcPct val="200000"/>
              </a:lnSpc>
            </a:pP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Fig. S8 </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Detection of H</a:t>
            </a:r>
            <a:r>
              <a:rPr lang="en-US" altLang="zh-CN" sz="800" kern="100" spc="60" baseline="-25000" dirty="0">
                <a:solidFill>
                  <a:srgbClr val="000000"/>
                </a:solidFill>
                <a:effectLst/>
                <a:latin typeface="Arial" panose="020B0604020202020204" pitchFamily="34" charset="0"/>
                <a:ea typeface="宋体" panose="02010600030101010101" pitchFamily="2" charset="-122"/>
                <a:cs typeface="Arial" panose="020B0604020202020204" pitchFamily="34" charset="0"/>
              </a:rPr>
              <a:t>2</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O</a:t>
            </a:r>
            <a:r>
              <a:rPr lang="en-US" altLang="zh-CN" sz="800" kern="100" spc="60" baseline="-25000" dirty="0">
                <a:solidFill>
                  <a:srgbClr val="000000"/>
                </a:solidFill>
                <a:effectLst/>
                <a:latin typeface="Arial" panose="020B0604020202020204" pitchFamily="34" charset="0"/>
                <a:ea typeface="宋体" panose="02010600030101010101" pitchFamily="2" charset="-122"/>
                <a:cs typeface="Arial" panose="020B0604020202020204" pitchFamily="34" charset="0"/>
              </a:rPr>
              <a:t>2</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and O</a:t>
            </a:r>
            <a:r>
              <a:rPr lang="en-US" altLang="zh-CN" sz="800" kern="100" spc="60" baseline="30000" dirty="0">
                <a:solidFill>
                  <a:srgbClr val="000000"/>
                </a:solidFill>
                <a:effectLst/>
                <a:latin typeface="Arial" panose="020B0604020202020204" pitchFamily="34" charset="0"/>
                <a:ea typeface="宋体" panose="02010600030101010101" pitchFamily="2" charset="-122"/>
                <a:cs typeface="Arial" panose="020B0604020202020204" pitchFamily="34" charset="0"/>
              </a:rPr>
              <a:t>2-</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accumulation in transgenic and WT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Arabidopsis </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plants under normal, salt and drought stresses.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a:t>
            </a:r>
            <a:r>
              <a:rPr lang="en-US" altLang="zh-CN" sz="800" b="1" kern="100" dirty="0">
                <a:effectLst/>
                <a:latin typeface="Arial" panose="020B0604020202020204" pitchFamily="34" charset="0"/>
                <a:ea typeface="宋体" panose="02010600030101010101" pitchFamily="2" charset="-122"/>
                <a:cs typeface="Arial" panose="020B0604020202020204" pitchFamily="34" charset="0"/>
              </a:rPr>
              <a:t>–</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B</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Leaves of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AhIRX7</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transgenic and WT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Arabidopsis</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plants were stained with NBT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and DAB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B</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after three weeks of cultivation under normal condition, NaCl, and drought treatments. (</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C</a:t>
            </a:r>
            <a:r>
              <a:rPr lang="en-US" altLang="zh-CN" sz="800" b="1" kern="100" dirty="0">
                <a:effectLst/>
                <a:latin typeface="Arial" panose="020B0604020202020204" pitchFamily="34" charset="0"/>
                <a:ea typeface="宋体" panose="02010600030101010101" pitchFamily="2" charset="-122"/>
                <a:cs typeface="Arial" panose="020B0604020202020204" pitchFamily="34" charset="0"/>
              </a:rPr>
              <a:t>–</a:t>
            </a: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F</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Analysis of the activity of enzyme</a:t>
            </a:r>
            <a:r>
              <a:rPr lang="en-US" altLang="zh-CN" sz="800" kern="100" dirty="0">
                <a:effectLst/>
                <a:latin typeface="Arial" panose="020B0604020202020204" pitchFamily="34" charset="0"/>
                <a:ea typeface="宋体" panose="02010600030101010101" pitchFamily="2" charset="-122"/>
                <a:cs typeface="Arial" panose="020B0604020202020204" pitchFamily="34" charset="0"/>
              </a:rPr>
              <a:t> </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related to ROS scavenging,</a:t>
            </a:r>
            <a:r>
              <a:rPr lang="en-US" altLang="zh-CN" sz="800" kern="100" dirty="0">
                <a:effectLst/>
                <a:latin typeface="Arial" panose="020B0604020202020204" pitchFamily="34" charset="0"/>
                <a:ea typeface="宋体" panose="02010600030101010101" pitchFamily="2" charset="-122"/>
                <a:cs typeface="Arial" panose="020B0604020202020204" pitchFamily="34" charset="0"/>
              </a:rPr>
              <a:t> </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as well as the levels of proline (Pro) and MDA</a:t>
            </a:r>
            <a:r>
              <a:rPr lang="en-US" altLang="zh-CN" sz="800" kern="100" dirty="0">
                <a:effectLst/>
                <a:latin typeface="Arial" panose="020B0604020202020204" pitchFamily="34" charset="0"/>
                <a:ea typeface="宋体" panose="02010600030101010101" pitchFamily="2" charset="-122"/>
                <a:cs typeface="Arial" panose="020B0604020202020204" pitchFamily="34" charset="0"/>
              </a:rPr>
              <a:t> </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in WT and overexpression lines under normal conditions, NaCl and drought treatment. Data are presented as mean ±SE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n</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 3). Two-tailed Student’s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t</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-tests were performed (</a:t>
            </a:r>
            <a:r>
              <a:rPr lang="en-US" altLang="zh-CN" sz="800" kern="100" spc="60" baseline="30000" dirty="0">
                <a:solidFill>
                  <a:srgbClr val="000000"/>
                </a:solidFill>
                <a:effectLst/>
                <a:latin typeface="Arial" panose="020B0604020202020204" pitchFamily="34" charset="0"/>
                <a:ea typeface="宋体" panose="02010600030101010101" pitchFamily="2" charset="-122"/>
                <a:cs typeface="Arial" panose="020B0604020202020204" pitchFamily="34" charset="0"/>
              </a:rPr>
              <a:t>**</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P</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&lt; 0.01). </a:t>
            </a:r>
            <a:endParaRPr lang="zh-CN" altLang="zh-CN" sz="800" kern="100" dirty="0">
              <a:effectLst/>
              <a:latin typeface="Arial" panose="020B0604020202020204" pitchFamily="34" charset="0"/>
              <a:ea typeface="宋体" panose="02010600030101010101" pitchFamily="2" charset="-122"/>
              <a:cs typeface="Arial" panose="020B0604020202020204" pitchFamily="34" charset="0"/>
            </a:endParaRPr>
          </a:p>
        </p:txBody>
      </p:sp>
    </p:spTree>
    <p:extLst>
      <p:ext uri="{BB962C8B-B14F-4D97-AF65-F5344CB8AC3E}">
        <p14:creationId xmlns:p14="http://schemas.microsoft.com/office/powerpoint/2010/main" val="1743235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p:cNvGrpSpPr/>
          <p:nvPr/>
        </p:nvGrpSpPr>
        <p:grpSpPr>
          <a:xfrm>
            <a:off x="619495" y="1245818"/>
            <a:ext cx="4462861" cy="1564322"/>
            <a:chOff x="636" y="507"/>
            <a:chExt cx="7324" cy="2274"/>
          </a:xfrm>
        </p:grpSpPr>
        <p:sp>
          <p:nvSpPr>
            <p:cNvPr id="20" name="文本框 19"/>
            <p:cNvSpPr txBox="1"/>
            <p:nvPr>
              <p:custDataLst>
                <p:tags r:id="rId1"/>
              </p:custDataLst>
            </p:nvPr>
          </p:nvSpPr>
          <p:spPr>
            <a:xfrm>
              <a:off x="638" y="508"/>
              <a:ext cx="481" cy="324"/>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A</a:t>
              </a:r>
            </a:p>
          </p:txBody>
        </p:sp>
        <p:sp>
          <p:nvSpPr>
            <p:cNvPr id="21" name="文本框 20"/>
            <p:cNvSpPr txBox="1"/>
            <p:nvPr>
              <p:custDataLst>
                <p:tags r:id="rId2"/>
              </p:custDataLst>
            </p:nvPr>
          </p:nvSpPr>
          <p:spPr>
            <a:xfrm>
              <a:off x="2883" y="509"/>
              <a:ext cx="408" cy="532"/>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B</a:t>
              </a:r>
            </a:p>
          </p:txBody>
        </p:sp>
        <p:sp>
          <p:nvSpPr>
            <p:cNvPr id="22" name="文本框 21"/>
            <p:cNvSpPr txBox="1"/>
            <p:nvPr>
              <p:custDataLst>
                <p:tags r:id="rId3"/>
              </p:custDataLst>
            </p:nvPr>
          </p:nvSpPr>
          <p:spPr>
            <a:xfrm>
              <a:off x="5167" y="507"/>
              <a:ext cx="682" cy="403"/>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C</a:t>
              </a:r>
            </a:p>
          </p:txBody>
        </p:sp>
        <p:sp>
          <p:nvSpPr>
            <p:cNvPr id="23" name="文本框 22"/>
            <p:cNvSpPr txBox="1"/>
            <p:nvPr>
              <p:custDataLst>
                <p:tags r:id="rId4"/>
              </p:custDataLst>
            </p:nvPr>
          </p:nvSpPr>
          <p:spPr>
            <a:xfrm>
              <a:off x="7492" y="507"/>
              <a:ext cx="468" cy="356"/>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D</a:t>
              </a:r>
            </a:p>
          </p:txBody>
        </p:sp>
        <p:sp>
          <p:nvSpPr>
            <p:cNvPr id="24" name="文本框 23"/>
            <p:cNvSpPr txBox="1"/>
            <p:nvPr>
              <p:custDataLst>
                <p:tags r:id="rId5"/>
              </p:custDataLst>
            </p:nvPr>
          </p:nvSpPr>
          <p:spPr>
            <a:xfrm>
              <a:off x="636" y="2353"/>
              <a:ext cx="682" cy="403"/>
            </a:xfrm>
            <a:prstGeom prst="rect">
              <a:avLst/>
            </a:prstGeom>
            <a:noFill/>
          </p:spPr>
          <p:txBody>
            <a:bodyPr wrap="square" rtlCol="0">
              <a:spAutoFit/>
            </a:bodyPr>
            <a:lstStyle/>
            <a:p>
              <a:r>
                <a:rPr lang="en-US" altLang="zh-CN" sz="1200" dirty="0">
                  <a:latin typeface="Arial" panose="020B0604020202020204" pitchFamily="34" charset="0"/>
                  <a:cs typeface="Arial" panose="020B0604020202020204" pitchFamily="34" charset="0"/>
                </a:rPr>
                <a:t>E</a:t>
              </a:r>
            </a:p>
          </p:txBody>
        </p:sp>
        <p:sp>
          <p:nvSpPr>
            <p:cNvPr id="25" name="文本框 24"/>
            <p:cNvSpPr txBox="1"/>
            <p:nvPr>
              <p:custDataLst>
                <p:tags r:id="rId6"/>
              </p:custDataLst>
            </p:nvPr>
          </p:nvSpPr>
          <p:spPr>
            <a:xfrm>
              <a:off x="2881" y="2354"/>
              <a:ext cx="345" cy="264"/>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F</a:t>
              </a:r>
            </a:p>
          </p:txBody>
        </p:sp>
        <p:sp>
          <p:nvSpPr>
            <p:cNvPr id="9" name="文本框 8"/>
            <p:cNvSpPr txBox="1"/>
            <p:nvPr>
              <p:custDataLst>
                <p:tags r:id="rId7"/>
              </p:custDataLst>
            </p:nvPr>
          </p:nvSpPr>
          <p:spPr>
            <a:xfrm>
              <a:off x="7495" y="2354"/>
              <a:ext cx="400" cy="403"/>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H</a:t>
              </a:r>
            </a:p>
          </p:txBody>
        </p:sp>
        <p:sp>
          <p:nvSpPr>
            <p:cNvPr id="10" name="文本框 9"/>
            <p:cNvSpPr txBox="1"/>
            <p:nvPr>
              <p:custDataLst>
                <p:tags r:id="rId8"/>
              </p:custDataLst>
            </p:nvPr>
          </p:nvSpPr>
          <p:spPr>
            <a:xfrm>
              <a:off x="5167" y="2354"/>
              <a:ext cx="257" cy="427"/>
            </a:xfrm>
            <a:prstGeom prst="rect">
              <a:avLst/>
            </a:prstGeom>
            <a:noFill/>
          </p:spPr>
          <p:txBody>
            <a:bodyPr wrap="square" rtlCol="0">
              <a:noAutofit/>
            </a:bodyPr>
            <a:lstStyle/>
            <a:p>
              <a:r>
                <a:rPr lang="en-US" altLang="zh-CN" sz="1200" dirty="0">
                  <a:latin typeface="Arial" panose="020B0604020202020204" pitchFamily="34" charset="0"/>
                  <a:cs typeface="Arial" panose="020B0604020202020204" pitchFamily="34" charset="0"/>
                </a:rPr>
                <a:t>G</a:t>
              </a:r>
            </a:p>
          </p:txBody>
        </p:sp>
      </p:grpSp>
      <p:pic>
        <p:nvPicPr>
          <p:cNvPr id="30" name="Picture 43" descr="C:\Users\Administrator\Desktop\数据 2.em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33860" y="1463199"/>
            <a:ext cx="1462017" cy="98779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4" descr="C:\Users\Administrator\Desktop\数据 2.emf"/>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088000" y="1463198"/>
            <a:ext cx="1485058" cy="98779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5" descr="C:\Users\Administrator\Desktop\数据 2.emf"/>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896001" y="1468932"/>
            <a:ext cx="1445559" cy="98779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6" descr="C:\Users\Administrator\Desktop\数据 2.emf"/>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484801" y="1469391"/>
            <a:ext cx="1462017" cy="98779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8" descr="C:\Users\Administrator\Desktop\数据 2.emf"/>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3860" y="2709285"/>
            <a:ext cx="1475183" cy="98779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9" descr="C:\Users\Administrator\Desktop\数据 2.emf"/>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093350" y="2717071"/>
            <a:ext cx="1465308" cy="98779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0" descr="C:\Users\Administrator\Desktop\数据 2.emf"/>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471635" y="2709882"/>
            <a:ext cx="1475183" cy="98779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51" descr="C:\Users\Administrator\Desktop\数据 2.emf"/>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899293" y="2709881"/>
            <a:ext cx="1442267" cy="987791"/>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549000" y="3775828"/>
            <a:ext cx="5760000" cy="1037913"/>
          </a:xfrm>
          <a:prstGeom prst="rect">
            <a:avLst/>
          </a:prstGeom>
        </p:spPr>
        <p:txBody>
          <a:bodyPr>
            <a:spAutoFit/>
          </a:bodyPr>
          <a:lstStyle/>
          <a:p>
            <a:pPr algn="just">
              <a:lnSpc>
                <a:spcPct val="200000"/>
              </a:lnSpc>
            </a:pPr>
            <a:r>
              <a:rPr lang="en-US" altLang="zh-CN" sz="800" b="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Fig. S9 </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The expression levels of eight stress-responsive genes in the leaves of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AhIRX7</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transgenic and WT seedlings pot-grown were analyzed for 4 weeks under different conditions. The expression level of stress-responsive genes was included</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POD</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SOD</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CAT</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AAO</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NCED, LOX2, APX </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and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DHAR. </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Data are presented as mean ±SE (</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n</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 3). Two-tailed Student’s t-tests were performed (</a:t>
            </a:r>
            <a:r>
              <a:rPr lang="en-US" altLang="zh-CN" sz="800" kern="100" spc="60" baseline="30000" dirty="0">
                <a:solidFill>
                  <a:srgbClr val="000000"/>
                </a:solidFill>
                <a:effectLst/>
                <a:latin typeface="Arial" panose="020B0604020202020204" pitchFamily="34" charset="0"/>
                <a:ea typeface="宋体" panose="02010600030101010101" pitchFamily="2" charset="-122"/>
                <a:cs typeface="Arial" panose="020B0604020202020204" pitchFamily="34" charset="0"/>
              </a:rPr>
              <a:t>**</a:t>
            </a:r>
            <a:r>
              <a:rPr lang="en-US" altLang="zh-CN" sz="800" i="1"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P</a:t>
            </a:r>
            <a:r>
              <a:rPr lang="en-US" altLang="zh-CN" sz="800" kern="100" spc="60" dirty="0">
                <a:solidFill>
                  <a:srgbClr val="000000"/>
                </a:solidFill>
                <a:effectLst/>
                <a:latin typeface="Arial" panose="020B0604020202020204" pitchFamily="34" charset="0"/>
                <a:ea typeface="宋体" panose="02010600030101010101" pitchFamily="2" charset="-122"/>
                <a:cs typeface="Arial" panose="020B0604020202020204" pitchFamily="34" charset="0"/>
              </a:rPr>
              <a:t> &lt; 0.01).</a:t>
            </a:r>
            <a:endParaRPr lang="zh-CN" altLang="zh-CN" sz="800" kern="100" dirty="0">
              <a:effectLst/>
              <a:latin typeface="Arial" panose="020B0604020202020204" pitchFamily="34" charset="0"/>
              <a:ea typeface="宋体" panose="02010600030101010101" pitchFamily="2" charset="-122"/>
              <a:cs typeface="Arial" panose="020B0604020202020204" pitchFamily="34" charset="0"/>
            </a:endParaRPr>
          </a:p>
        </p:txBody>
      </p:sp>
    </p:spTree>
    <p:extLst>
      <p:ext uri="{BB962C8B-B14F-4D97-AF65-F5344CB8AC3E}">
        <p14:creationId xmlns:p14="http://schemas.microsoft.com/office/powerpoint/2010/main" val="27571537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913,&quot;width&quot;:1019}"/>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18974</TotalTime>
  <Words>1137</Words>
  <Application>Microsoft Office PowerPoint</Application>
  <PresentationFormat>A4 纸张(210x297 毫米)</PresentationFormat>
  <Paragraphs>93</Paragraphs>
  <Slides>9</Slides>
  <Notes>4</Notes>
  <HiddenSlides>0</HiddenSlides>
  <MMClips>0</MMClips>
  <ScaleCrop>false</ScaleCrop>
  <HeadingPairs>
    <vt:vector size="6" baseType="variant">
      <vt:variant>
        <vt:lpstr>已用的字体</vt:lpstr>
      </vt:variant>
      <vt:variant>
        <vt:i4>2</vt:i4>
      </vt:variant>
      <vt:variant>
        <vt:lpstr>主题</vt:lpstr>
      </vt:variant>
      <vt:variant>
        <vt:i4>1</vt:i4>
      </vt:variant>
      <vt:variant>
        <vt:lpstr>幻灯片标题</vt:lpstr>
      </vt:variant>
      <vt:variant>
        <vt:i4>9</vt:i4>
      </vt:variant>
    </vt:vector>
  </HeadingPairs>
  <TitlesOfParts>
    <vt:vector size="12" baseType="lpstr">
      <vt:lpstr>Arial</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艳艳 唐</cp:lastModifiedBy>
  <cp:revision>50</cp:revision>
  <dcterms:created xsi:type="dcterms:W3CDTF">2024-07-11T06:04:05Z</dcterms:created>
  <dcterms:modified xsi:type="dcterms:W3CDTF">2026-06-30T08:38:58Z</dcterms:modified>
</cp:coreProperties>
</file>