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7" r:id="rId5"/>
    <p:sldId id="259" r:id="rId6"/>
  </p:sldIdLst>
  <p:sldSz cx="6858000" cy="9906000" type="A4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 showGuides="1">
      <p:cViewPr>
        <p:scale>
          <a:sx n="160" d="100"/>
          <a:sy n="160" d="100"/>
        </p:scale>
        <p:origin x="1194" y="-46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159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30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9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70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54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0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53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07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82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1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29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36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1262C37-CCEA-009E-D07E-8521F623D6B7}"/>
              </a:ext>
            </a:extLst>
          </p:cNvPr>
          <p:cNvSpPr txBox="1"/>
          <p:nvPr/>
        </p:nvSpPr>
        <p:spPr>
          <a:xfrm>
            <a:off x="471997" y="122383"/>
            <a:ext cx="59276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Supplemental Table S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Volatiles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emitted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undamaged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ctr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gypsy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moth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caterpillar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Lymantria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dispar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herb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damaged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Japanese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orange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cherry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leaves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Volatile compounds were collected using a push–pull system and subsequently analyzed and quantified by gas chromatography–mass spectrometry (GC–MS) and gas chromatography-flame ionization detection (GC–FID), respectively.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Mean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ng g</a:t>
            </a: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FW h</a:t>
            </a: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± SE (n = 6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replicates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Compounds marked with ‘*’ were identified by comparison of retention time and mass spectrum to those of authentic standards. Compound marked with ‘</a:t>
            </a: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’ by comparison of retention time and mass spectrum to those of the previously described P450 enzyme AtCYP82G1 (23). Other compounds were identified by database comparisons. Differences between treatments were analyzed by a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Student's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(ST)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Mann-Whitney Rank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Sum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Test (MW)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(* P &lt; 0.05; ** P &lt; 0.01; *** P &lt; 0.001)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DMNT, 4,8-dimethyl-1,3,7-nonatriene;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fw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determined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D7D43DDC-331E-F0D8-77EF-1DCBAA2CD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098431"/>
              </p:ext>
            </p:extLst>
          </p:nvPr>
        </p:nvGraphicFramePr>
        <p:xfrm>
          <a:off x="523215" y="1322712"/>
          <a:ext cx="5825218" cy="82176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150">
                  <a:extLst>
                    <a:ext uri="{9D8B030D-6E8A-4147-A177-3AD203B41FA5}">
                      <a16:colId xmlns:a16="http://schemas.microsoft.com/office/drawing/2014/main" val="2443713698"/>
                    </a:ext>
                  </a:extLst>
                </a:gridCol>
                <a:gridCol w="793964">
                  <a:extLst>
                    <a:ext uri="{9D8B030D-6E8A-4147-A177-3AD203B41FA5}">
                      <a16:colId xmlns:a16="http://schemas.microsoft.com/office/drawing/2014/main" val="1973263721"/>
                    </a:ext>
                  </a:extLst>
                </a:gridCol>
                <a:gridCol w="833116">
                  <a:extLst>
                    <a:ext uri="{9D8B030D-6E8A-4147-A177-3AD203B41FA5}">
                      <a16:colId xmlns:a16="http://schemas.microsoft.com/office/drawing/2014/main" val="3548030760"/>
                    </a:ext>
                  </a:extLst>
                </a:gridCol>
                <a:gridCol w="791570">
                  <a:extLst>
                    <a:ext uri="{9D8B030D-6E8A-4147-A177-3AD203B41FA5}">
                      <a16:colId xmlns:a16="http://schemas.microsoft.com/office/drawing/2014/main" val="2232353400"/>
                    </a:ext>
                  </a:extLst>
                </a:gridCol>
                <a:gridCol w="859809">
                  <a:extLst>
                    <a:ext uri="{9D8B030D-6E8A-4147-A177-3AD203B41FA5}">
                      <a16:colId xmlns:a16="http://schemas.microsoft.com/office/drawing/2014/main" val="2359299047"/>
                    </a:ext>
                  </a:extLst>
                </a:gridCol>
                <a:gridCol w="1007609">
                  <a:extLst>
                    <a:ext uri="{9D8B030D-6E8A-4147-A177-3AD203B41FA5}">
                      <a16:colId xmlns:a16="http://schemas.microsoft.com/office/drawing/2014/main" val="1222620752"/>
                    </a:ext>
                  </a:extLst>
                </a:gridCol>
              </a:tblGrid>
              <a:tr h="197934"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compound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</a:t>
                      </a:r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</a:t>
                      </a:r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</a:t>
                      </a:r>
                      <a:r>
                        <a:rPr lang="de-DE" sz="7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Kovats-index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203099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)-2-hexanal</a:t>
                      </a:r>
                      <a:endParaRPr lang="de-DE" sz="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600.1 ± 325.1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8391066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3-methylbutyraldoxime isomer 1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449.4 ± 171.5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7488988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2-methylbutyraldoxime isomer 1</a:t>
                      </a:r>
                      <a:endParaRPr lang="de-D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321.7 ± 91.5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0.009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-3.208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854786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2-methylbutyraldoxime isomer 2 and 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)-2-hexanal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749.8 ± 414.1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4487466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3-methylbutyraldoxime isomer 2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1034.0 ± 614.0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385988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-pinene*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148.7 ± 32.4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1892595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methyl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2-hexenoate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77.1 ± 36.2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8453630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sabinene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± 1.0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469. 6 ± 96.5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4001495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-pinene*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95.6 ± 19.8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08018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myrcene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92.9 ± 18.3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12850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acetate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923.4 ± 358.9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4454076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leaf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volatile 1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131.5 ± 62.8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0.065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55245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hexyl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acetate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109.8 ± 47.1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0.065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130771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)-2-hexenyl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acetate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730.1 ± 332.7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52545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phellandrene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70.0 ± 13.2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125068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1,8-cineole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 ± 1.4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1002.0 ±2 00.6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3594884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ocimene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 ± 1.2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175.1 ± 47.1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0.008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-3.322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763238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phenylacetaldehyde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25.7 ± 9.2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8689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ocimene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58.3 ± 19.5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2533.2 ± 781.7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4931296"/>
                  </a:ext>
                </a:extLst>
              </a:tr>
              <a:tr h="165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monoterpene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67.6 ± 34.2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1568191"/>
                  </a:ext>
                </a:extLst>
              </a:tr>
              <a:tr h="1335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linalool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oxide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71.7 ± 12.5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6793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linalool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oxide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 ± 0.9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57.3 ± 12.7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-4.011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2093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)-DMNT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 ± 1.1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119.3 ± 32.7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0.008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-3.276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1365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linalool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 ± 17.6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4379.1 ± 922.3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334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)-DMNT</a:t>
                      </a:r>
                      <a:r>
                        <a:rPr lang="de-DE" sz="7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de-DE" sz="700" b="0" i="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150.5 ± 75.9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5760.0 ± 1156.9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7785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benzyl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cyanide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 ± 0.8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670.6 ± 179.1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825322"/>
                  </a:ext>
                </a:extLst>
              </a:tr>
              <a:tr h="165819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butyrate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epoxy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ocimene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77.3 ± 26.0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0.022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-2.711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1145/1142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7893228"/>
                  </a:ext>
                </a:extLst>
              </a:tr>
              <a:tr h="133519">
                <a:tc>
                  <a:txBody>
                    <a:bodyPr/>
                    <a:lstStyle/>
                    <a:p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isobutyrate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661.9 ± 240.2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0.031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-2.516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7147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monoterpene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180.9 ± 46.2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602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compound 1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 ± 1.9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249.9 ± 123.3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0.009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0141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compound 2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 ± 3.7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216.4 ± 53.6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0.006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-3.503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1179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-3-hexenyl-2-methylbutanoate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281.3 ± 79.0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0.009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-3.252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2537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phenylacetaldoxime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isomer 1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 ± 7.1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-3.669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1758227"/>
                  </a:ext>
                </a:extLst>
              </a:tr>
              <a:tr h="165819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phenylacetaldoxime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isomer 2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101.9 ± 30.4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110815"/>
                  </a:ext>
                </a:extLst>
              </a:tr>
              <a:tr h="133519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indole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811.9 ± 270.3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334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2-phenylnitroethane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52.4 ± 14.8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5426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hexanoate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55.0 ± 20.8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0.036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-2.416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9406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00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51E55-54BB-5233-9DA1-01FC180F7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3A4BF8B-FE8A-98AE-3FF2-B05F92390A40}"/>
              </a:ext>
            </a:extLst>
          </p:cNvPr>
          <p:cNvSpPr txBox="1"/>
          <p:nvPr/>
        </p:nvSpPr>
        <p:spPr>
          <a:xfrm>
            <a:off x="471997" y="122383"/>
            <a:ext cx="592765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Supplemental Table S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continued</a:t>
            </a:r>
            <a:endParaRPr lang="en-US" sz="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8D93DD1-563D-05BA-DD1B-C453ACDE2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706213"/>
              </p:ext>
            </p:extLst>
          </p:nvPr>
        </p:nvGraphicFramePr>
        <p:xfrm>
          <a:off x="523215" y="384461"/>
          <a:ext cx="5825218" cy="26852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150">
                  <a:extLst>
                    <a:ext uri="{9D8B030D-6E8A-4147-A177-3AD203B41FA5}">
                      <a16:colId xmlns:a16="http://schemas.microsoft.com/office/drawing/2014/main" val="2443713698"/>
                    </a:ext>
                  </a:extLst>
                </a:gridCol>
                <a:gridCol w="793964">
                  <a:extLst>
                    <a:ext uri="{9D8B030D-6E8A-4147-A177-3AD203B41FA5}">
                      <a16:colId xmlns:a16="http://schemas.microsoft.com/office/drawing/2014/main" val="1973263721"/>
                    </a:ext>
                  </a:extLst>
                </a:gridCol>
                <a:gridCol w="793964">
                  <a:extLst>
                    <a:ext uri="{9D8B030D-6E8A-4147-A177-3AD203B41FA5}">
                      <a16:colId xmlns:a16="http://schemas.microsoft.com/office/drawing/2014/main" val="3548030760"/>
                    </a:ext>
                  </a:extLst>
                </a:gridCol>
                <a:gridCol w="793964">
                  <a:extLst>
                    <a:ext uri="{9D8B030D-6E8A-4147-A177-3AD203B41FA5}">
                      <a16:colId xmlns:a16="http://schemas.microsoft.com/office/drawing/2014/main" val="2232353400"/>
                    </a:ext>
                  </a:extLst>
                </a:gridCol>
                <a:gridCol w="913556">
                  <a:extLst>
                    <a:ext uri="{9D8B030D-6E8A-4147-A177-3AD203B41FA5}">
                      <a16:colId xmlns:a16="http://schemas.microsoft.com/office/drawing/2014/main" val="2359299047"/>
                    </a:ext>
                  </a:extLst>
                </a:gridCol>
                <a:gridCol w="990620">
                  <a:extLst>
                    <a:ext uri="{9D8B030D-6E8A-4147-A177-3AD203B41FA5}">
                      <a16:colId xmlns:a16="http://schemas.microsoft.com/office/drawing/2014/main" val="1222620752"/>
                    </a:ext>
                  </a:extLst>
                </a:gridCol>
              </a:tblGrid>
              <a:tr h="197934"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compound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ctr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</a:t>
                      </a:r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</a:t>
                      </a:r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</a:t>
                      </a:r>
                      <a:r>
                        <a:rPr lang="de-DE" sz="7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Kovats-index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203099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jasmone</a:t>
                      </a:r>
                      <a:endParaRPr lang="de-DE" sz="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178.0 ± 42.6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8391066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compound 3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18.8 ± 7.3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7488988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el-GR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de-DE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b="0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farnesene</a:t>
                      </a:r>
                      <a:r>
                        <a:rPr lang="de-DE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 ± 11.1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854786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germacrene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13.8 ± 4.3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4487466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compound 4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16.6 ± 4.1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-3.727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3859882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Z,E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farnesene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 ± 1.3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120.4 ± 45.1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1892595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E,E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el-GR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farnesene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 ± 18.2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948.5 ± 299.6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8453630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nerolidol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 ± 1.6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389.9 ± 121.4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4001495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benzoate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 ± 0.3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 ± 12.2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08018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unidentified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compound 5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 ± 1.0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 ± 2.8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0.052 (ST)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-2.209</a:t>
                      </a:r>
                      <a:endParaRPr lang="de-DE" sz="7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128503"/>
                  </a:ext>
                </a:extLst>
              </a:tr>
              <a:tr h="226104">
                <a:tc>
                  <a:txBody>
                    <a:bodyPr/>
                    <a:lstStyle/>
                    <a:p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)-3-hexenyl 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benzoate</a:t>
                      </a:r>
                      <a:endParaRPr lang="de-D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 ± 0.0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20.9 ± 6.9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 (MW)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4454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97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D118CD-5CDE-40B6-FA09-8D308036811C}"/>
              </a:ext>
            </a:extLst>
          </p:cNvPr>
          <p:cNvSpPr txBox="1"/>
          <p:nvPr/>
        </p:nvSpPr>
        <p:spPr>
          <a:xfrm>
            <a:off x="253260" y="484120"/>
            <a:ext cx="6362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Supplemental Table S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In silico 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analysis of functional domains and subcellular localization of identified Japanese orange cherry (</a:t>
            </a:r>
            <a:r>
              <a:rPr lang="en-US" sz="800" b="1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Idesia</a:t>
            </a:r>
            <a:r>
              <a:rPr lang="en-US" sz="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00" b="1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polycarpa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 terpene synthase (</a:t>
            </a:r>
            <a:r>
              <a:rPr lang="en-US" sz="800" b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TPS) candidates</a:t>
            </a:r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Predicted nucleotide (nt) and amino acid (aa), terpene synthase type, conserved functional domains and the subcellular localization based on the analyses by TargetP 2.0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(32) are given. CTP, Chloroplast transfer peptide;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DiTPS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diterpene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synthase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MTS, monoterpene synthase; STS, sesquiterpene synthase.   </a:t>
            </a:r>
            <a:endParaRPr lang="en-US" sz="800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242D6FE5-45EE-CCA5-788C-6AA083A44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446219"/>
              </p:ext>
            </p:extLst>
          </p:nvPr>
        </p:nvGraphicFramePr>
        <p:xfrm>
          <a:off x="320866" y="1227214"/>
          <a:ext cx="6280063" cy="79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3826">
                  <a:extLst>
                    <a:ext uri="{9D8B030D-6E8A-4147-A177-3AD203B41FA5}">
                      <a16:colId xmlns:a16="http://schemas.microsoft.com/office/drawing/2014/main" val="2443713698"/>
                    </a:ext>
                  </a:extLst>
                </a:gridCol>
                <a:gridCol w="544266">
                  <a:extLst>
                    <a:ext uri="{9D8B030D-6E8A-4147-A177-3AD203B41FA5}">
                      <a16:colId xmlns:a16="http://schemas.microsoft.com/office/drawing/2014/main" val="1973263721"/>
                    </a:ext>
                  </a:extLst>
                </a:gridCol>
                <a:gridCol w="557704">
                  <a:extLst>
                    <a:ext uri="{9D8B030D-6E8A-4147-A177-3AD203B41FA5}">
                      <a16:colId xmlns:a16="http://schemas.microsoft.com/office/drawing/2014/main" val="3548030760"/>
                    </a:ext>
                  </a:extLst>
                </a:gridCol>
                <a:gridCol w="551396">
                  <a:extLst>
                    <a:ext uri="{9D8B030D-6E8A-4147-A177-3AD203B41FA5}">
                      <a16:colId xmlns:a16="http://schemas.microsoft.com/office/drawing/2014/main" val="3973363965"/>
                    </a:ext>
                  </a:extLst>
                </a:gridCol>
                <a:gridCol w="575187">
                  <a:extLst>
                    <a:ext uri="{9D8B030D-6E8A-4147-A177-3AD203B41FA5}">
                      <a16:colId xmlns:a16="http://schemas.microsoft.com/office/drawing/2014/main" val="1222620752"/>
                    </a:ext>
                  </a:extLst>
                </a:gridCol>
                <a:gridCol w="663678">
                  <a:extLst>
                    <a:ext uri="{9D8B030D-6E8A-4147-A177-3AD203B41FA5}">
                      <a16:colId xmlns:a16="http://schemas.microsoft.com/office/drawing/2014/main" val="395020476"/>
                    </a:ext>
                  </a:extLst>
                </a:gridCol>
                <a:gridCol w="534626">
                  <a:extLst>
                    <a:ext uri="{9D8B030D-6E8A-4147-A177-3AD203B41FA5}">
                      <a16:colId xmlns:a16="http://schemas.microsoft.com/office/drawing/2014/main" val="3527737820"/>
                    </a:ext>
                  </a:extLst>
                </a:gridCol>
                <a:gridCol w="557704">
                  <a:extLst>
                    <a:ext uri="{9D8B030D-6E8A-4147-A177-3AD203B41FA5}">
                      <a16:colId xmlns:a16="http://schemas.microsoft.com/office/drawing/2014/main" val="1707337030"/>
                    </a:ext>
                  </a:extLst>
                </a:gridCol>
                <a:gridCol w="685370">
                  <a:extLst>
                    <a:ext uri="{9D8B030D-6E8A-4147-A177-3AD203B41FA5}">
                      <a16:colId xmlns:a16="http://schemas.microsoft.com/office/drawing/2014/main" val="1771516198"/>
                    </a:ext>
                  </a:extLst>
                </a:gridCol>
                <a:gridCol w="686306">
                  <a:extLst>
                    <a:ext uri="{9D8B030D-6E8A-4147-A177-3AD203B41FA5}">
                      <a16:colId xmlns:a16="http://schemas.microsoft.com/office/drawing/2014/main" val="39266701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candidate TPS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RR(x)</a:t>
                      </a:r>
                      <a:r>
                        <a:rPr lang="de-DE" sz="700" b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SxYDTxW</a:t>
                      </a:r>
                      <a:endParaRPr lang="de-DE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RxR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DDxxD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NSE/DTE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TargetP 2.0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203099"/>
                  </a:ext>
                </a:extLst>
              </a:tr>
              <a:tr h="136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1719</a:t>
                      </a: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572</a:t>
                      </a: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MTS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RxQ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DDxxD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DDxxSxxxE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CTP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7799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IpTPS15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STS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RxQ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DDxxD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DDxxTxxxE</a:t>
                      </a:r>
                      <a:endParaRPr lang="de-DE" sz="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881433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2343</a:t>
                      </a: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de-DE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780</a:t>
                      </a: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DiTPS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SxYDTxW</a:t>
                      </a:r>
                      <a:endParaRPr lang="de-DE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RxK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DDxxD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NDxxSxxxE</a:t>
                      </a:r>
                      <a:endParaRPr lang="de-DE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45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78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988E87B-7CDD-FEDB-107B-8001D9DCF724}"/>
              </a:ext>
            </a:extLst>
          </p:cNvPr>
          <p:cNvSpPr txBox="1"/>
          <p:nvPr/>
        </p:nvSpPr>
        <p:spPr>
          <a:xfrm>
            <a:off x="528558" y="911500"/>
            <a:ext cx="59276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Supplemental Table S3. 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</a:rPr>
              <a:t>Gene expression fold changes of candidate genes.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Fold changes in J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apanese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orange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cherry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Idesia</a:t>
            </a:r>
            <a:r>
              <a:rPr lang="en-US" sz="800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00" i="1" dirty="0" err="1">
                <a:solidFill>
                  <a:srgbClr val="000000"/>
                </a:solidFill>
                <a:latin typeface="Arial" panose="020B0604020202020204" pitchFamily="34" charset="0"/>
              </a:rPr>
              <a:t>polycarpa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) leaves following herbivory by gypsy moth (</a:t>
            </a:r>
            <a:r>
              <a:rPr lang="en-US" sz="800" i="1" dirty="0">
                <a:solidFill>
                  <a:srgbClr val="000000"/>
                </a:solidFill>
                <a:latin typeface="Arial" panose="020B0604020202020204" pitchFamily="34" charset="0"/>
              </a:rPr>
              <a:t>Lymantria dispar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) caterpillar compared with untreated leaves. P-values are given and are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assessed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Student‘s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-test.</a:t>
            </a:r>
            <a:endParaRPr lang="en-US" sz="800" dirty="0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AA165479-BED2-6BF1-4D81-F87F9FF0A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479225"/>
              </p:ext>
            </p:extLst>
          </p:nvPr>
        </p:nvGraphicFramePr>
        <p:xfrm>
          <a:off x="1429311" y="1412387"/>
          <a:ext cx="3902135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7942">
                  <a:extLst>
                    <a:ext uri="{9D8B030D-6E8A-4147-A177-3AD203B41FA5}">
                      <a16:colId xmlns:a16="http://schemas.microsoft.com/office/drawing/2014/main" val="1667642839"/>
                    </a:ext>
                  </a:extLst>
                </a:gridCol>
                <a:gridCol w="888674">
                  <a:extLst>
                    <a:ext uri="{9D8B030D-6E8A-4147-A177-3AD203B41FA5}">
                      <a16:colId xmlns:a16="http://schemas.microsoft.com/office/drawing/2014/main" val="899849148"/>
                    </a:ext>
                  </a:extLst>
                </a:gridCol>
                <a:gridCol w="705780">
                  <a:extLst>
                    <a:ext uri="{9D8B030D-6E8A-4147-A177-3AD203B41FA5}">
                      <a16:colId xmlns:a16="http://schemas.microsoft.com/office/drawing/2014/main" val="3658577138"/>
                    </a:ext>
                  </a:extLst>
                </a:gridCol>
                <a:gridCol w="658715">
                  <a:extLst>
                    <a:ext uri="{9D8B030D-6E8A-4147-A177-3AD203B41FA5}">
                      <a16:colId xmlns:a16="http://schemas.microsoft.com/office/drawing/2014/main" val="3788074029"/>
                    </a:ext>
                  </a:extLst>
                </a:gridCol>
                <a:gridCol w="661024">
                  <a:extLst>
                    <a:ext uri="{9D8B030D-6E8A-4147-A177-3AD203B41FA5}">
                      <a16:colId xmlns:a16="http://schemas.microsoft.com/office/drawing/2014/main" val="2728394273"/>
                    </a:ext>
                  </a:extLst>
                </a:gridCol>
              </a:tblGrid>
              <a:tr h="180277"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Transcript</a:t>
                      </a:r>
                      <a:r>
                        <a:rPr lang="de-DE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de-DE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Enzyme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Fold</a:t>
                      </a:r>
                      <a:r>
                        <a:rPr lang="de-DE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</a:t>
                      </a:r>
                      <a:endParaRPr lang="de-DE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de-DE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de-DE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de-DE" sz="7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de-DE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990759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contig_35335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209.8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-3.050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756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contig_38794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-2.634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5890564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en-US" sz="7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contig_17619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de-DE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IpTPS19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1.953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895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contig_9647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de-DE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IpCYP82L45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-8.916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895120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contig_6120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de-DE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0.0728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-2.419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374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contig_16849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de-DE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1864648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contig_25999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>
                        <a:buNone/>
                      </a:pPr>
                      <a:r>
                        <a:rPr lang="de-DE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-2.911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892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8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1DC9448-F47E-FBEE-877C-4FCF5EE8F3AC}"/>
              </a:ext>
            </a:extLst>
          </p:cNvPr>
          <p:cNvSpPr txBox="1"/>
          <p:nvPr/>
        </p:nvSpPr>
        <p:spPr>
          <a:xfrm>
            <a:off x="280987" y="550026"/>
            <a:ext cx="6296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Table S4.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Oligonucleotides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amplification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full-length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truncated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terpene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synthases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(TPS) and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cytochrome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P450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monooxygenases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(CYP)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Populus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trichocarpa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(Pt), and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Arabidopsis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thaliana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(At).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fwd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reverse. 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16B57DB-5EB3-3BCB-0D36-09B13C3D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5012"/>
              </p:ext>
            </p:extLst>
          </p:nvPr>
        </p:nvGraphicFramePr>
        <p:xfrm>
          <a:off x="280987" y="1009650"/>
          <a:ext cx="6296026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938">
                  <a:extLst>
                    <a:ext uri="{9D8B030D-6E8A-4147-A177-3AD203B41FA5}">
                      <a16:colId xmlns:a16="http://schemas.microsoft.com/office/drawing/2014/main" val="3493298872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758188435"/>
                    </a:ext>
                  </a:extLst>
                </a:gridCol>
                <a:gridCol w="3412004">
                  <a:extLst>
                    <a:ext uri="{9D8B030D-6E8A-4147-A177-3AD203B41FA5}">
                      <a16:colId xmlns:a16="http://schemas.microsoft.com/office/drawing/2014/main" val="1459190332"/>
                    </a:ext>
                  </a:extLst>
                </a:gridCol>
                <a:gridCol w="1107609">
                  <a:extLst>
                    <a:ext uri="{9D8B030D-6E8A-4147-A177-3AD203B41FA5}">
                      <a16:colId xmlns:a16="http://schemas.microsoft.com/office/drawing/2014/main" val="378941045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oligonucleotides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</a:t>
                      </a:r>
                      <a:r>
                        <a:rPr lang="de-DE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5‘ – 3‘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usage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338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AAGTTCTGTTTCAGGGCCCGTCTTGCAGTCGTCCCAG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4591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ATGGTCTAGAAAGCTTTATTATAATTCATCTAGAGAGATGGGTT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296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PtTPS17-fwd-tr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AAGTTCTGTTTCAGGGTACCGCTAAGGTTTCTGTGGCTAAG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649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PtTPS17-rev-tr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CTGGTCTAGAAAGCTTTTAAGCCACTGTCTCAAAAAG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610095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PtTPS19-fwd-tr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AAGTTCTGTTTCAGGGTACCATCAAGAAGATGTTTGATAAGATTGA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224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PtTPS19-rev-tr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CTGGTCTAGAAAGCTTTTATAATTCATCTAGAGAGATGGGTT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pOPINF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78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ACTCGCGGCCGCAATGATTCTGGAGGCTCTCA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pESC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582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TAGCTTAATTAACTTAACACATATAGAGCTCCGAT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pESC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224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cap="all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ttcggttaattaattagagtaaactatacaacttcgg</a:t>
                      </a:r>
                      <a:endParaRPr lang="de-DE" sz="700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pESC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244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cap="all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ctctcgcggccgcaatgacttttctctttagtactctc</a:t>
                      </a:r>
                      <a:endParaRPr lang="de-DE" sz="700" cap="all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pESC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304584"/>
                  </a:ext>
                </a:extLst>
              </a:tr>
              <a:tr h="17068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GGCTTAAUATGGCCTTGTCTTACAGTG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213182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GGTTTAAUTTACACATACACATTTTCATAGAGG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804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GGCTTAAUATGTCTTGCAGTCGTCCCA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316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GGTTTAAUTTATAATTCATCTAGAGAGATGGGTTC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976519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IpTPS15-fwd-fl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GGCTTAAUATGGCATTTTCCATTAATAATGTCAG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6158315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IpTPS15-rev-fl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GGTTTAAUCTAGCTGAGTTCTAAATGAGCAG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552600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algn="ctr"/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GGCTTAAUATGATTCTGGAGGCTCTCA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368729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IpCYP82L45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GGTTTAAUTTAACACATATAGAGCTCCGAT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839618"/>
                  </a:ext>
                </a:extLst>
              </a:tr>
              <a:tr h="12801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GGCTTAAUATGACTTTTCTCTTTAGTACTCTCC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772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AtCYP82G1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GGTTTAAUTTAGAGTAAACTATACAACTTCGGG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341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PtTPS10-fwd-fl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GGCTTAAUATGGAATTTTCAAAATCTTTCAATATTCA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625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PtTPS10-rev-fl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PtTPS10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GGTTTAAUTCACATGAAACAGAATTTTAACTTCG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cloning</a:t>
                      </a:r>
                      <a:r>
                        <a:rPr lang="de-DE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de-DE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pCAMBIA</a:t>
                      </a:r>
                      <a:endParaRPr lang="de-DE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189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451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1414</Words>
  <Application>Microsoft Office PowerPoint</Application>
  <PresentationFormat>A4-Papier (210 x 297 mm)</PresentationFormat>
  <Paragraphs>477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Universitaet Wuerzburg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Nathalie Lackus</dc:creator>
  <cp:lastModifiedBy>Nathalie Lackus</cp:lastModifiedBy>
  <cp:revision>41</cp:revision>
  <cp:lastPrinted>2026-03-25T11:36:15Z</cp:lastPrinted>
  <dcterms:created xsi:type="dcterms:W3CDTF">2026-01-16T13:13:47Z</dcterms:created>
  <dcterms:modified xsi:type="dcterms:W3CDTF">2026-05-13T11:38:00Z</dcterms:modified>
</cp:coreProperties>
</file>