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7559675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3891" autoAdjust="0"/>
  </p:normalViewPr>
  <p:slideViewPr>
    <p:cSldViewPr>
      <p:cViewPr varScale="1">
        <p:scale>
          <a:sx n="51" d="100"/>
          <a:sy n="51" d="100"/>
        </p:scale>
        <p:origin x="40" y="156"/>
      </p:cViewPr>
      <p:guideLst>
        <p:guide orient="horz" pos="2381"/>
        <p:guide pos="2880"/>
      </p:guideLst>
    </p:cSldViewPr>
  </p:slideViewPr>
  <p:outlineViewPr>
    <p:cViewPr>
      <p:scale>
        <a:sx n="33" d="100"/>
        <a:sy n="33" d="100"/>
      </p:scale>
      <p:origin x="0" y="95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eri\Documents\&#8734;unicorn&#8734;\&#30740;&#31350;\&#9679;&#34899;&#20013;&#32954;&#20445;&#35703;\OLV&#37325;&#35201;&#26360;&#39006;\&#35542;&#25991;&#20316;&#25104;\min%20SpO2%20&amp;%20TWA%20FIO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1"/>
          <c:order val="1"/>
          <c:tx>
            <c:strRef>
              <c:f>Sheet4!$A$3</c:f>
              <c:strCache>
                <c:ptCount val="1"/>
                <c:pt idx="0">
                  <c:v>&lt; 0.6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Sheet4!$B$2:$J$2</c:f>
              <c:strCache>
                <c:ptCount val="9"/>
                <c:pt idx="0">
                  <c:v>-92</c:v>
                </c:pt>
                <c:pt idx="1">
                  <c:v>93</c:v>
                </c:pt>
                <c:pt idx="2">
                  <c:v>94</c:v>
                </c:pt>
                <c:pt idx="3">
                  <c:v>95</c:v>
                </c:pt>
                <c:pt idx="4">
                  <c:v>96</c:v>
                </c:pt>
                <c:pt idx="5">
                  <c:v>97</c:v>
                </c:pt>
                <c:pt idx="6">
                  <c:v>98</c:v>
                </c:pt>
                <c:pt idx="7">
                  <c:v>99</c:v>
                </c:pt>
                <c:pt idx="8">
                  <c:v>100</c:v>
                </c:pt>
              </c:strCache>
            </c:strRef>
          </c:cat>
          <c:val>
            <c:numRef>
              <c:f>Sheet4!$B$3:$J$3</c:f>
              <c:numCache>
                <c:formatCode>General</c:formatCode>
                <c:ptCount val="9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3A-49B0-9478-F800FF43A2C8}"/>
            </c:ext>
          </c:extLst>
        </c:ser>
        <c:ser>
          <c:idx val="2"/>
          <c:order val="2"/>
          <c:tx>
            <c:strRef>
              <c:f>Sheet4!$A$4</c:f>
              <c:strCache>
                <c:ptCount val="1"/>
                <c:pt idx="0">
                  <c:v>&lt; 0.8</c:v>
                </c:pt>
              </c:strCache>
            </c:strRef>
          </c:tx>
          <c:spPr>
            <a:pattFill prst="pct20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Sheet4!$B$2:$J$2</c:f>
              <c:strCache>
                <c:ptCount val="9"/>
                <c:pt idx="0">
                  <c:v>-92</c:v>
                </c:pt>
                <c:pt idx="1">
                  <c:v>93</c:v>
                </c:pt>
                <c:pt idx="2">
                  <c:v>94</c:v>
                </c:pt>
                <c:pt idx="3">
                  <c:v>95</c:v>
                </c:pt>
                <c:pt idx="4">
                  <c:v>96</c:v>
                </c:pt>
                <c:pt idx="5">
                  <c:v>97</c:v>
                </c:pt>
                <c:pt idx="6">
                  <c:v>98</c:v>
                </c:pt>
                <c:pt idx="7">
                  <c:v>99</c:v>
                </c:pt>
                <c:pt idx="8">
                  <c:v>100</c:v>
                </c:pt>
              </c:strCache>
            </c:strRef>
          </c:cat>
          <c:val>
            <c:numRef>
              <c:f>Sheet4!$B$4:$J$4</c:f>
              <c:numCache>
                <c:formatCode>General</c:formatCode>
                <c:ptCount val="9"/>
                <c:pt idx="0">
                  <c:v>11</c:v>
                </c:pt>
                <c:pt idx="1">
                  <c:v>3</c:v>
                </c:pt>
                <c:pt idx="2">
                  <c:v>4</c:v>
                </c:pt>
                <c:pt idx="3">
                  <c:v>9</c:v>
                </c:pt>
                <c:pt idx="4">
                  <c:v>7</c:v>
                </c:pt>
                <c:pt idx="5">
                  <c:v>9</c:v>
                </c:pt>
                <c:pt idx="6">
                  <c:v>9</c:v>
                </c:pt>
                <c:pt idx="7">
                  <c:v>6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3A-49B0-9478-F800FF43A2C8}"/>
            </c:ext>
          </c:extLst>
        </c:ser>
        <c:ser>
          <c:idx val="3"/>
          <c:order val="3"/>
          <c:tx>
            <c:strRef>
              <c:f>Sheet4!$A$5</c:f>
              <c:strCache>
                <c:ptCount val="1"/>
                <c:pt idx="0">
                  <c:v>0.8-1.0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Sheet4!$B$2:$J$2</c:f>
              <c:strCache>
                <c:ptCount val="9"/>
                <c:pt idx="0">
                  <c:v>-92</c:v>
                </c:pt>
                <c:pt idx="1">
                  <c:v>93</c:v>
                </c:pt>
                <c:pt idx="2">
                  <c:v>94</c:v>
                </c:pt>
                <c:pt idx="3">
                  <c:v>95</c:v>
                </c:pt>
                <c:pt idx="4">
                  <c:v>96</c:v>
                </c:pt>
                <c:pt idx="5">
                  <c:v>97</c:v>
                </c:pt>
                <c:pt idx="6">
                  <c:v>98</c:v>
                </c:pt>
                <c:pt idx="7">
                  <c:v>99</c:v>
                </c:pt>
                <c:pt idx="8">
                  <c:v>100</c:v>
                </c:pt>
              </c:strCache>
            </c:strRef>
          </c:cat>
          <c:val>
            <c:numRef>
              <c:f>Sheet4!$B$5:$J$5</c:f>
              <c:numCache>
                <c:formatCode>General</c:formatCode>
                <c:ptCount val="9"/>
                <c:pt idx="0">
                  <c:v>33</c:v>
                </c:pt>
                <c:pt idx="1">
                  <c:v>11</c:v>
                </c:pt>
                <c:pt idx="2">
                  <c:v>7</c:v>
                </c:pt>
                <c:pt idx="3">
                  <c:v>10</c:v>
                </c:pt>
                <c:pt idx="4">
                  <c:v>15</c:v>
                </c:pt>
                <c:pt idx="5">
                  <c:v>9</c:v>
                </c:pt>
                <c:pt idx="6">
                  <c:v>6</c:v>
                </c:pt>
                <c:pt idx="7">
                  <c:v>5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3A-49B0-9478-F800FF43A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6013720"/>
        <c:axId val="5460176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Sheet4!$A$2</c15:sqref>
                        </c15:formulaRef>
                      </c:ext>
                    </c:extLst>
                    <c:strCache>
                      <c:ptCount val="1"/>
                      <c:pt idx="0">
                        <c:v>最低SpO2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Sheet4!$B$2:$J$2</c15:sqref>
                        </c15:formulaRef>
                      </c:ext>
                    </c:extLst>
                    <c:strCache>
                      <c:ptCount val="9"/>
                      <c:pt idx="0">
                        <c:v>-92</c:v>
                      </c:pt>
                      <c:pt idx="1">
                        <c:v>93</c:v>
                      </c:pt>
                      <c:pt idx="2">
                        <c:v>94</c:v>
                      </c:pt>
                      <c:pt idx="3">
                        <c:v>95</c:v>
                      </c:pt>
                      <c:pt idx="4">
                        <c:v>96</c:v>
                      </c:pt>
                      <c:pt idx="5">
                        <c:v>97</c:v>
                      </c:pt>
                      <c:pt idx="6">
                        <c:v>98</c:v>
                      </c:pt>
                      <c:pt idx="7">
                        <c:v>99</c:v>
                      </c:pt>
                      <c:pt idx="8">
                        <c:v>100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Sheet4!$B$2:$J$2</c15:sqref>
                        </c15:formulaRef>
                      </c:ext>
                    </c:extLst>
                    <c:numCache>
                      <c:formatCode>@</c:formatCode>
                      <c:ptCount val="9"/>
                      <c:pt idx="0">
                        <c:v>0</c:v>
                      </c:pt>
                      <c:pt idx="1">
                        <c:v>93</c:v>
                      </c:pt>
                      <c:pt idx="2">
                        <c:v>94</c:v>
                      </c:pt>
                      <c:pt idx="3">
                        <c:v>95</c:v>
                      </c:pt>
                      <c:pt idx="4">
                        <c:v>96</c:v>
                      </c:pt>
                      <c:pt idx="5">
                        <c:v>97</c:v>
                      </c:pt>
                      <c:pt idx="6">
                        <c:v>98</c:v>
                      </c:pt>
                      <c:pt idx="7">
                        <c:v>99</c:v>
                      </c:pt>
                      <c:pt idx="8">
                        <c:v>100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FA3A-49B0-9478-F800FF43A2C8}"/>
                  </c:ext>
                </c:extLst>
              </c15:ser>
            </c15:filteredBarSeries>
          </c:ext>
        </c:extLst>
      </c:barChart>
      <c:catAx>
        <c:axId val="54601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46017656"/>
        <c:crosses val="autoZero"/>
        <c:auto val="1"/>
        <c:lblAlgn val="ctr"/>
        <c:lblOffset val="100"/>
        <c:noMultiLvlLbl val="0"/>
      </c:catAx>
      <c:valAx>
        <c:axId val="546017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460137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0DEC9-4135-45FB-92CA-5F0C29A75B87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55725" y="685800"/>
            <a:ext cx="41465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30C65-439B-4998-9DB9-0ABBBB0BD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473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55725" y="685800"/>
            <a:ext cx="414655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200" dirty="0"/>
              <a:t>In 111 patients (56%), intraoperative minimum SpO</a:t>
            </a:r>
            <a:r>
              <a:rPr lang="en-US" altLang="ja-JP" sz="1200" baseline="-25000" dirty="0"/>
              <a:t>2</a:t>
            </a:r>
            <a:r>
              <a:rPr lang="en-US" altLang="ja-JP" sz="1200" dirty="0"/>
              <a:t> was more than or equal to 95%. Among them, 90 patients (46%) were managed with TWA F</a:t>
            </a:r>
            <a:r>
              <a:rPr lang="en-US" altLang="ja-JP" sz="1200" baseline="-25000" dirty="0"/>
              <a:t>I</a:t>
            </a:r>
            <a:r>
              <a:rPr lang="en-US" altLang="ja-JP" sz="1200" dirty="0"/>
              <a:t>O</a:t>
            </a:r>
            <a:r>
              <a:rPr lang="en-US" altLang="ja-JP" sz="1200" baseline="-25000" dirty="0"/>
              <a:t>2</a:t>
            </a:r>
            <a:r>
              <a:rPr lang="en-US" altLang="ja-JP" sz="1200" dirty="0"/>
              <a:t> ≥ 0.6.</a:t>
            </a:r>
            <a:endParaRPr lang="ja-JP" altLang="en-US" sz="120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47FEA-EEC1-4D18-A4D3-FD62DE277A8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910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348401"/>
            <a:ext cx="7772400" cy="162043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283817"/>
            <a:ext cx="6400800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9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96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302739"/>
            <a:ext cx="2057400" cy="645022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302739"/>
            <a:ext cx="6019800" cy="645022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90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34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857793"/>
            <a:ext cx="7772400" cy="15014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204115"/>
            <a:ext cx="7772400" cy="165367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3082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763926"/>
            <a:ext cx="4038600" cy="49890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763926"/>
            <a:ext cx="4038600" cy="49890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67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92179"/>
            <a:ext cx="4040188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397397"/>
            <a:ext cx="4040188" cy="4355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8" y="1692179"/>
            <a:ext cx="4041775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8" y="2397397"/>
            <a:ext cx="4041775" cy="4355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87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919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367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300987"/>
            <a:ext cx="3008313" cy="1280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300989"/>
            <a:ext cx="5111750" cy="64519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581934"/>
            <a:ext cx="3008313" cy="5171028"/>
          </a:xfrm>
        </p:spPr>
        <p:txBody>
          <a:bodyPr/>
          <a:lstStyle>
            <a:lvl1pPr marL="0" indent="0">
              <a:buNone/>
              <a:defRPr sz="1400"/>
            </a:lvl1pPr>
            <a:lvl2pPr marL="457203" indent="0">
              <a:buNone/>
              <a:defRPr sz="1200"/>
            </a:lvl2pPr>
            <a:lvl3pPr marL="914406" indent="0">
              <a:buNone/>
              <a:defRPr sz="1000"/>
            </a:lvl3pPr>
            <a:lvl4pPr marL="1371609" indent="0">
              <a:buNone/>
              <a:defRPr sz="900"/>
            </a:lvl4pPr>
            <a:lvl5pPr marL="1828812" indent="0">
              <a:buNone/>
              <a:defRPr sz="900"/>
            </a:lvl5pPr>
            <a:lvl6pPr marL="2286015" indent="0">
              <a:buNone/>
              <a:defRPr sz="900"/>
            </a:lvl6pPr>
            <a:lvl7pPr marL="2743218" indent="0">
              <a:buNone/>
              <a:defRPr sz="900"/>
            </a:lvl7pPr>
            <a:lvl8pPr marL="3200421" indent="0">
              <a:buNone/>
              <a:defRPr sz="900"/>
            </a:lvl8pPr>
            <a:lvl9pPr marL="3657624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79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5291772"/>
            <a:ext cx="5486400" cy="6247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75471"/>
            <a:ext cx="5486400" cy="4535805"/>
          </a:xfrm>
        </p:spPr>
        <p:txBody>
          <a:bodyPr/>
          <a:lstStyle>
            <a:lvl1pPr marL="0" indent="0">
              <a:buNone/>
              <a:defRPr sz="3200"/>
            </a:lvl1pPr>
            <a:lvl2pPr marL="457203" indent="0">
              <a:buNone/>
              <a:defRPr sz="2800"/>
            </a:lvl2pPr>
            <a:lvl3pPr marL="914406" indent="0">
              <a:buNone/>
              <a:defRPr sz="2400"/>
            </a:lvl3pPr>
            <a:lvl4pPr marL="1371609" indent="0">
              <a:buNone/>
              <a:defRPr sz="2000"/>
            </a:lvl4pPr>
            <a:lvl5pPr marL="1828812" indent="0">
              <a:buNone/>
              <a:defRPr sz="2000"/>
            </a:lvl5pPr>
            <a:lvl6pPr marL="2286015" indent="0">
              <a:buNone/>
              <a:defRPr sz="2000"/>
            </a:lvl6pPr>
            <a:lvl7pPr marL="2743218" indent="0">
              <a:buNone/>
              <a:defRPr sz="2000"/>
            </a:lvl7pPr>
            <a:lvl8pPr marL="3200421" indent="0">
              <a:buNone/>
              <a:defRPr sz="2000"/>
            </a:lvl8pPr>
            <a:lvl9pPr marL="3657624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916496"/>
            <a:ext cx="5486400" cy="887211"/>
          </a:xfrm>
        </p:spPr>
        <p:txBody>
          <a:bodyPr/>
          <a:lstStyle>
            <a:lvl1pPr marL="0" indent="0">
              <a:buNone/>
              <a:defRPr sz="1400"/>
            </a:lvl1pPr>
            <a:lvl2pPr marL="457203" indent="0">
              <a:buNone/>
              <a:defRPr sz="1200"/>
            </a:lvl2pPr>
            <a:lvl3pPr marL="914406" indent="0">
              <a:buNone/>
              <a:defRPr sz="1000"/>
            </a:lvl3pPr>
            <a:lvl4pPr marL="1371609" indent="0">
              <a:buNone/>
              <a:defRPr sz="900"/>
            </a:lvl4pPr>
            <a:lvl5pPr marL="1828812" indent="0">
              <a:buNone/>
              <a:defRPr sz="900"/>
            </a:lvl5pPr>
            <a:lvl6pPr marL="2286015" indent="0">
              <a:buNone/>
              <a:defRPr sz="900"/>
            </a:lvl6pPr>
            <a:lvl7pPr marL="2743218" indent="0">
              <a:buNone/>
              <a:defRPr sz="900"/>
            </a:lvl7pPr>
            <a:lvl8pPr marL="3200421" indent="0">
              <a:buNone/>
              <a:defRPr sz="900"/>
            </a:lvl8pPr>
            <a:lvl9pPr marL="3657624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47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302737"/>
            <a:ext cx="8229600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763926"/>
            <a:ext cx="8229600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7006700"/>
            <a:ext cx="21336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79FD3-C6B4-4515-92A4-829B6BDD1006}" type="datetimeFigureOut">
              <a:rPr kumimoji="1" lang="ja-JP" altLang="en-US" smtClean="0"/>
              <a:t>2017/9/7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7006700"/>
            <a:ext cx="28956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7006700"/>
            <a:ext cx="21336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F80BF-2AF6-48FB-9D66-217C7F8F37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191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6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3" indent="-342903" algn="l" defTabSz="914406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5" indent="-285752" algn="l" defTabSz="914406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8" indent="-228602" algn="l" defTabSz="914406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0" indent="-228602" algn="l" defTabSz="914406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3" indent="-228602" algn="l" defTabSz="914406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7" indent="-228602" algn="l" defTabSz="914406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883C033C-2AB3-4A3D-B8DC-6E5296F770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298540"/>
              </p:ext>
            </p:extLst>
          </p:nvPr>
        </p:nvGraphicFramePr>
        <p:xfrm>
          <a:off x="683568" y="1547589"/>
          <a:ext cx="7886700" cy="3850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69933" y="190026"/>
            <a:ext cx="8745755" cy="865634"/>
          </a:xfrm>
        </p:spPr>
        <p:txBody>
          <a:bodyPr>
            <a:noAutofit/>
          </a:bodyPr>
          <a:lstStyle/>
          <a:p>
            <a:r>
              <a:rPr lang="en-US" altLang="ja-JP" sz="2400" dirty="0"/>
              <a:t>Supplemental</a:t>
            </a:r>
            <a:r>
              <a:rPr lang="ja-JP" altLang="en-US" sz="2400" dirty="0"/>
              <a:t>  </a:t>
            </a:r>
            <a:r>
              <a:rPr lang="en-US" altLang="ja-JP" sz="2400" dirty="0"/>
              <a:t>Figure</a:t>
            </a:r>
            <a:br>
              <a:rPr lang="en-US" altLang="ja-JP" sz="2400" dirty="0"/>
            </a:br>
            <a:r>
              <a:rPr lang="en-US" altLang="ja-JP" sz="2400" dirty="0"/>
              <a:t>The correlation between TWA F</a:t>
            </a:r>
            <a:r>
              <a:rPr lang="en-US" altLang="ja-JP" sz="2400" baseline="-25000" dirty="0"/>
              <a:t>I</a:t>
            </a:r>
            <a:r>
              <a:rPr lang="en-US" altLang="ja-JP" sz="2400" dirty="0"/>
              <a:t>O</a:t>
            </a:r>
            <a:r>
              <a:rPr lang="en-US" altLang="ja-JP" sz="2400" baseline="-25000" dirty="0"/>
              <a:t>2</a:t>
            </a:r>
            <a:r>
              <a:rPr lang="en-US" altLang="ja-JP" sz="2400" dirty="0"/>
              <a:t> and the minimum SpO</a:t>
            </a:r>
            <a:r>
              <a:rPr lang="en-US" altLang="ja-JP" sz="2400" baseline="-25000" dirty="0"/>
              <a:t>2</a:t>
            </a:r>
            <a:endParaRPr lang="ja-JP" altLang="en-US" sz="2400" baseline="-25000" dirty="0"/>
          </a:p>
        </p:txBody>
      </p:sp>
      <p:sp>
        <p:nvSpPr>
          <p:cNvPr id="8" name="テキスト ボックス 1"/>
          <p:cNvSpPr txBox="1"/>
          <p:nvPr/>
        </p:nvSpPr>
        <p:spPr>
          <a:xfrm>
            <a:off x="3023408" y="5594730"/>
            <a:ext cx="3492500" cy="55291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2000" dirty="0"/>
              <a:t>Minimum</a:t>
            </a:r>
            <a:r>
              <a:rPr lang="ja-JP" altLang="en-US" sz="2000" dirty="0"/>
              <a:t> </a:t>
            </a:r>
            <a:r>
              <a:rPr lang="en-US" altLang="ja-JP" sz="2000" dirty="0"/>
              <a:t>SpO</a:t>
            </a:r>
            <a:r>
              <a:rPr lang="en-US" altLang="ja-JP" sz="1800" baseline="-25000" dirty="0"/>
              <a:t>2</a:t>
            </a:r>
            <a:r>
              <a:rPr lang="ja-JP" altLang="en-US" sz="2000" dirty="0"/>
              <a:t> </a:t>
            </a:r>
            <a:endParaRPr lang="en-US" altLang="ja-JP" sz="2000" dirty="0"/>
          </a:p>
          <a:p>
            <a:pPr algn="ctr"/>
            <a:r>
              <a:rPr lang="en-US" altLang="ja-JP" sz="2000" dirty="0"/>
              <a:t>(Number of patients)</a:t>
            </a:r>
            <a:endParaRPr lang="ja-JP" altLang="en-US" sz="2000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4"/>
          <a:srcRect l="64017" t="88709"/>
          <a:stretch/>
        </p:blipFill>
        <p:spPr>
          <a:xfrm>
            <a:off x="6118906" y="1252183"/>
            <a:ext cx="2838668" cy="492168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5686423" y="131360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F</a:t>
            </a:r>
            <a:r>
              <a:rPr lang="en-US" altLang="ja-JP" baseline="-25000" dirty="0"/>
              <a:t>I</a:t>
            </a:r>
            <a:r>
              <a:rPr lang="en-US" altLang="ja-JP" dirty="0"/>
              <a:t>O</a:t>
            </a:r>
            <a:r>
              <a:rPr lang="en-US" altLang="ja-JP" baseline="-25000" dirty="0"/>
              <a:t>2</a:t>
            </a:r>
            <a:endParaRPr lang="ja-JP" altLang="en-US" baseline="-25000" dirty="0"/>
          </a:p>
        </p:txBody>
      </p:sp>
      <p:sp>
        <p:nvSpPr>
          <p:cNvPr id="15" name="正方形/長方形 14"/>
          <p:cNvSpPr/>
          <p:nvPr/>
        </p:nvSpPr>
        <p:spPr>
          <a:xfrm>
            <a:off x="8324848" y="4980567"/>
            <a:ext cx="490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(%)</a:t>
            </a:r>
            <a:endParaRPr lang="ja-JP" altLang="en-US" dirty="0"/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A18DB7DD-F767-47DA-BE3C-74B158713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227211"/>
              </p:ext>
            </p:extLst>
          </p:nvPr>
        </p:nvGraphicFramePr>
        <p:xfrm>
          <a:off x="1476187" y="5266436"/>
          <a:ext cx="6977124" cy="3679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5236">
                  <a:extLst>
                    <a:ext uri="{9D8B030D-6E8A-4147-A177-3AD203B41FA5}">
                      <a16:colId xmlns:a16="http://schemas.microsoft.com/office/drawing/2014/main" val="1149738888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251943981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470458481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95348120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570718360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2991010168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937718761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1278325597"/>
                    </a:ext>
                  </a:extLst>
                </a:gridCol>
                <a:gridCol w="775236">
                  <a:extLst>
                    <a:ext uri="{9D8B030D-6E8A-4147-A177-3AD203B41FA5}">
                      <a16:colId xmlns:a16="http://schemas.microsoft.com/office/drawing/2014/main" val="991459804"/>
                    </a:ext>
                  </a:extLst>
                </a:gridCol>
              </a:tblGrid>
              <a:tr h="3679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(49)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(18)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(14)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(24)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(28)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(23)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(19)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(12)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(5)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614294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F04D12-4026-46FD-932B-123F08887B0D}"/>
              </a:ext>
            </a:extLst>
          </p:cNvPr>
          <p:cNvSpPr txBox="1"/>
          <p:nvPr/>
        </p:nvSpPr>
        <p:spPr>
          <a:xfrm flipV="1">
            <a:off x="179516" y="1451203"/>
            <a:ext cx="492443" cy="38539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2000" dirty="0"/>
              <a:t>Percentage</a:t>
            </a:r>
            <a:r>
              <a:rPr lang="ja-JP" altLang="en-US" sz="2000" dirty="0"/>
              <a:t> </a:t>
            </a:r>
            <a:r>
              <a:rPr lang="en-US" altLang="ja-JP" sz="2000" dirty="0"/>
              <a:t>of</a:t>
            </a:r>
            <a:r>
              <a:rPr lang="ja-JP" altLang="en-US" sz="2000" dirty="0"/>
              <a:t> </a:t>
            </a:r>
            <a:r>
              <a:rPr lang="en-US" altLang="ja-JP" sz="2000" dirty="0"/>
              <a:t>cases</a:t>
            </a:r>
            <a:r>
              <a:rPr lang="ja-JP" altLang="en-US" sz="2000" dirty="0"/>
              <a:t> </a:t>
            </a:r>
            <a:r>
              <a:rPr lang="en-US" altLang="ja-JP" sz="2000" dirty="0"/>
              <a:t>by</a:t>
            </a:r>
            <a:r>
              <a:rPr lang="ja-JP" altLang="en-US" sz="2000" dirty="0"/>
              <a:t> </a:t>
            </a:r>
            <a:r>
              <a:rPr lang="en-US" altLang="ja-JP" sz="2000" dirty="0"/>
              <a:t>F</a:t>
            </a:r>
            <a:r>
              <a:rPr lang="en-US" altLang="ja-JP" sz="2000" baseline="-25000" dirty="0"/>
              <a:t>I</a:t>
            </a:r>
            <a:r>
              <a:rPr lang="en-US" altLang="ja-JP" sz="2000" dirty="0"/>
              <a:t>O</a:t>
            </a:r>
            <a:r>
              <a:rPr lang="ja-JP" altLang="en-US" sz="2000" dirty="0"/>
              <a:t>₂ </a:t>
            </a:r>
            <a:r>
              <a:rPr lang="en-US" altLang="ja-JP" sz="2000" dirty="0"/>
              <a:t>category</a:t>
            </a:r>
            <a:endParaRPr lang="ja-JP" altLang="en-US" sz="20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043D5C-6E09-411A-8442-4D8A76AC47BF}"/>
              </a:ext>
            </a:extLst>
          </p:cNvPr>
          <p:cNvSpPr txBox="1"/>
          <p:nvPr/>
        </p:nvSpPr>
        <p:spPr>
          <a:xfrm>
            <a:off x="201011" y="6344168"/>
            <a:ext cx="87565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dirty="0">
                <a:latin typeface="Arial" panose="020B0604020202020204" pitchFamily="34" charset="0"/>
                <a:cs typeface="Arial" panose="020B0604020202020204" pitchFamily="34" charset="0"/>
              </a:rPr>
              <a:t>In 111 patients (56%), intraoperative minimum SpO</a:t>
            </a:r>
            <a:r>
              <a:rPr lang="ja-JP" altLang="ja-JP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ja-JP" dirty="0">
                <a:latin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ja-JP" altLang="ja-JP" dirty="0"/>
              <a:t>≥</a:t>
            </a:r>
            <a:r>
              <a:rPr lang="ja-JP" altLang="ja-JP" dirty="0">
                <a:latin typeface="Arial" panose="020B0604020202020204" pitchFamily="34" charset="0"/>
                <a:cs typeface="Arial" panose="020B0604020202020204" pitchFamily="34" charset="0"/>
              </a:rPr>
              <a:t> 95%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ja-JP">
                <a:latin typeface="Arial" panose="020B0604020202020204" pitchFamily="34" charset="0"/>
                <a:cs typeface="Arial" panose="020B0604020202020204" pitchFamily="34" charset="0"/>
              </a:rPr>
              <a:t>with 83% of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them receiving TWA F</a:t>
            </a:r>
            <a:r>
              <a:rPr lang="en-US" altLang="ja-JP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of ≥ 0.6.</a:t>
            </a:r>
          </a:p>
          <a:p>
            <a:r>
              <a:rPr lang="ja-JP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endParaRPr lang="ja-JP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ja-JP" altLang="ja-JP" i="1" dirty="0">
                <a:latin typeface="Arial" panose="020B0604020202020204" pitchFamily="34" charset="0"/>
                <a:cs typeface="Arial" panose="020B0604020202020204" pitchFamily="34" charset="0"/>
              </a:rPr>
              <a:t>TWA</a:t>
            </a:r>
            <a:r>
              <a:rPr lang="ja-JP" altLang="ja-JP" dirty="0">
                <a:latin typeface="Arial" panose="020B0604020202020204" pitchFamily="34" charset="0"/>
                <a:cs typeface="Arial" panose="020B0604020202020204" pitchFamily="34" charset="0"/>
              </a:rPr>
              <a:t> Time weighted average, </a:t>
            </a:r>
            <a:r>
              <a:rPr lang="ja-JP" altLang="ja-JP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ja-JP" altLang="ja-JP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ja-JP" altLang="ja-JP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ja-JP" altLang="ja-JP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ja-JP" dirty="0">
                <a:latin typeface="Arial" panose="020B0604020202020204" pitchFamily="34" charset="0"/>
                <a:cs typeface="Arial" panose="020B0604020202020204" pitchFamily="34" charset="0"/>
              </a:rPr>
              <a:t> Fraction of inspiratory oxygen</a:t>
            </a:r>
          </a:p>
        </p:txBody>
      </p:sp>
    </p:spTree>
    <p:extLst>
      <p:ext uri="{BB962C8B-B14F-4D97-AF65-F5344CB8AC3E}">
        <p14:creationId xmlns:p14="http://schemas.microsoft.com/office/powerpoint/2010/main" val="2571266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17330</TotalTime>
  <Words>105</Words>
  <Application>Microsoft Office PowerPoint</Application>
  <PresentationFormat>ユーザー設定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Supplemental  Figure The correlation between TWA FIO2 and the minimum SpO2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shuji</dc:creator>
  <cp:lastModifiedBy>岡原修司</cp:lastModifiedBy>
  <cp:revision>179</cp:revision>
  <cp:lastPrinted>2017-06-26T03:35:30Z</cp:lastPrinted>
  <dcterms:created xsi:type="dcterms:W3CDTF">2013-05-04T16:29:17Z</dcterms:created>
  <dcterms:modified xsi:type="dcterms:W3CDTF">2017-09-07T00:49:18Z</dcterms:modified>
</cp:coreProperties>
</file>