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678"/>
    <p:restoredTop sz="94643"/>
  </p:normalViewPr>
  <p:slideViewPr>
    <p:cSldViewPr snapToGrid="0" snapToObjects="1">
      <p:cViewPr varScale="1">
        <p:scale>
          <a:sx n="69" d="100"/>
          <a:sy n="69" d="100"/>
        </p:scale>
        <p:origin x="-120" y="-9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4E5B0-3EA8-B445-8A40-0902A97A628A}" type="datetimeFigureOut">
              <a:rPr lang="it-IT" smtClean="0"/>
              <a:pPr/>
              <a:t>02/06/2017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B2477-5D1B-1544-B6FA-24CEC067EBC9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4382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6A4-84A2-4849-9FFC-0B3BA86D8B51}" type="datetimeFigureOut">
              <a:rPr lang="it-IT" smtClean="0"/>
              <a:pPr/>
              <a:t>02/06/2017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F0F9-B23C-4143-BBFD-F8B7804E5B0F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55616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6A4-84A2-4849-9FFC-0B3BA86D8B51}" type="datetimeFigureOut">
              <a:rPr lang="it-IT" smtClean="0"/>
              <a:pPr/>
              <a:t>02/06/2017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F0F9-B23C-4143-BBFD-F8B7804E5B0F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3546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6A4-84A2-4849-9FFC-0B3BA86D8B51}" type="datetimeFigureOut">
              <a:rPr lang="it-IT" smtClean="0"/>
              <a:pPr/>
              <a:t>02/06/2017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F0F9-B23C-4143-BBFD-F8B7804E5B0F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00436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6A4-84A2-4849-9FFC-0B3BA86D8B51}" type="datetimeFigureOut">
              <a:rPr lang="it-IT" smtClean="0"/>
              <a:pPr/>
              <a:t>02/06/2017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F0F9-B23C-4143-BBFD-F8B7804E5B0F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4052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6A4-84A2-4849-9FFC-0B3BA86D8B51}" type="datetimeFigureOut">
              <a:rPr lang="it-IT" smtClean="0"/>
              <a:pPr/>
              <a:t>02/06/2017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F0F9-B23C-4143-BBFD-F8B7804E5B0F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34931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6A4-84A2-4849-9FFC-0B3BA86D8B51}" type="datetimeFigureOut">
              <a:rPr lang="it-IT" smtClean="0"/>
              <a:pPr/>
              <a:t>02/06/2017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F0F9-B23C-4143-BBFD-F8B7804E5B0F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36875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6A4-84A2-4849-9FFC-0B3BA86D8B51}" type="datetimeFigureOut">
              <a:rPr lang="it-IT" smtClean="0"/>
              <a:pPr/>
              <a:t>02/06/2017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F0F9-B23C-4143-BBFD-F8B7804E5B0F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92628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6A4-84A2-4849-9FFC-0B3BA86D8B51}" type="datetimeFigureOut">
              <a:rPr lang="it-IT" smtClean="0"/>
              <a:pPr/>
              <a:t>02/06/2017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F0F9-B23C-4143-BBFD-F8B7804E5B0F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497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6A4-84A2-4849-9FFC-0B3BA86D8B51}" type="datetimeFigureOut">
              <a:rPr lang="it-IT" smtClean="0"/>
              <a:pPr/>
              <a:t>02/06/2017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F0F9-B23C-4143-BBFD-F8B7804E5B0F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93120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6A4-84A2-4849-9FFC-0B3BA86D8B51}" type="datetimeFigureOut">
              <a:rPr lang="it-IT" smtClean="0"/>
              <a:pPr/>
              <a:t>02/06/2017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F0F9-B23C-4143-BBFD-F8B7804E5B0F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0242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A56A4-84A2-4849-9FFC-0B3BA86D8B51}" type="datetimeFigureOut">
              <a:rPr lang="it-IT" smtClean="0"/>
              <a:pPr/>
              <a:t>02/06/2017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F0F9-B23C-4143-BBFD-F8B7804E5B0F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10336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A56A4-84A2-4849-9FFC-0B3BA86D8B51}" type="datetimeFigureOut">
              <a:rPr lang="it-IT" smtClean="0"/>
              <a:pPr/>
              <a:t>02/06/2017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6F0F9-B23C-4143-BBFD-F8B7804E5B0F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2881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la 16"/>
          <p:cNvGraphicFramePr>
            <a:graphicFrameLocks noGrp="1"/>
          </p:cNvGraphicFramePr>
          <p:nvPr>
            <p:extLst/>
          </p:nvPr>
        </p:nvGraphicFramePr>
        <p:xfrm>
          <a:off x="4122470" y="4244661"/>
          <a:ext cx="6096000" cy="182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40081">
                <a:tc>
                  <a:txBody>
                    <a:bodyPr/>
                    <a:lstStyle/>
                    <a:p>
                      <a:endParaRPr lang="it-I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0081">
                <a:tc>
                  <a:txBody>
                    <a:bodyPr/>
                    <a:lstStyle/>
                    <a:p>
                      <a:endParaRPr lang="it-I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008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008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0081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CasellaDiTesto 8"/>
          <p:cNvSpPr txBox="1"/>
          <p:nvPr/>
        </p:nvSpPr>
        <p:spPr>
          <a:xfrm rot="1694526">
            <a:off x="5239590" y="537817"/>
            <a:ext cx="400110" cy="370684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400" b="1" dirty="0">
                <a:latin typeface="Times New Roman"/>
                <a:cs typeface="Times New Roman"/>
              </a:rPr>
              <a:t>Random sequence  generation (selection bias)</a:t>
            </a:r>
          </a:p>
        </p:txBody>
      </p:sp>
      <p:sp>
        <p:nvSpPr>
          <p:cNvPr id="11" name="CasellaDiTesto 10"/>
          <p:cNvSpPr txBox="1"/>
          <p:nvPr/>
        </p:nvSpPr>
        <p:spPr>
          <a:xfrm rot="1694526">
            <a:off x="6243866" y="849217"/>
            <a:ext cx="400110" cy="339544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400" b="1">
                <a:latin typeface="Times New Roman"/>
                <a:cs typeface="Times New Roman"/>
              </a:rPr>
              <a:t>Allocation concealment (selection bias)</a:t>
            </a:r>
          </a:p>
        </p:txBody>
      </p:sp>
      <p:sp>
        <p:nvSpPr>
          <p:cNvPr id="13" name="CasellaDiTesto 12"/>
          <p:cNvSpPr txBox="1"/>
          <p:nvPr/>
        </p:nvSpPr>
        <p:spPr>
          <a:xfrm rot="1694526">
            <a:off x="7253842" y="537816"/>
            <a:ext cx="400110" cy="370684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400" b="1" dirty="0">
                <a:latin typeface="Times New Roman"/>
                <a:cs typeface="Times New Roman"/>
              </a:rPr>
              <a:t>Blinding (performance bias and detection bias)</a:t>
            </a:r>
          </a:p>
        </p:txBody>
      </p:sp>
      <p:sp>
        <p:nvSpPr>
          <p:cNvPr id="14" name="CasellaDiTesto 13"/>
          <p:cNvSpPr txBox="1"/>
          <p:nvPr/>
        </p:nvSpPr>
        <p:spPr>
          <a:xfrm rot="1694526">
            <a:off x="8263742" y="849217"/>
            <a:ext cx="400110" cy="339544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400" b="1">
                <a:latin typeface="Times New Roman"/>
                <a:cs typeface="Times New Roman"/>
              </a:rPr>
              <a:t>Incomplete outcome data (attrition bias)</a:t>
            </a:r>
          </a:p>
        </p:txBody>
      </p:sp>
      <p:sp>
        <p:nvSpPr>
          <p:cNvPr id="15" name="CasellaDiTesto 14"/>
          <p:cNvSpPr txBox="1"/>
          <p:nvPr/>
        </p:nvSpPr>
        <p:spPr>
          <a:xfrm rot="1694526">
            <a:off x="9290000" y="849217"/>
            <a:ext cx="400110" cy="339544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400" b="1">
                <a:latin typeface="Times New Roman"/>
                <a:cs typeface="Times New Roman"/>
              </a:rPr>
              <a:t>Selective reporting (reporting bias)</a:t>
            </a:r>
          </a:p>
        </p:txBody>
      </p:sp>
      <p:sp>
        <p:nvSpPr>
          <p:cNvPr id="16" name="CasellaDiTesto 15"/>
          <p:cNvSpPr txBox="1"/>
          <p:nvPr/>
        </p:nvSpPr>
        <p:spPr>
          <a:xfrm rot="1694526">
            <a:off x="10289301" y="849217"/>
            <a:ext cx="400110" cy="339544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400" b="1">
                <a:latin typeface="Times New Roman"/>
                <a:cs typeface="Times New Roman"/>
              </a:rPr>
              <a:t>Other bias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2381353" y="4633286"/>
            <a:ext cx="1596138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1400" b="1">
                <a:latin typeface="Times New Roman"/>
                <a:cs typeface="Times New Roman"/>
              </a:rPr>
              <a:t>ABSORB III 2017</a:t>
            </a:r>
            <a:endParaRPr lang="en-US" sz="1400" b="1" dirty="0">
              <a:latin typeface="Times New Roman"/>
              <a:cs typeface="Times New Roman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1998134" y="5004552"/>
            <a:ext cx="2037207" cy="31211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1400" b="1">
                <a:latin typeface="Times New Roman"/>
                <a:cs typeface="Times New Roman"/>
              </a:rPr>
              <a:t>ABSORB CHINA 2016</a:t>
            </a:r>
            <a:endParaRPr lang="en-US" sz="1400" b="1" dirty="0">
              <a:latin typeface="Times New Roman"/>
              <a:cs typeface="Times New Roman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2242152" y="5382181"/>
            <a:ext cx="1762498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1400" b="1" dirty="0">
                <a:latin typeface="Times New Roman"/>
                <a:cs typeface="Times New Roman"/>
              </a:rPr>
              <a:t>     ABSORB II 2016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1998134" y="5743534"/>
            <a:ext cx="1961247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1400" b="1">
                <a:latin typeface="Times New Roman"/>
                <a:cs typeface="Times New Roman"/>
              </a:rPr>
              <a:t>ABSORB JAPAN 2016</a:t>
            </a:r>
            <a:endParaRPr lang="en-US" sz="1400" b="1" dirty="0">
              <a:latin typeface="Times New Roman"/>
              <a:cs typeface="Times New Roman"/>
            </a:endParaRPr>
          </a:p>
        </p:txBody>
      </p:sp>
      <p:pic>
        <p:nvPicPr>
          <p:cNvPr id="36" name="Immagine 35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9539" y="4275243"/>
            <a:ext cx="288000" cy="288000"/>
          </a:xfrm>
          <a:prstGeom prst="rect">
            <a:avLst/>
          </a:prstGeom>
        </p:spPr>
      </p:pic>
      <p:pic>
        <p:nvPicPr>
          <p:cNvPr id="37" name="Immagine 36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5401" y="4270592"/>
            <a:ext cx="288000" cy="288000"/>
          </a:xfrm>
          <a:prstGeom prst="rect">
            <a:avLst/>
          </a:prstGeom>
        </p:spPr>
      </p:pic>
      <p:sp>
        <p:nvSpPr>
          <p:cNvPr id="66" name="CasellaDiTesto 65"/>
          <p:cNvSpPr txBox="1"/>
          <p:nvPr/>
        </p:nvSpPr>
        <p:spPr>
          <a:xfrm>
            <a:off x="2740091" y="4270958"/>
            <a:ext cx="1318877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1400" b="1" dirty="0">
                <a:latin typeface="Times New Roman"/>
                <a:cs typeface="Times New Roman"/>
              </a:rPr>
              <a:t>    AIDA 2017</a:t>
            </a:r>
          </a:p>
        </p:txBody>
      </p:sp>
      <p:pic>
        <p:nvPicPr>
          <p:cNvPr id="68" name="Immagine 67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42971" y="4270592"/>
            <a:ext cx="288000" cy="288000"/>
          </a:xfrm>
          <a:prstGeom prst="rect">
            <a:avLst/>
          </a:prstGeom>
        </p:spPr>
      </p:pic>
      <p:pic>
        <p:nvPicPr>
          <p:cNvPr id="71" name="Immagine 70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52354" y="4271726"/>
            <a:ext cx="288000" cy="288000"/>
          </a:xfrm>
          <a:prstGeom prst="rect">
            <a:avLst/>
          </a:prstGeom>
        </p:spPr>
      </p:pic>
      <p:pic>
        <p:nvPicPr>
          <p:cNvPr id="114" name="Immagine 113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3237" y="4280251"/>
            <a:ext cx="288000" cy="288000"/>
          </a:xfrm>
          <a:prstGeom prst="rect">
            <a:avLst/>
          </a:prstGeom>
        </p:spPr>
      </p:pic>
      <p:pic>
        <p:nvPicPr>
          <p:cNvPr id="115" name="Immagine 114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7092" y="4663033"/>
            <a:ext cx="288000" cy="288000"/>
          </a:xfrm>
          <a:prstGeom prst="rect">
            <a:avLst/>
          </a:prstGeom>
        </p:spPr>
      </p:pic>
      <p:pic>
        <p:nvPicPr>
          <p:cNvPr id="116" name="Immagine 115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2954" y="4658382"/>
            <a:ext cx="288000" cy="288000"/>
          </a:xfrm>
          <a:prstGeom prst="rect">
            <a:avLst/>
          </a:prstGeom>
        </p:spPr>
      </p:pic>
      <p:pic>
        <p:nvPicPr>
          <p:cNvPr id="117" name="Immagine 116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0524" y="4658382"/>
            <a:ext cx="288000" cy="288000"/>
          </a:xfrm>
          <a:prstGeom prst="rect">
            <a:avLst/>
          </a:prstGeom>
        </p:spPr>
      </p:pic>
      <p:pic>
        <p:nvPicPr>
          <p:cNvPr id="118" name="Immagine 117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59907" y="4659516"/>
            <a:ext cx="288000" cy="288000"/>
          </a:xfrm>
          <a:prstGeom prst="rect">
            <a:avLst/>
          </a:prstGeom>
        </p:spPr>
      </p:pic>
      <p:pic>
        <p:nvPicPr>
          <p:cNvPr id="120" name="Immagine 119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0790" y="4668041"/>
            <a:ext cx="288000" cy="288000"/>
          </a:xfrm>
          <a:prstGeom prst="rect">
            <a:avLst/>
          </a:prstGeom>
        </p:spPr>
      </p:pic>
      <p:pic>
        <p:nvPicPr>
          <p:cNvPr id="121" name="Immagine 120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3694" y="5023662"/>
            <a:ext cx="288000" cy="288000"/>
          </a:xfrm>
          <a:prstGeom prst="rect">
            <a:avLst/>
          </a:prstGeom>
        </p:spPr>
      </p:pic>
      <p:pic>
        <p:nvPicPr>
          <p:cNvPr id="122" name="Immagine 121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9556" y="5019011"/>
            <a:ext cx="288000" cy="288000"/>
          </a:xfrm>
          <a:prstGeom prst="rect">
            <a:avLst/>
          </a:prstGeom>
        </p:spPr>
      </p:pic>
      <p:pic>
        <p:nvPicPr>
          <p:cNvPr id="123" name="Immagine 122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67126" y="5019011"/>
            <a:ext cx="288000" cy="288000"/>
          </a:xfrm>
          <a:prstGeom prst="rect">
            <a:avLst/>
          </a:prstGeom>
        </p:spPr>
      </p:pic>
      <p:pic>
        <p:nvPicPr>
          <p:cNvPr id="124" name="Immagine 123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76509" y="5020145"/>
            <a:ext cx="288000" cy="288000"/>
          </a:xfrm>
          <a:prstGeom prst="rect">
            <a:avLst/>
          </a:prstGeom>
        </p:spPr>
      </p:pic>
      <p:pic>
        <p:nvPicPr>
          <p:cNvPr id="126" name="Immagine 125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7392" y="5028670"/>
            <a:ext cx="288000" cy="288000"/>
          </a:xfrm>
          <a:prstGeom prst="rect">
            <a:avLst/>
          </a:prstGeom>
        </p:spPr>
      </p:pic>
      <p:pic>
        <p:nvPicPr>
          <p:cNvPr id="127" name="Immagine 126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3134" y="5375237"/>
            <a:ext cx="288000" cy="288000"/>
          </a:xfrm>
          <a:prstGeom prst="rect">
            <a:avLst/>
          </a:prstGeom>
        </p:spPr>
      </p:pic>
      <p:pic>
        <p:nvPicPr>
          <p:cNvPr id="128" name="Immagine 127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8996" y="5370586"/>
            <a:ext cx="288000" cy="288000"/>
          </a:xfrm>
          <a:prstGeom prst="rect">
            <a:avLst/>
          </a:prstGeom>
        </p:spPr>
      </p:pic>
      <p:pic>
        <p:nvPicPr>
          <p:cNvPr id="129" name="Immagine 128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6566" y="5370586"/>
            <a:ext cx="288000" cy="288000"/>
          </a:xfrm>
          <a:prstGeom prst="rect">
            <a:avLst/>
          </a:prstGeom>
        </p:spPr>
      </p:pic>
      <p:pic>
        <p:nvPicPr>
          <p:cNvPr id="130" name="Immagine 129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65949" y="5371720"/>
            <a:ext cx="288000" cy="288000"/>
          </a:xfrm>
          <a:prstGeom prst="rect">
            <a:avLst/>
          </a:prstGeom>
        </p:spPr>
      </p:pic>
      <p:pic>
        <p:nvPicPr>
          <p:cNvPr id="132" name="Immagine 131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6832" y="5380245"/>
            <a:ext cx="288000" cy="288000"/>
          </a:xfrm>
          <a:prstGeom prst="rect">
            <a:avLst/>
          </a:prstGeom>
        </p:spPr>
      </p:pic>
      <p:pic>
        <p:nvPicPr>
          <p:cNvPr id="133" name="Immagine 132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0678" y="5744915"/>
            <a:ext cx="288000" cy="288000"/>
          </a:xfrm>
          <a:prstGeom prst="rect">
            <a:avLst/>
          </a:prstGeom>
        </p:spPr>
      </p:pic>
      <p:pic>
        <p:nvPicPr>
          <p:cNvPr id="134" name="Immagine 133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6540" y="5740264"/>
            <a:ext cx="288000" cy="288000"/>
          </a:xfrm>
          <a:prstGeom prst="rect">
            <a:avLst/>
          </a:prstGeom>
        </p:spPr>
      </p:pic>
      <p:pic>
        <p:nvPicPr>
          <p:cNvPr id="135" name="Immagine 134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64110" y="5740264"/>
            <a:ext cx="288000" cy="288000"/>
          </a:xfrm>
          <a:prstGeom prst="rect">
            <a:avLst/>
          </a:prstGeom>
        </p:spPr>
      </p:pic>
      <p:pic>
        <p:nvPicPr>
          <p:cNvPr id="136" name="Immagine 135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73493" y="5741398"/>
            <a:ext cx="288000" cy="288000"/>
          </a:xfrm>
          <a:prstGeom prst="rect">
            <a:avLst/>
          </a:prstGeom>
        </p:spPr>
      </p:pic>
      <p:pic>
        <p:nvPicPr>
          <p:cNvPr id="138" name="Immagine 137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4376" y="5749923"/>
            <a:ext cx="288000" cy="288000"/>
          </a:xfrm>
          <a:prstGeom prst="rect">
            <a:avLst/>
          </a:prstGeom>
        </p:spPr>
      </p:pic>
      <p:sp>
        <p:nvSpPr>
          <p:cNvPr id="44" name="CasellaDiTesto 43"/>
          <p:cNvSpPr txBox="1"/>
          <p:nvPr/>
        </p:nvSpPr>
        <p:spPr>
          <a:xfrm>
            <a:off x="271929" y="165902"/>
            <a:ext cx="3178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smtClean="0"/>
              <a:t>FIGURE S1</a:t>
            </a:r>
            <a:endParaRPr lang="it-IT" b="1" dirty="0"/>
          </a:p>
        </p:txBody>
      </p:sp>
      <p:pic>
        <p:nvPicPr>
          <p:cNvPr id="45" name="Immagine 44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888" y="4292366"/>
            <a:ext cx="288000" cy="288000"/>
          </a:xfrm>
          <a:prstGeom prst="rect">
            <a:avLst/>
          </a:prstGeom>
        </p:spPr>
      </p:pic>
      <p:pic>
        <p:nvPicPr>
          <p:cNvPr id="46" name="Immagine 45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891" y="4684250"/>
            <a:ext cx="288000" cy="288000"/>
          </a:xfrm>
          <a:prstGeom prst="rect">
            <a:avLst/>
          </a:prstGeom>
        </p:spPr>
      </p:pic>
      <p:pic>
        <p:nvPicPr>
          <p:cNvPr id="47" name="Immagine 46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893" y="5032590"/>
            <a:ext cx="288000" cy="288000"/>
          </a:xfrm>
          <a:prstGeom prst="rect">
            <a:avLst/>
          </a:prstGeom>
        </p:spPr>
      </p:pic>
      <p:pic>
        <p:nvPicPr>
          <p:cNvPr id="48" name="Immagine 47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896" y="5424471"/>
            <a:ext cx="288000" cy="288000"/>
          </a:xfrm>
          <a:prstGeom prst="rect">
            <a:avLst/>
          </a:prstGeom>
        </p:spPr>
      </p:pic>
      <p:pic>
        <p:nvPicPr>
          <p:cNvPr id="49" name="Immagine 48" descr="+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898" y="5772814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16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54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di Office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Alberto Polimeni</dc:creator>
  <cp:lastModifiedBy>ADAYAP</cp:lastModifiedBy>
  <cp:revision>57</cp:revision>
  <dcterms:created xsi:type="dcterms:W3CDTF">2017-03-24T00:14:19Z</dcterms:created>
  <dcterms:modified xsi:type="dcterms:W3CDTF">2017-06-02T11:38:45Z</dcterms:modified>
</cp:coreProperties>
</file>