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79319" autoAdjust="0"/>
  </p:normalViewPr>
  <p:slideViewPr>
    <p:cSldViewPr snapToGrid="0">
      <p:cViewPr varScale="1">
        <p:scale>
          <a:sx n="62" d="100"/>
          <a:sy n="62" d="100"/>
        </p:scale>
        <p:origin x="1320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雄康 大野" userId="289040ba27705a35" providerId="LiveId" clId="{EF0B83E4-916D-446C-AEE6-D68FE5E30C6C}"/>
    <pc:docChg chg="modSld">
      <pc:chgData name="雄康 大野" userId="289040ba27705a35" providerId="LiveId" clId="{EF0B83E4-916D-446C-AEE6-D68FE5E30C6C}" dt="2025-05-02T08:59:18.108" v="32"/>
      <pc:docMkLst>
        <pc:docMk/>
      </pc:docMkLst>
      <pc:sldChg chg="modSp mod modNotesTx">
        <pc:chgData name="雄康 大野" userId="289040ba27705a35" providerId="LiveId" clId="{EF0B83E4-916D-446C-AEE6-D68FE5E30C6C}" dt="2025-05-02T08:42:39.304" v="31" actId="57"/>
        <pc:sldMkLst>
          <pc:docMk/>
          <pc:sldMk cId="2242612684" sldId="257"/>
        </pc:sldMkLst>
        <pc:graphicFrameChg chg="modGraphic">
          <ac:chgData name="雄康 大野" userId="289040ba27705a35" providerId="LiveId" clId="{EF0B83E4-916D-446C-AEE6-D68FE5E30C6C}" dt="2025-04-23T20:15:27.223" v="3" actId="20577"/>
          <ac:graphicFrameMkLst>
            <pc:docMk/>
            <pc:sldMk cId="2242612684" sldId="257"/>
            <ac:graphicFrameMk id="86" creationId="{FFE2AE3E-C1E6-FC2C-D434-0EE8BB6A9BE6}"/>
          </ac:graphicFrameMkLst>
        </pc:graphicFrameChg>
      </pc:sldChg>
      <pc:sldChg chg="modSp mod modNotesTx">
        <pc:chgData name="雄康 大野" userId="289040ba27705a35" providerId="LiveId" clId="{EF0B83E4-916D-446C-AEE6-D68FE5E30C6C}" dt="2025-05-02T08:59:18.108" v="32"/>
        <pc:sldMkLst>
          <pc:docMk/>
          <pc:sldMk cId="2537122053" sldId="258"/>
        </pc:sldMkLst>
        <pc:graphicFrameChg chg="modGraphic">
          <ac:chgData name="雄康 大野" userId="289040ba27705a35" providerId="LiveId" clId="{EF0B83E4-916D-446C-AEE6-D68FE5E30C6C}" dt="2025-04-23T22:31:40.794" v="13" actId="6549"/>
          <ac:graphicFrameMkLst>
            <pc:docMk/>
            <pc:sldMk cId="2537122053" sldId="258"/>
            <ac:graphicFrameMk id="86" creationId="{A9DE55A2-E192-0847-91E7-AF3848F57831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65E09E-6405-46B4-8073-95D12C59FD03}" type="datetimeFigureOut">
              <a:rPr kumimoji="1" lang="ja-JP" altLang="en-US" smtClean="0"/>
              <a:t>2025/5/2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0A9EAD-5110-44BA-8A25-A267064F61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6141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200000"/>
              </a:lnSpc>
            </a:pPr>
            <a:r>
              <a:rPr lang="en-US" altLang="ja-JP" sz="1800" b="1" kern="100" dirty="0">
                <a:effectLst/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S2 Figure. Odds ratios for in-hospital mortality among (A) male and (B) female subgroups.</a:t>
            </a:r>
          </a:p>
          <a:p>
            <a:pPr algn="just">
              <a:lnSpc>
                <a:spcPct val="200000"/>
              </a:lnSpc>
            </a:pPr>
            <a:r>
              <a:rPr lang="en-US" altLang="ja-JP" sz="1800" b="0" kern="100" dirty="0">
                <a:effectLst/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The reference group is the driver seat occupants. In the female subgroup, the multivariable analysis showed that the rear passenger seat position was associated with a lower risk of mortality than the driver seat position. A similar trend was observed in the male subgroup, although the difference did not reach statistical significance. </a:t>
            </a:r>
            <a:r>
              <a:rPr lang="en-US" altLang="ja-JP" sz="1800" b="0" kern="100" baseline="30000" dirty="0" err="1">
                <a:effectLst/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a</a:t>
            </a:r>
            <a:r>
              <a:rPr lang="en-US" altLang="ja-JP" sz="1800" b="0" kern="100" dirty="0" err="1">
                <a:effectLst/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Adjusted</a:t>
            </a:r>
            <a:r>
              <a:rPr lang="en-US" altLang="ja-JP" sz="1800" b="0" kern="100" dirty="0">
                <a:effectLst/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 for age, sex, admission year, season, presentation time, presentation day, prehospital length of stay, vehicle configuration, collision type, seatbelt use, airbag deployment, and involvement in high-energy trauma. </a:t>
            </a:r>
            <a:r>
              <a:rPr lang="en-US" altLang="ja-JP" sz="1800" b="0" kern="100" baseline="30000" dirty="0" err="1">
                <a:effectLst/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b</a:t>
            </a:r>
            <a:r>
              <a:rPr lang="en-US" altLang="ja-JP" sz="1800" b="0" kern="100" dirty="0" err="1">
                <a:effectLst/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Good</a:t>
            </a:r>
            <a:r>
              <a:rPr lang="en-US" altLang="ja-JP" sz="1800" b="0" kern="100" dirty="0">
                <a:effectLst/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 model fit was verified by the Hosmer–</a:t>
            </a:r>
            <a:r>
              <a:rPr lang="en-US" altLang="ja-JP" sz="1800" b="0" kern="100" dirty="0" err="1">
                <a:effectLst/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Lemeshow</a:t>
            </a:r>
            <a:r>
              <a:rPr lang="en-US" altLang="ja-JP" sz="1800" b="0" kern="100" dirty="0">
                <a:effectLst/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 test (p = 0.493); the c-statistic for the model was 0.857. </a:t>
            </a:r>
            <a:r>
              <a:rPr lang="en-US" altLang="ja-JP" sz="1800" b="0" kern="100" dirty="0" err="1">
                <a:effectLst/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cGood</a:t>
            </a:r>
            <a:r>
              <a:rPr lang="en-US" altLang="ja-JP" sz="1800" b="0" kern="100" dirty="0">
                <a:effectLst/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 model fit was verified by the Hosmer–</a:t>
            </a:r>
            <a:r>
              <a:rPr lang="en-US" altLang="ja-JP" sz="1800" b="0" kern="100" dirty="0" err="1">
                <a:effectLst/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Lemeshow</a:t>
            </a:r>
            <a:r>
              <a:rPr lang="en-US" altLang="ja-JP" sz="1800" b="0" kern="100" dirty="0">
                <a:effectLst/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 test (p = 0.828); the c-statistic for the model was 0.918. OR, odds ratio; CI, confidence interval. *p &lt; 0.025.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0A9EAD-5110-44BA-8A25-A267064F61A0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42436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93C16B-EE58-598F-4E41-3A24EE09BB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BC8FB77-6B82-613C-357D-6B8AFCF19D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B7E5657-A0AB-CE01-B356-067884FF7A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200000"/>
              </a:lnSpc>
            </a:pPr>
            <a:r>
              <a:rPr lang="en-US" altLang="ja-JP" sz="1800" b="1" kern="100" dirty="0">
                <a:effectLst/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S2 Figure. Odds ratios for in-hospital mortality among (A) male and (B) female subgroups.</a:t>
            </a:r>
          </a:p>
          <a:p>
            <a:pPr algn="just">
              <a:lnSpc>
                <a:spcPct val="200000"/>
              </a:lnSpc>
            </a:pPr>
            <a:r>
              <a:rPr lang="en-US" altLang="ja-JP" sz="1800" b="0" kern="100" dirty="0">
                <a:effectLst/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The reference group is the driver seat occupants. In the female subgroup, the multivariable analysis showed that the rear passenger seat position was associated with a lower risk of mortality than the driver seat position. A similar trend was observed in the male subgroup, although the difference did not reach statistical significance. </a:t>
            </a:r>
            <a:r>
              <a:rPr lang="en-US" altLang="ja-JP" sz="1800" b="0" kern="100" baseline="30000" dirty="0" err="1">
                <a:effectLst/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a</a:t>
            </a:r>
            <a:r>
              <a:rPr lang="en-US" altLang="ja-JP" sz="1800" b="0" kern="100" dirty="0" err="1">
                <a:effectLst/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Adjusted</a:t>
            </a:r>
            <a:r>
              <a:rPr lang="en-US" altLang="ja-JP" sz="1800" b="0" kern="100" dirty="0">
                <a:effectLst/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 for age, sex, admission year, season, presentation time, presentation day, prehospital length of stay, vehicle configuration, collision type, seatbelt use, airbag deployment, and involvement in high-energy trauma. </a:t>
            </a:r>
            <a:r>
              <a:rPr lang="en-US" altLang="ja-JP" sz="1800" b="0" kern="100" baseline="30000" dirty="0" err="1">
                <a:effectLst/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b</a:t>
            </a:r>
            <a:r>
              <a:rPr lang="en-US" altLang="ja-JP" sz="1800" b="0" kern="100" dirty="0" err="1">
                <a:effectLst/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Good</a:t>
            </a:r>
            <a:r>
              <a:rPr lang="en-US" altLang="ja-JP" sz="1800" b="0" kern="100" dirty="0">
                <a:effectLst/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 model fit was verified by the Hosmer–</a:t>
            </a:r>
            <a:r>
              <a:rPr lang="en-US" altLang="ja-JP" sz="1800" b="0" kern="100" dirty="0" err="1">
                <a:effectLst/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Lemeshow</a:t>
            </a:r>
            <a:r>
              <a:rPr lang="en-US" altLang="ja-JP" sz="1800" b="0" kern="100" dirty="0">
                <a:effectLst/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 test (p = 0.493); the c-statistic for the model was 0.857. </a:t>
            </a:r>
            <a:r>
              <a:rPr lang="en-US" altLang="ja-JP" sz="1800" b="0" kern="100" dirty="0" err="1">
                <a:effectLst/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cGood</a:t>
            </a:r>
            <a:r>
              <a:rPr lang="en-US" altLang="ja-JP" sz="1800" b="0" kern="100" dirty="0">
                <a:effectLst/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 model fit was verified by the Hosmer–</a:t>
            </a:r>
            <a:r>
              <a:rPr lang="en-US" altLang="ja-JP" sz="1800" b="0" kern="100" dirty="0" err="1">
                <a:effectLst/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Lemeshow</a:t>
            </a:r>
            <a:r>
              <a:rPr lang="en-US" altLang="ja-JP" sz="1800" b="0" kern="100" dirty="0">
                <a:effectLst/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 test (p = 0.828); the c-statistic for the model was 0.918. OR, odds ratio; CI, confidence interval. </a:t>
            </a:r>
            <a:r>
              <a:rPr lang="en-US" altLang="ja-JP" sz="1800" b="0" kern="100">
                <a:effectLst/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*p &lt; 0.025.</a:t>
            </a:r>
            <a:endParaRPr lang="en-US" altLang="ja-JP" sz="1800" b="0" kern="100" dirty="0">
              <a:effectLst/>
              <a:latin typeface="Times New Roman" panose="02020603050405020304" pitchFamily="18" charset="0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E5AF6D7-52B8-73CC-1E7E-2F8CD28792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0A9EAD-5110-44BA-8A25-A267064F61A0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19260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B998BAA-A6F8-0427-C9BB-3359D32F90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E72B96B-B94A-F9D4-E75C-B44B7E6269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7A0FEED-C76B-804E-357B-781F27A32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7F47D-0A45-4AB1-8EED-641666744E03}" type="datetimeFigureOut">
              <a:rPr kumimoji="1" lang="ja-JP" altLang="en-US" smtClean="0"/>
              <a:t>2025/5/2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5B54437-FB69-0252-1837-E578B3AB1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E294CAC-6207-E6BF-91E2-91DE8FC10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8C241-AB0D-4542-A34B-CB2A0947DF8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9859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FB038F9-1FA8-B5AC-CB1B-47B758045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88777EA-FB0B-B865-259A-39FED03D0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7E42A59-C1D1-EC7A-7D30-F38256B0A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7F47D-0A45-4AB1-8EED-641666744E03}" type="datetimeFigureOut">
              <a:rPr kumimoji="1" lang="ja-JP" altLang="en-US" smtClean="0"/>
              <a:t>2025/5/2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91CE94F-53F3-2228-CF60-942692238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D037C17-C338-EA64-7F31-CAD028FDE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8C241-AB0D-4542-A34B-CB2A0947DF8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6117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5D7C292-B91F-A1AA-A409-0BBF397D1D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65B8767-E01C-2762-9792-D9947A366C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3F226C9-75F2-CBAD-92C7-375334173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7F47D-0A45-4AB1-8EED-641666744E03}" type="datetimeFigureOut">
              <a:rPr kumimoji="1" lang="ja-JP" altLang="en-US" smtClean="0"/>
              <a:t>2025/5/2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037983D-ED8F-F588-078F-4F98F8D6C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0C73798-DD86-8BEC-E275-FF7FBAE71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8C241-AB0D-4542-A34B-CB2A0947DF8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5635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5F1B657-5D82-98B0-5094-8C6019CD3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B5E00FA-C62F-D79D-1A52-E4E39A4A7C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65AE0FA-26F4-D383-7F0B-2BF316FD8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7F47D-0A45-4AB1-8EED-641666744E03}" type="datetimeFigureOut">
              <a:rPr kumimoji="1" lang="ja-JP" altLang="en-US" smtClean="0"/>
              <a:t>2025/5/2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611A7A4-5933-F731-411D-EF4500211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FC78D5F-A517-9F9E-C467-93AA84621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8C241-AB0D-4542-A34B-CB2A0947DF8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4415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8F8B9A-6361-D6D7-9996-F45D4C2F1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68EF2BB-BAEC-18A6-A3B7-E8EF610281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57D9FD2-B292-F5A6-D1CA-BDE4877FE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7F47D-0A45-4AB1-8EED-641666744E03}" type="datetimeFigureOut">
              <a:rPr kumimoji="1" lang="ja-JP" altLang="en-US" smtClean="0"/>
              <a:t>2025/5/2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38B31AE-1F8A-E2FB-EDBA-75C0D3632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EB3C5C4-74A6-F4C9-8C13-26EDD82A7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8C241-AB0D-4542-A34B-CB2A0947DF8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8516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8D18FB-1773-E5C9-676F-6D97CCDE1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A79B7E6-39D7-C733-ED2D-193B07D05C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38A0F34-CE3C-3B2D-04E1-704741BE99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725C8D-EE81-7AFA-1BE9-C27D9EBB4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7F47D-0A45-4AB1-8EED-641666744E03}" type="datetimeFigureOut">
              <a:rPr kumimoji="1" lang="ja-JP" altLang="en-US" smtClean="0"/>
              <a:t>2025/5/2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1DDE172-FE46-2767-19FE-E30889F4C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3163C5D-B400-D85E-604E-FC3851CD1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8C241-AB0D-4542-A34B-CB2A0947DF8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6704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45749A0-4681-6C9F-54E7-65A3D151A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24883EC-FD09-1FF3-787D-D1E394434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D97843B-16B3-325F-12AA-F8156CFA5B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6F01007-B890-A320-F476-51D57B3ADD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EB6AE04E-DE48-DEC0-AD20-22C9A58346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AA954F30-3E73-2B31-FE1F-B805990F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7F47D-0A45-4AB1-8EED-641666744E03}" type="datetimeFigureOut">
              <a:rPr kumimoji="1" lang="ja-JP" altLang="en-US" smtClean="0"/>
              <a:t>2025/5/2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0F3CF85-762B-5531-8B4D-3A8FC1633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A5D629DA-5684-0548-503A-D292192BD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8C241-AB0D-4542-A34B-CB2A0947DF8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5589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4384DF9-3E19-46C1-EBCD-798535EB1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2FCB75E-F85F-E017-E06B-3E05AA6A3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7F47D-0A45-4AB1-8EED-641666744E03}" type="datetimeFigureOut">
              <a:rPr kumimoji="1" lang="ja-JP" altLang="en-US" smtClean="0"/>
              <a:t>2025/5/2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8543410-73DC-8753-958A-061ED6340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44FEF71-D5C4-63C5-3014-708D3335B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8C241-AB0D-4542-A34B-CB2A0947DF8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6398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72F4DC25-D953-C82A-AD5C-21D863EB4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7F47D-0A45-4AB1-8EED-641666744E03}" type="datetimeFigureOut">
              <a:rPr kumimoji="1" lang="ja-JP" altLang="en-US" smtClean="0"/>
              <a:t>2025/5/2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7F01E19-B1C0-FB5B-3E80-8DEE68F96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B4E7265-9317-9842-5AB5-C82C87168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8C241-AB0D-4542-A34B-CB2A0947DF8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9044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791A69-E49B-CDE8-51B2-2D0F216A0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EEC9CEE-F779-FB6B-00D7-E38AF819F4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3F625BB-6F06-89FE-7AF9-9A58DAEAF7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6B8F191-4A08-9F23-D38D-DFF41850B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7F47D-0A45-4AB1-8EED-641666744E03}" type="datetimeFigureOut">
              <a:rPr kumimoji="1" lang="ja-JP" altLang="en-US" smtClean="0"/>
              <a:t>2025/5/2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2E02AF0-6E5B-98E4-6826-8DF13C90B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E63D6A0-DA2D-4879-7AD8-B3D9D15CF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8C241-AB0D-4542-A34B-CB2A0947DF8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2575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0B7730F-00D7-5F05-F821-FB4D5F8D2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34DB84BC-16C3-03D5-0261-09BAB07FFC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2D468D8-B3D3-AF22-09E2-33476D8F63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9F2D797-8FB9-AF31-FF5D-8F5F253C0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7F47D-0A45-4AB1-8EED-641666744E03}" type="datetimeFigureOut">
              <a:rPr kumimoji="1" lang="ja-JP" altLang="en-US" smtClean="0"/>
              <a:t>2025/5/2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65340ED-9664-A98E-E065-BDD857AEB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EB5F3A8-C8B4-2F04-6011-A91B07D90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8C241-AB0D-4542-A34B-CB2A0947DF8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5857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BC4BD284-C210-A7F0-1EF6-FB0E13C4E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75048F2-2099-E78E-4038-589149B4BD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7E56D5A-AE2A-93AB-40B2-BE342C1BF3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7F47D-0A45-4AB1-8EED-641666744E03}" type="datetimeFigureOut">
              <a:rPr kumimoji="1" lang="ja-JP" altLang="en-US" smtClean="0"/>
              <a:t>2025/5/2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05211AB-0A81-6460-D5D1-21280EE7F0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7056E0D-C244-0611-9004-CC99ABD9D8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8C241-AB0D-4542-A34B-CB2A0947DF8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0021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6" name="表 5">
            <a:extLst>
              <a:ext uri="{FF2B5EF4-FFF2-40B4-BE49-F238E27FC236}">
                <a16:creationId xmlns:a16="http://schemas.microsoft.com/office/drawing/2014/main" id="{FFE2AE3E-C1E6-FC2C-D434-0EE8BB6A9B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8579083"/>
              </p:ext>
            </p:extLst>
          </p:nvPr>
        </p:nvGraphicFramePr>
        <p:xfrm>
          <a:off x="1250294" y="313585"/>
          <a:ext cx="4399597" cy="496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3580">
                  <a:extLst>
                    <a:ext uri="{9D8B030D-6E8A-4147-A177-3AD203B41FA5}">
                      <a16:colId xmlns:a16="http://schemas.microsoft.com/office/drawing/2014/main" val="1912279733"/>
                    </a:ext>
                  </a:extLst>
                </a:gridCol>
                <a:gridCol w="2426017">
                  <a:extLst>
                    <a:ext uri="{9D8B030D-6E8A-4147-A177-3AD203B41FA5}">
                      <a16:colId xmlns:a16="http://schemas.microsoft.com/office/drawing/2014/main" val="1896795658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Seat</a:t>
                      </a:r>
                      <a:r>
                        <a:rPr kumimoji="1" lang="ja-JP" altLang="en-US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1" lang="en-US" altLang="ja-JP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position</a:t>
                      </a:r>
                      <a:endParaRPr kumimoji="1" lang="ja-JP" altLang="en-US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 (95% CI)</a:t>
                      </a:r>
                      <a:endParaRPr kumimoji="1" lang="ja-JP" altLang="en-US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8676406"/>
                  </a:ext>
                </a:extLst>
              </a:tr>
              <a:tr h="5400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Mortality</a:t>
                      </a:r>
                      <a:endParaRPr kumimoji="1" lang="ja-JP" altLang="en-US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0307783"/>
                  </a:ext>
                </a:extLst>
              </a:tr>
              <a:tr h="648000">
                <a:tc rowSpan="2"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Driver seat</a:t>
                      </a:r>
                    </a:p>
                    <a:p>
                      <a:pPr algn="ctr"/>
                      <a:r>
                        <a:rPr kumimoji="1" lang="en-US" altLang="ja-JP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N=2,378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Reference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0174420"/>
                  </a:ext>
                </a:extLst>
              </a:tr>
              <a:tr h="6480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Reference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5857706"/>
                  </a:ext>
                </a:extLst>
              </a:tr>
              <a:tr h="648000">
                <a:tc rowSpan="2"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Front passenger </a:t>
                      </a:r>
                    </a:p>
                    <a:p>
                      <a:pPr algn="ctr"/>
                      <a:r>
                        <a:rPr kumimoji="1" lang="en-US" altLang="ja-JP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seat N=339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0.375 (0.164-0.860)*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2403863"/>
                  </a:ext>
                </a:extLst>
              </a:tr>
              <a:tr h="648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0.401 (0.167-0.963)</a:t>
                      </a:r>
                      <a:r>
                        <a:rPr kumimoji="1" lang="en-US" altLang="ja-JP" baseline="30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8875435"/>
                  </a:ext>
                </a:extLst>
              </a:tr>
              <a:tr h="648000">
                <a:tc rowSpan="2"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Rear passenger </a:t>
                      </a:r>
                    </a:p>
                    <a:p>
                      <a:pPr algn="ctr"/>
                      <a:r>
                        <a:rPr kumimoji="1" lang="en-US" altLang="ja-JP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seat N=320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0.741 (0.394-1.393)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057848"/>
                  </a:ext>
                </a:extLst>
              </a:tr>
              <a:tr h="648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0.582 (0.269-1.260)</a:t>
                      </a:r>
                      <a:r>
                        <a:rPr kumimoji="1" lang="en-US" altLang="ja-JP" baseline="30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kumimoji="1" lang="en-US" altLang="ja-JP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1659268"/>
                  </a:ext>
                </a:extLst>
              </a:tr>
            </a:tbl>
          </a:graphicData>
        </a:graphic>
      </p:graphicFrame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3FCFF5E-EDE3-A245-1CDE-D3F41024EC85}"/>
              </a:ext>
            </a:extLst>
          </p:cNvPr>
          <p:cNvSpPr txBox="1"/>
          <p:nvPr/>
        </p:nvSpPr>
        <p:spPr>
          <a:xfrm>
            <a:off x="5967450" y="565714"/>
            <a:ext cx="2122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Favors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other than</a:t>
            </a:r>
          </a:p>
          <a:p>
            <a:pPr algn="ctr"/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driver seat</a:t>
            </a:r>
            <a:endParaRPr kumimoji="1" lang="ja-JP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95D2A86-24D5-E3E9-E0AC-B93C8215BDA9}"/>
              </a:ext>
            </a:extLst>
          </p:cNvPr>
          <p:cNvSpPr txBox="1"/>
          <p:nvPr/>
        </p:nvSpPr>
        <p:spPr>
          <a:xfrm>
            <a:off x="8813330" y="565713"/>
            <a:ext cx="2246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Favors driver seat</a:t>
            </a:r>
            <a:endParaRPr kumimoji="1" lang="ja-JP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8090035-DAEF-68AC-B3E2-CAB7E3376496}"/>
              </a:ext>
            </a:extLst>
          </p:cNvPr>
          <p:cNvSpPr txBox="1"/>
          <p:nvPr/>
        </p:nvSpPr>
        <p:spPr>
          <a:xfrm>
            <a:off x="9262655" y="1382345"/>
            <a:ext cx="252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●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Crude</a:t>
            </a:r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analysis</a:t>
            </a:r>
          </a:p>
          <a:p>
            <a:r>
              <a:rPr kumimoji="1"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djusted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dirty="0" err="1"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  <a:r>
              <a:rPr lang="en-US" altLang="ja-JP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en-US" altLang="ja-JP" sz="14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D9E9FD6-FE8A-735A-93E6-66B9AB0C6F29}"/>
              </a:ext>
            </a:extLst>
          </p:cNvPr>
          <p:cNvSpPr txBox="1"/>
          <p:nvPr/>
        </p:nvSpPr>
        <p:spPr>
          <a:xfrm>
            <a:off x="91345" y="1105717"/>
            <a:ext cx="11589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♂</a:t>
            </a:r>
            <a:endParaRPr kumimoji="1" lang="ja-JP" altLang="en-US" sz="9600" dirty="0">
              <a:solidFill>
                <a:schemeClr val="accent1"/>
              </a:solidFill>
            </a:endParaRPr>
          </a:p>
        </p:txBody>
      </p:sp>
      <p:graphicFrame>
        <p:nvGraphicFramePr>
          <p:cNvPr id="2" name="オブジェクト 1">
            <a:extLst>
              <a:ext uri="{FF2B5EF4-FFF2-40B4-BE49-F238E27FC236}">
                <a16:creationId xmlns:a16="http://schemas.microsoft.com/office/drawing/2014/main" id="{D0D57F7B-0381-9C20-179E-9ED0062784F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70713" y="1105717"/>
          <a:ext cx="6609924" cy="59835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3" imgW="2697137" imgH="2441260" progId="Prism9.Document">
                  <p:embed/>
                </p:oleObj>
              </mc:Choice>
              <mc:Fallback>
                <p:oleObj name="Prism 9" r:id="rId3" imgW="2697137" imgH="2441260" progId="Prism9.Document">
                  <p:embed/>
                  <p:pic>
                    <p:nvPicPr>
                      <p:cNvPr id="2" name="オブジェクト 1">
                        <a:extLst>
                          <a:ext uri="{FF2B5EF4-FFF2-40B4-BE49-F238E27FC236}">
                            <a16:creationId xmlns:a16="http://schemas.microsoft.com/office/drawing/2014/main" id="{D0D57F7B-0381-9C20-179E-9ED0062784F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970713" y="1105717"/>
                        <a:ext cx="6609924" cy="59835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D926589-A6AE-9458-8FF6-0AA37E8824E4}"/>
              </a:ext>
            </a:extLst>
          </p:cNvPr>
          <p:cNvSpPr txBox="1"/>
          <p:nvPr/>
        </p:nvSpPr>
        <p:spPr>
          <a:xfrm>
            <a:off x="463082" y="288714"/>
            <a:ext cx="787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612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F57686-60AC-DB40-DADB-7D1A92AEC3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6" name="表 5">
            <a:extLst>
              <a:ext uri="{FF2B5EF4-FFF2-40B4-BE49-F238E27FC236}">
                <a16:creationId xmlns:a16="http://schemas.microsoft.com/office/drawing/2014/main" id="{A9DE55A2-E192-0847-91E7-AF3848F578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2534846"/>
              </p:ext>
            </p:extLst>
          </p:nvPr>
        </p:nvGraphicFramePr>
        <p:xfrm>
          <a:off x="1250294" y="313585"/>
          <a:ext cx="4399597" cy="496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3580">
                  <a:extLst>
                    <a:ext uri="{9D8B030D-6E8A-4147-A177-3AD203B41FA5}">
                      <a16:colId xmlns:a16="http://schemas.microsoft.com/office/drawing/2014/main" val="1912279733"/>
                    </a:ext>
                  </a:extLst>
                </a:gridCol>
                <a:gridCol w="2426017">
                  <a:extLst>
                    <a:ext uri="{9D8B030D-6E8A-4147-A177-3AD203B41FA5}">
                      <a16:colId xmlns:a16="http://schemas.microsoft.com/office/drawing/2014/main" val="1896795658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Seat</a:t>
                      </a:r>
                      <a:r>
                        <a:rPr kumimoji="1" lang="ja-JP" altLang="en-US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1" lang="en-US" altLang="ja-JP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position</a:t>
                      </a:r>
                      <a:endParaRPr kumimoji="1" lang="ja-JP" altLang="en-US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 (95% CI)</a:t>
                      </a:r>
                      <a:endParaRPr kumimoji="1" lang="ja-JP" altLang="en-US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8676406"/>
                  </a:ext>
                </a:extLst>
              </a:tr>
              <a:tr h="5400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Mortality</a:t>
                      </a:r>
                      <a:endParaRPr kumimoji="1" lang="ja-JP" altLang="en-US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0307783"/>
                  </a:ext>
                </a:extLst>
              </a:tr>
              <a:tr h="648000">
                <a:tc rowSpan="2"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Driver seat</a:t>
                      </a:r>
                    </a:p>
                    <a:p>
                      <a:pPr algn="ctr"/>
                      <a:r>
                        <a:rPr kumimoji="1" lang="en-US" altLang="ja-JP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N=1,726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Reference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0174420"/>
                  </a:ext>
                </a:extLst>
              </a:tr>
              <a:tr h="6480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Reference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5857706"/>
                  </a:ext>
                </a:extLst>
              </a:tr>
              <a:tr h="648000">
                <a:tc rowSpan="2"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Front passenger </a:t>
                      </a:r>
                    </a:p>
                    <a:p>
                      <a:pPr algn="ctr"/>
                      <a:r>
                        <a:rPr kumimoji="1" lang="en-US" altLang="ja-JP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seat N=670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1.737 (0.950-3.176)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2403863"/>
                  </a:ext>
                </a:extLst>
              </a:tr>
              <a:tr h="648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0.949 (0.460-1.958)</a:t>
                      </a:r>
                      <a:r>
                        <a:rPr kumimoji="1" lang="en-US" altLang="ja-JP" baseline="30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8875435"/>
                  </a:ext>
                </a:extLst>
              </a:tr>
              <a:tr h="648000">
                <a:tc rowSpan="2"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Rear passenger </a:t>
                      </a:r>
                    </a:p>
                    <a:p>
                      <a:pPr algn="ctr"/>
                      <a:r>
                        <a:rPr kumimoji="1" lang="en-US" altLang="ja-JP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seat N=473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1.221 (0.570-2.613)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057848"/>
                  </a:ext>
                </a:extLst>
              </a:tr>
              <a:tr h="648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0.188 (0.064-0.549)*</a:t>
                      </a:r>
                      <a:r>
                        <a:rPr kumimoji="1" lang="en-US" altLang="ja-JP" baseline="30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kumimoji="1" lang="en-US" altLang="ja-JP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1659268"/>
                  </a:ext>
                </a:extLst>
              </a:tr>
            </a:tbl>
          </a:graphicData>
        </a:graphic>
      </p:graphicFrame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2C408C5-A43F-969B-D1C1-BB4E5AC686E9}"/>
              </a:ext>
            </a:extLst>
          </p:cNvPr>
          <p:cNvSpPr txBox="1"/>
          <p:nvPr/>
        </p:nvSpPr>
        <p:spPr>
          <a:xfrm>
            <a:off x="5914286" y="565716"/>
            <a:ext cx="2122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Favors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other than</a:t>
            </a:r>
          </a:p>
          <a:p>
            <a:pPr algn="ctr"/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driver seat</a:t>
            </a:r>
            <a:endParaRPr kumimoji="1" lang="ja-JP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603CA14-3094-057B-C459-7A55C37483ED}"/>
              </a:ext>
            </a:extLst>
          </p:cNvPr>
          <p:cNvSpPr txBox="1"/>
          <p:nvPr/>
        </p:nvSpPr>
        <p:spPr>
          <a:xfrm>
            <a:off x="8962184" y="565714"/>
            <a:ext cx="2246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Favors driver seat</a:t>
            </a:r>
            <a:endParaRPr kumimoji="1" lang="ja-JP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7ED62D6-B4AF-219E-22E9-86A4FC6FAB87}"/>
              </a:ext>
            </a:extLst>
          </p:cNvPr>
          <p:cNvSpPr txBox="1"/>
          <p:nvPr/>
        </p:nvSpPr>
        <p:spPr>
          <a:xfrm>
            <a:off x="9262655" y="1382345"/>
            <a:ext cx="252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●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Crude</a:t>
            </a:r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analysis</a:t>
            </a:r>
          </a:p>
          <a:p>
            <a:r>
              <a:rPr kumimoji="1"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djusted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dirty="0" err="1"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  <a:r>
              <a:rPr lang="en-US" altLang="ja-JP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en-US" altLang="ja-JP" sz="14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56ED543-82D8-5A0A-F442-3C08AA8AA168}"/>
              </a:ext>
            </a:extLst>
          </p:cNvPr>
          <p:cNvSpPr txBox="1"/>
          <p:nvPr/>
        </p:nvSpPr>
        <p:spPr>
          <a:xfrm>
            <a:off x="150625" y="914696"/>
            <a:ext cx="11802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♀</a:t>
            </a:r>
            <a:endParaRPr kumimoji="1" lang="ja-JP" altLang="en-US" sz="9600" dirty="0">
              <a:solidFill>
                <a:srgbClr val="FF00FF"/>
              </a:solidFill>
            </a:endParaRPr>
          </a:p>
        </p:txBody>
      </p:sp>
      <p:graphicFrame>
        <p:nvGraphicFramePr>
          <p:cNvPr id="6" name="オブジェクト 5">
            <a:extLst>
              <a:ext uri="{FF2B5EF4-FFF2-40B4-BE49-F238E27FC236}">
                <a16:creationId xmlns:a16="http://schemas.microsoft.com/office/drawing/2014/main" id="{7B655CA4-0BB2-2658-8942-EC1D294ECCF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94811" y="1052554"/>
          <a:ext cx="6746895" cy="61075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3" imgW="2697137" imgH="2441260" progId="Prism9.Document">
                  <p:embed/>
                </p:oleObj>
              </mc:Choice>
              <mc:Fallback>
                <p:oleObj name="Prism 9" r:id="rId3" imgW="2697137" imgH="2441260" progId="Prism9.Document">
                  <p:embed/>
                  <p:pic>
                    <p:nvPicPr>
                      <p:cNvPr id="6" name="オブジェクト 5">
                        <a:extLst>
                          <a:ext uri="{FF2B5EF4-FFF2-40B4-BE49-F238E27FC236}">
                            <a16:creationId xmlns:a16="http://schemas.microsoft.com/office/drawing/2014/main" id="{7B655CA4-0BB2-2658-8942-EC1D294ECCF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194811" y="1052554"/>
                        <a:ext cx="6746895" cy="61075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240F1DD-B8B9-72FB-98A7-EC0F3887211E}"/>
              </a:ext>
            </a:extLst>
          </p:cNvPr>
          <p:cNvSpPr txBox="1"/>
          <p:nvPr/>
        </p:nvSpPr>
        <p:spPr>
          <a:xfrm>
            <a:off x="463082" y="288714"/>
            <a:ext cx="787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ja-JP" alt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1220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1533</TotalTime>
  <Words>486</Words>
  <Application>Microsoft Office PowerPoint</Application>
  <PresentationFormat>ワイド画面</PresentationFormat>
  <Paragraphs>50</Paragraphs>
  <Slides>2</Slides>
  <Notes>2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游ゴシック</vt:lpstr>
      <vt:lpstr>游ゴシック Light</vt:lpstr>
      <vt:lpstr>Arial</vt:lpstr>
      <vt:lpstr>Times New Roman</vt:lpstr>
      <vt:lpstr>Office テーマ</vt:lpstr>
      <vt:lpstr>Prism 9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佑 鵜澤</dc:creator>
  <cp:lastModifiedBy>雄康 大野</cp:lastModifiedBy>
  <cp:revision>7</cp:revision>
  <dcterms:created xsi:type="dcterms:W3CDTF">2024-11-07T06:41:14Z</dcterms:created>
  <dcterms:modified xsi:type="dcterms:W3CDTF">2025-05-02T08:59:19Z</dcterms:modified>
</cp:coreProperties>
</file>