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8917"/>
    <p:restoredTop sz="93786"/>
  </p:normalViewPr>
  <p:slideViewPr>
    <p:cSldViewPr snapToGrid="0" showGuides="1">
      <p:cViewPr varScale="1">
        <p:scale>
          <a:sx n="108" d="100"/>
          <a:sy n="108" d="100"/>
        </p:scale>
        <p:origin x="1824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C01101-091F-CD4D-AFDE-05B819F3114A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4CABAEA-EC1C-8D41-B1B7-D42049DC8448}">
      <dgm:prSet phldrT="[Text]" custT="1"/>
      <dgm:spPr>
        <a:solidFill>
          <a:schemeClr val="tx2"/>
        </a:solidFill>
      </dgm:spPr>
      <dgm:t>
        <a:bodyPr/>
        <a:lstStyle/>
        <a:p>
          <a:r>
            <a:rPr lang="de-DE" sz="2000" b="1" dirty="0" err="1"/>
            <a:t>Included</a:t>
          </a:r>
          <a:r>
            <a:rPr lang="de-DE" sz="2000" b="1" dirty="0"/>
            <a:t> 1090 OHCA </a:t>
          </a:r>
          <a:r>
            <a:rPr lang="de-DE" sz="2000" b="1" dirty="0" err="1"/>
            <a:t>patients</a:t>
          </a:r>
          <a:r>
            <a:rPr lang="de-DE" sz="2000" b="1" dirty="0"/>
            <a:t> in </a:t>
          </a:r>
          <a:r>
            <a:rPr lang="de-DE" sz="2000" b="1" dirty="0" err="1"/>
            <a:t>physician-staffed</a:t>
          </a:r>
          <a:r>
            <a:rPr lang="de-DE" sz="2000" b="1" dirty="0"/>
            <a:t> EMS</a:t>
          </a:r>
        </a:p>
        <a:p>
          <a:r>
            <a:rPr lang="de-DE" sz="1400" dirty="0"/>
            <a:t>Mean </a:t>
          </a:r>
          <a:r>
            <a:rPr lang="de-DE" sz="1400" dirty="0" err="1"/>
            <a:t>age</a:t>
          </a:r>
          <a:r>
            <a:rPr lang="de-DE" sz="1400" dirty="0"/>
            <a:t> 69 </a:t>
          </a:r>
          <a:r>
            <a:rPr lang="de-DE" sz="1400" dirty="0" err="1"/>
            <a:t>years</a:t>
          </a:r>
          <a:r>
            <a:rPr lang="de-DE" sz="1400" dirty="0"/>
            <a:t> – 68.9% ♂︎ - Median PES 3 - </a:t>
          </a:r>
          <a:r>
            <a:rPr lang="de-DE" sz="1400" dirty="0" err="1"/>
            <a:t>witnessed</a:t>
          </a:r>
          <a:r>
            <a:rPr lang="de-DE" sz="1400" dirty="0"/>
            <a:t> OHCA 53.6% - </a:t>
          </a:r>
          <a:r>
            <a:rPr lang="de-DE" sz="1400" dirty="0" err="1"/>
            <a:t>bystander</a:t>
          </a:r>
          <a:r>
            <a:rPr lang="de-DE" sz="1400" dirty="0"/>
            <a:t> CPR 52.2%  - </a:t>
          </a:r>
          <a:r>
            <a:rPr lang="de-DE" sz="1400" dirty="0" err="1"/>
            <a:t>schockable</a:t>
          </a:r>
          <a:r>
            <a:rPr lang="de-DE" sz="1400" dirty="0"/>
            <a:t> </a:t>
          </a:r>
          <a:r>
            <a:rPr lang="de-DE" sz="1400" dirty="0" err="1"/>
            <a:t>rhythm</a:t>
          </a:r>
          <a:r>
            <a:rPr lang="de-DE" sz="1400" dirty="0"/>
            <a:t> 23.1%  - </a:t>
          </a:r>
          <a:r>
            <a:rPr lang="de-DE" sz="1400" dirty="0" err="1"/>
            <a:t>suspected</a:t>
          </a:r>
          <a:r>
            <a:rPr lang="de-DE" sz="1400" dirty="0"/>
            <a:t> </a:t>
          </a:r>
          <a:r>
            <a:rPr lang="de-DE" sz="1400" dirty="0" err="1"/>
            <a:t>cardiac</a:t>
          </a:r>
          <a:r>
            <a:rPr lang="de-DE" sz="1400" dirty="0"/>
            <a:t> cause68.6%</a:t>
          </a:r>
        </a:p>
      </dgm:t>
    </dgm:pt>
    <dgm:pt modelId="{10A0EAD9-95DC-D24B-83EE-B406A78D2409}" type="parTrans" cxnId="{610560C6-65D0-5349-B92E-CD930CE33B9A}">
      <dgm:prSet/>
      <dgm:spPr/>
      <dgm:t>
        <a:bodyPr/>
        <a:lstStyle/>
        <a:p>
          <a:endParaRPr lang="de-DE"/>
        </a:p>
      </dgm:t>
    </dgm:pt>
    <dgm:pt modelId="{4CC8E64E-E7A5-B44D-8B67-7165098698C9}" type="sibTrans" cxnId="{610560C6-65D0-5349-B92E-CD930CE33B9A}">
      <dgm:prSet/>
      <dgm:spPr>
        <a:solidFill>
          <a:schemeClr val="tx2"/>
        </a:solidFill>
      </dgm:spPr>
      <dgm:t>
        <a:bodyPr/>
        <a:lstStyle/>
        <a:p>
          <a:endParaRPr lang="de-DE"/>
        </a:p>
      </dgm:t>
    </dgm:pt>
    <dgm:pt modelId="{A0E19399-06BF-0A45-9C98-53E9839F185A}">
      <dgm:prSet phldrT="[Text]" custT="1"/>
      <dgm:spPr>
        <a:solidFill>
          <a:schemeClr val="tx2"/>
        </a:solidFill>
      </dgm:spPr>
      <dgm:t>
        <a:bodyPr/>
        <a:lstStyle/>
        <a:p>
          <a:r>
            <a:rPr lang="de-DE" sz="2000" b="1" dirty="0"/>
            <a:t>First dose </a:t>
          </a:r>
          <a:r>
            <a:rPr lang="de-DE" sz="2000" b="1" dirty="0" err="1"/>
            <a:t>of</a:t>
          </a:r>
          <a:r>
            <a:rPr lang="de-DE" sz="2000" b="1" dirty="0"/>
            <a:t> </a:t>
          </a:r>
          <a:r>
            <a:rPr lang="de-DE" sz="2000" b="1" dirty="0" err="1"/>
            <a:t>epinephrin</a:t>
          </a:r>
          <a:r>
            <a:rPr lang="de-DE" sz="2000" b="1" dirty="0"/>
            <a:t> 6:43 min after EMS </a:t>
          </a:r>
          <a:r>
            <a:rPr lang="de-DE" sz="2000" b="1" dirty="0" err="1"/>
            <a:t>arrival</a:t>
          </a:r>
          <a:r>
            <a:rPr lang="de-DE" sz="2000" b="1" dirty="0"/>
            <a:t> and 18:23 min after </a:t>
          </a:r>
          <a:r>
            <a:rPr lang="de-DE" sz="2000" b="1" dirty="0" err="1"/>
            <a:t>collapse</a:t>
          </a:r>
          <a:r>
            <a:rPr lang="de-DE" sz="2000" b="1" dirty="0"/>
            <a:t> - Median dose 5 mg</a:t>
          </a:r>
        </a:p>
        <a:p>
          <a:r>
            <a:rPr lang="de-DE" sz="1400" dirty="0"/>
            <a:t>Mean </a:t>
          </a:r>
          <a:r>
            <a:rPr lang="de-DE" sz="1400" dirty="0" err="1"/>
            <a:t>chest</a:t>
          </a:r>
          <a:r>
            <a:rPr lang="de-DE" sz="1400" dirty="0"/>
            <a:t> </a:t>
          </a:r>
          <a:r>
            <a:rPr lang="de-DE" sz="1400" dirty="0" err="1"/>
            <a:t>compression</a:t>
          </a:r>
          <a:r>
            <a:rPr lang="de-DE" sz="1400" dirty="0"/>
            <a:t> </a:t>
          </a:r>
          <a:r>
            <a:rPr lang="de-DE" sz="1400" dirty="0" err="1"/>
            <a:t>depth</a:t>
          </a:r>
          <a:r>
            <a:rPr lang="de-DE" sz="1400" dirty="0"/>
            <a:t> 5.5cm , median rate 115/min - endotracheal Intubation 81.6% - </a:t>
          </a:r>
          <a:r>
            <a:rPr lang="de-DE" sz="1400" dirty="0" err="1"/>
            <a:t>intraosseous</a:t>
          </a:r>
          <a:r>
            <a:rPr lang="de-DE" sz="1400" dirty="0"/>
            <a:t> </a:t>
          </a:r>
          <a:r>
            <a:rPr lang="de-DE" sz="1400" dirty="0" err="1"/>
            <a:t>access</a:t>
          </a:r>
          <a:r>
            <a:rPr lang="de-DE" sz="1400" dirty="0"/>
            <a:t> 18,9% - </a:t>
          </a:r>
          <a:r>
            <a:rPr lang="de-DE" sz="1400" dirty="0" err="1"/>
            <a:t>no</a:t>
          </a:r>
          <a:r>
            <a:rPr lang="de-DE" sz="1400" dirty="0"/>
            <a:t> </a:t>
          </a:r>
          <a:r>
            <a:rPr lang="de-DE" sz="1400" dirty="0" err="1"/>
            <a:t>other</a:t>
          </a:r>
          <a:r>
            <a:rPr lang="de-DE" sz="1400" dirty="0"/>
            <a:t> </a:t>
          </a:r>
          <a:r>
            <a:rPr lang="de-DE" sz="1400" dirty="0" err="1"/>
            <a:t>vasopressor</a:t>
          </a:r>
          <a:r>
            <a:rPr lang="de-DE" sz="1400" dirty="0"/>
            <a:t> </a:t>
          </a:r>
        </a:p>
      </dgm:t>
    </dgm:pt>
    <dgm:pt modelId="{3CB8BC67-1F95-154C-B3A1-DB11CF67F9DC}" type="parTrans" cxnId="{1FD97570-435A-1143-BD53-906061E2D9C7}">
      <dgm:prSet/>
      <dgm:spPr/>
      <dgm:t>
        <a:bodyPr/>
        <a:lstStyle/>
        <a:p>
          <a:endParaRPr lang="de-DE"/>
        </a:p>
      </dgm:t>
    </dgm:pt>
    <dgm:pt modelId="{B7EE3718-21E4-244C-A391-60AB3E8719CD}" type="sibTrans" cxnId="{1FD97570-435A-1143-BD53-906061E2D9C7}">
      <dgm:prSet/>
      <dgm:spPr/>
      <dgm:t>
        <a:bodyPr/>
        <a:lstStyle/>
        <a:p>
          <a:endParaRPr lang="de-DE"/>
        </a:p>
      </dgm:t>
    </dgm:pt>
    <dgm:pt modelId="{E7D4D25E-8D72-4344-BE4D-46CD7288173E}">
      <dgm:prSet phldrT="[Text]" custT="1"/>
      <dgm:spPr>
        <a:solidFill>
          <a:schemeClr val="tx2"/>
        </a:solidFill>
      </dgm:spPr>
      <dgm:t>
        <a:bodyPr/>
        <a:lstStyle/>
        <a:p>
          <a:r>
            <a:rPr lang="de-DE" sz="2000" b="1" dirty="0"/>
            <a:t>ROSC 49.8%  – </a:t>
          </a:r>
          <a:r>
            <a:rPr lang="de-DE" sz="2000" b="1" dirty="0" err="1"/>
            <a:t>increasing</a:t>
          </a:r>
          <a:r>
            <a:rPr lang="de-DE" sz="2000" b="1" dirty="0"/>
            <a:t> </a:t>
          </a:r>
          <a:r>
            <a:rPr lang="de-DE" sz="2000" b="1" dirty="0" err="1"/>
            <a:t>probabilty</a:t>
          </a:r>
          <a:r>
            <a:rPr lang="de-DE" sz="2000" b="1" dirty="0"/>
            <a:t> </a:t>
          </a:r>
          <a:r>
            <a:rPr lang="de-DE" sz="2000" b="1" dirty="0" err="1"/>
            <a:t>of</a:t>
          </a:r>
          <a:r>
            <a:rPr lang="de-DE" sz="2000" b="1" dirty="0"/>
            <a:t> ROSC at </a:t>
          </a:r>
          <a:r>
            <a:rPr lang="de-DE" sz="2000" b="1" dirty="0" err="1"/>
            <a:t>epinephrine</a:t>
          </a:r>
          <a:r>
            <a:rPr lang="de-DE" sz="2000" b="1" dirty="0"/>
            <a:t> </a:t>
          </a:r>
          <a:r>
            <a:rPr lang="de-DE" sz="2000" b="1" dirty="0" err="1"/>
            <a:t>doses</a:t>
          </a:r>
          <a:r>
            <a:rPr lang="de-DE" sz="2000" b="1" dirty="0"/>
            <a:t> </a:t>
          </a:r>
          <a:r>
            <a:rPr lang="de-DE" sz="2000" b="1" dirty="0" err="1"/>
            <a:t>between</a:t>
          </a:r>
          <a:r>
            <a:rPr lang="de-DE" sz="2000" b="1" dirty="0"/>
            <a:t> 0-5 mg </a:t>
          </a:r>
        </a:p>
        <a:p>
          <a:r>
            <a:rPr lang="de-DE" sz="1400" dirty="0"/>
            <a:t>Survival </a:t>
          </a:r>
          <a:r>
            <a:rPr lang="de-DE" sz="1400" dirty="0" err="1"/>
            <a:t>to</a:t>
          </a:r>
          <a:r>
            <a:rPr lang="de-DE" sz="1400" dirty="0"/>
            <a:t> </a:t>
          </a:r>
          <a:r>
            <a:rPr lang="de-DE" sz="1400" dirty="0" err="1"/>
            <a:t>hospital</a:t>
          </a:r>
          <a:r>
            <a:rPr lang="de-DE" sz="1400" dirty="0"/>
            <a:t> </a:t>
          </a:r>
          <a:r>
            <a:rPr lang="de-DE" sz="1400" dirty="0" err="1"/>
            <a:t>discharge</a:t>
          </a:r>
          <a:r>
            <a:rPr lang="de-DE" sz="1400" dirty="0"/>
            <a:t> 17.7% - Median CPC 2 - </a:t>
          </a:r>
          <a:r>
            <a:rPr lang="de-DE" sz="1400" dirty="0" err="1"/>
            <a:t>less</a:t>
          </a:r>
          <a:r>
            <a:rPr lang="de-DE" sz="1400" dirty="0"/>
            <a:t> </a:t>
          </a:r>
          <a:r>
            <a:rPr lang="de-DE" sz="1400" dirty="0" err="1"/>
            <a:t>favourable</a:t>
          </a:r>
          <a:r>
            <a:rPr lang="de-DE" sz="1400" dirty="0"/>
            <a:t> </a:t>
          </a:r>
          <a:r>
            <a:rPr lang="de-DE" sz="1400" dirty="0" err="1"/>
            <a:t>outcome</a:t>
          </a:r>
          <a:r>
            <a:rPr lang="de-DE" sz="1400" dirty="0"/>
            <a:t> </a:t>
          </a:r>
          <a:r>
            <a:rPr lang="de-DE" sz="1400" dirty="0" err="1"/>
            <a:t>with</a:t>
          </a:r>
          <a:r>
            <a:rPr lang="de-DE" sz="1400" dirty="0"/>
            <a:t> </a:t>
          </a:r>
          <a:r>
            <a:rPr lang="de-DE" sz="1400" dirty="0" err="1"/>
            <a:t>increasing</a:t>
          </a:r>
          <a:r>
            <a:rPr lang="de-DE" sz="1400" dirty="0"/>
            <a:t> total </a:t>
          </a:r>
          <a:r>
            <a:rPr lang="de-DE" sz="1400" dirty="0" err="1"/>
            <a:t>doses</a:t>
          </a:r>
          <a:r>
            <a:rPr lang="de-DE" sz="1400" dirty="0"/>
            <a:t> </a:t>
          </a:r>
          <a:r>
            <a:rPr lang="de-DE" sz="1400" dirty="0" err="1"/>
            <a:t>or</a:t>
          </a:r>
          <a:r>
            <a:rPr lang="de-DE" sz="1400" dirty="0"/>
            <a:t> </a:t>
          </a:r>
          <a:r>
            <a:rPr lang="en-GB" sz="1400" dirty="0"/>
            <a:t>increasing number </a:t>
          </a:r>
          <a:r>
            <a:rPr lang="de-DE" sz="1400" dirty="0" err="1"/>
            <a:t>of</a:t>
          </a:r>
          <a:r>
            <a:rPr lang="de-DE" sz="1400" dirty="0"/>
            <a:t> </a:t>
          </a:r>
          <a:r>
            <a:rPr lang="de-DE" sz="1400" dirty="0" err="1"/>
            <a:t>doses</a:t>
          </a:r>
          <a:r>
            <a:rPr lang="de-DE" sz="1400" dirty="0"/>
            <a:t> </a:t>
          </a:r>
          <a:r>
            <a:rPr lang="de-DE" sz="1400" dirty="0" err="1"/>
            <a:t>of</a:t>
          </a:r>
          <a:r>
            <a:rPr lang="de-DE" sz="1400" dirty="0"/>
            <a:t> </a:t>
          </a:r>
          <a:r>
            <a:rPr lang="de-DE" sz="1400" dirty="0" err="1"/>
            <a:t>epinephrine</a:t>
          </a:r>
          <a:endParaRPr lang="de-DE" sz="1400" dirty="0"/>
        </a:p>
      </dgm:t>
    </dgm:pt>
    <dgm:pt modelId="{723889A8-AA55-4343-B2CC-27334C23DC44}" type="parTrans" cxnId="{792C6DE4-86F6-F34E-AD40-7911C51755F8}">
      <dgm:prSet/>
      <dgm:spPr/>
      <dgm:t>
        <a:bodyPr/>
        <a:lstStyle/>
        <a:p>
          <a:endParaRPr lang="de-DE"/>
        </a:p>
      </dgm:t>
    </dgm:pt>
    <dgm:pt modelId="{9A97BD29-3B0F-7343-B92F-EE5FBB46657F}" type="sibTrans" cxnId="{792C6DE4-86F6-F34E-AD40-7911C51755F8}">
      <dgm:prSet/>
      <dgm:spPr/>
      <dgm:t>
        <a:bodyPr/>
        <a:lstStyle/>
        <a:p>
          <a:endParaRPr lang="de-DE"/>
        </a:p>
      </dgm:t>
    </dgm:pt>
    <dgm:pt modelId="{5795C478-1841-2241-8B04-116023093203}" type="pres">
      <dgm:prSet presAssocID="{63C01101-091F-CD4D-AFDE-05B819F3114A}" presName="Name0" presStyleCnt="0">
        <dgm:presLayoutVars>
          <dgm:chMax val="7"/>
          <dgm:chPref val="7"/>
          <dgm:dir/>
        </dgm:presLayoutVars>
      </dgm:prSet>
      <dgm:spPr/>
    </dgm:pt>
    <dgm:pt modelId="{F9EFB973-1094-B345-A548-42460FDDD7C4}" type="pres">
      <dgm:prSet presAssocID="{63C01101-091F-CD4D-AFDE-05B819F3114A}" presName="Name1" presStyleCnt="0"/>
      <dgm:spPr/>
    </dgm:pt>
    <dgm:pt modelId="{20F21405-358C-FC46-8919-9CBA2887FB04}" type="pres">
      <dgm:prSet presAssocID="{63C01101-091F-CD4D-AFDE-05B819F3114A}" presName="cycle" presStyleCnt="0"/>
      <dgm:spPr/>
    </dgm:pt>
    <dgm:pt modelId="{087922F1-172E-EC4D-BFB2-C02375D735AC}" type="pres">
      <dgm:prSet presAssocID="{63C01101-091F-CD4D-AFDE-05B819F3114A}" presName="srcNode" presStyleLbl="node1" presStyleIdx="0" presStyleCnt="3"/>
      <dgm:spPr/>
    </dgm:pt>
    <dgm:pt modelId="{55D02812-3114-9F47-8D01-FABBE1E1D554}" type="pres">
      <dgm:prSet presAssocID="{63C01101-091F-CD4D-AFDE-05B819F3114A}" presName="conn" presStyleLbl="parChTrans1D2" presStyleIdx="0" presStyleCnt="1"/>
      <dgm:spPr/>
    </dgm:pt>
    <dgm:pt modelId="{59E9D4D7-15B0-3B44-8764-C1D8ABA592CE}" type="pres">
      <dgm:prSet presAssocID="{63C01101-091F-CD4D-AFDE-05B819F3114A}" presName="extraNode" presStyleLbl="node1" presStyleIdx="0" presStyleCnt="3"/>
      <dgm:spPr/>
    </dgm:pt>
    <dgm:pt modelId="{CAFD7296-285C-FD48-A267-254C8264C881}" type="pres">
      <dgm:prSet presAssocID="{63C01101-091F-CD4D-AFDE-05B819F3114A}" presName="dstNode" presStyleLbl="node1" presStyleIdx="0" presStyleCnt="3"/>
      <dgm:spPr/>
    </dgm:pt>
    <dgm:pt modelId="{F9BE8706-6907-A549-95B5-96CC8EAF7D57}" type="pres">
      <dgm:prSet presAssocID="{94CABAEA-EC1C-8D41-B1B7-D42049DC8448}" presName="text_1" presStyleLbl="node1" presStyleIdx="0" presStyleCnt="3" custScaleY="117804">
        <dgm:presLayoutVars>
          <dgm:bulletEnabled val="1"/>
        </dgm:presLayoutVars>
      </dgm:prSet>
      <dgm:spPr/>
    </dgm:pt>
    <dgm:pt modelId="{4EE881FF-5206-0E41-A98F-85005DC5759A}" type="pres">
      <dgm:prSet presAssocID="{94CABAEA-EC1C-8D41-B1B7-D42049DC8448}" presName="accent_1" presStyleCnt="0"/>
      <dgm:spPr/>
    </dgm:pt>
    <dgm:pt modelId="{E3A9F07D-3911-4B49-9DFA-01F1CEFE9320}" type="pres">
      <dgm:prSet presAssocID="{94CABAEA-EC1C-8D41-B1B7-D42049DC8448}" presName="accentRepeatNode" presStyleLbl="solidFgAcc1" presStyleIdx="0" presStyleCnt="3"/>
      <dgm:spPr>
        <a:ln w="63500">
          <a:solidFill>
            <a:srgbClr val="C00000"/>
          </a:solidFill>
        </a:ln>
      </dgm:spPr>
    </dgm:pt>
    <dgm:pt modelId="{BFD22FED-F344-CA4E-B4B5-3DAD400782E1}" type="pres">
      <dgm:prSet presAssocID="{A0E19399-06BF-0A45-9C98-53E9839F185A}" presName="text_2" presStyleLbl="node1" presStyleIdx="1" presStyleCnt="3" custScaleY="133523">
        <dgm:presLayoutVars>
          <dgm:bulletEnabled val="1"/>
        </dgm:presLayoutVars>
      </dgm:prSet>
      <dgm:spPr/>
    </dgm:pt>
    <dgm:pt modelId="{7D16A5A6-25E6-934B-8172-AFE48036BAD5}" type="pres">
      <dgm:prSet presAssocID="{A0E19399-06BF-0A45-9C98-53E9839F185A}" presName="accent_2" presStyleCnt="0"/>
      <dgm:spPr/>
    </dgm:pt>
    <dgm:pt modelId="{DC46A2C9-49E9-F74E-90D0-D83CF1CA01AC}" type="pres">
      <dgm:prSet presAssocID="{A0E19399-06BF-0A45-9C98-53E9839F185A}" presName="accentRepeatNode" presStyleLbl="solidFgAcc1" presStyleIdx="1" presStyleCnt="3"/>
      <dgm:spPr>
        <a:ln w="63500">
          <a:solidFill>
            <a:srgbClr val="C00000"/>
          </a:solidFill>
        </a:ln>
      </dgm:spPr>
    </dgm:pt>
    <dgm:pt modelId="{F73A076A-7572-B246-A014-C787F301E930}" type="pres">
      <dgm:prSet presAssocID="{E7D4D25E-8D72-4344-BE4D-46CD7288173E}" presName="text_3" presStyleLbl="node1" presStyleIdx="2" presStyleCnt="3" custScaleY="133523">
        <dgm:presLayoutVars>
          <dgm:bulletEnabled val="1"/>
        </dgm:presLayoutVars>
      </dgm:prSet>
      <dgm:spPr/>
    </dgm:pt>
    <dgm:pt modelId="{F44D2096-0C07-404D-81C8-0BE707DCA814}" type="pres">
      <dgm:prSet presAssocID="{E7D4D25E-8D72-4344-BE4D-46CD7288173E}" presName="accent_3" presStyleCnt="0"/>
      <dgm:spPr/>
    </dgm:pt>
    <dgm:pt modelId="{DC969EDA-3C42-EB49-98F6-0D26DEBECF8C}" type="pres">
      <dgm:prSet presAssocID="{E7D4D25E-8D72-4344-BE4D-46CD7288173E}" presName="accentRepeatNode" presStyleLbl="solidFgAcc1" presStyleIdx="2" presStyleCnt="3"/>
      <dgm:spPr>
        <a:ln w="63500">
          <a:solidFill>
            <a:srgbClr val="C00000"/>
          </a:solidFill>
        </a:ln>
      </dgm:spPr>
    </dgm:pt>
  </dgm:ptLst>
  <dgm:cxnLst>
    <dgm:cxn modelId="{40748F12-99C0-FE49-BBD4-B9E7BCEE61D3}" type="presOf" srcId="{63C01101-091F-CD4D-AFDE-05B819F3114A}" destId="{5795C478-1841-2241-8B04-116023093203}" srcOrd="0" destOrd="0" presId="urn:microsoft.com/office/officeart/2008/layout/VerticalCurvedList"/>
    <dgm:cxn modelId="{8347D420-8924-C140-BC91-4F580F601A98}" type="presOf" srcId="{4CC8E64E-E7A5-B44D-8B67-7165098698C9}" destId="{55D02812-3114-9F47-8D01-FABBE1E1D554}" srcOrd="0" destOrd="0" presId="urn:microsoft.com/office/officeart/2008/layout/VerticalCurvedList"/>
    <dgm:cxn modelId="{77148921-7BD5-D14C-9694-AADF45F89BC0}" type="presOf" srcId="{E7D4D25E-8D72-4344-BE4D-46CD7288173E}" destId="{F73A076A-7572-B246-A014-C787F301E930}" srcOrd="0" destOrd="0" presId="urn:microsoft.com/office/officeart/2008/layout/VerticalCurvedList"/>
    <dgm:cxn modelId="{C6E7C429-CE20-6D43-93EC-BDFE6CE20188}" type="presOf" srcId="{A0E19399-06BF-0A45-9C98-53E9839F185A}" destId="{BFD22FED-F344-CA4E-B4B5-3DAD400782E1}" srcOrd="0" destOrd="0" presId="urn:microsoft.com/office/officeart/2008/layout/VerticalCurvedList"/>
    <dgm:cxn modelId="{A412D832-011A-9C44-9AE6-A387D632E492}" type="presOf" srcId="{94CABAEA-EC1C-8D41-B1B7-D42049DC8448}" destId="{F9BE8706-6907-A549-95B5-96CC8EAF7D57}" srcOrd="0" destOrd="0" presId="urn:microsoft.com/office/officeart/2008/layout/VerticalCurvedList"/>
    <dgm:cxn modelId="{1FD97570-435A-1143-BD53-906061E2D9C7}" srcId="{63C01101-091F-CD4D-AFDE-05B819F3114A}" destId="{A0E19399-06BF-0A45-9C98-53E9839F185A}" srcOrd="1" destOrd="0" parTransId="{3CB8BC67-1F95-154C-B3A1-DB11CF67F9DC}" sibTransId="{B7EE3718-21E4-244C-A391-60AB3E8719CD}"/>
    <dgm:cxn modelId="{610560C6-65D0-5349-B92E-CD930CE33B9A}" srcId="{63C01101-091F-CD4D-AFDE-05B819F3114A}" destId="{94CABAEA-EC1C-8D41-B1B7-D42049DC8448}" srcOrd="0" destOrd="0" parTransId="{10A0EAD9-95DC-D24B-83EE-B406A78D2409}" sibTransId="{4CC8E64E-E7A5-B44D-8B67-7165098698C9}"/>
    <dgm:cxn modelId="{792C6DE4-86F6-F34E-AD40-7911C51755F8}" srcId="{63C01101-091F-CD4D-AFDE-05B819F3114A}" destId="{E7D4D25E-8D72-4344-BE4D-46CD7288173E}" srcOrd="2" destOrd="0" parTransId="{723889A8-AA55-4343-B2CC-27334C23DC44}" sibTransId="{9A97BD29-3B0F-7343-B92F-EE5FBB46657F}"/>
    <dgm:cxn modelId="{E52D7832-AFBB-114A-A366-A297BAFA80C6}" type="presParOf" srcId="{5795C478-1841-2241-8B04-116023093203}" destId="{F9EFB973-1094-B345-A548-42460FDDD7C4}" srcOrd="0" destOrd="0" presId="urn:microsoft.com/office/officeart/2008/layout/VerticalCurvedList"/>
    <dgm:cxn modelId="{7FE33A68-CA9F-BC4C-BB5F-9F752D9B5693}" type="presParOf" srcId="{F9EFB973-1094-B345-A548-42460FDDD7C4}" destId="{20F21405-358C-FC46-8919-9CBA2887FB04}" srcOrd="0" destOrd="0" presId="urn:microsoft.com/office/officeart/2008/layout/VerticalCurvedList"/>
    <dgm:cxn modelId="{02F84576-EFC7-EE48-866B-E18885F85786}" type="presParOf" srcId="{20F21405-358C-FC46-8919-9CBA2887FB04}" destId="{087922F1-172E-EC4D-BFB2-C02375D735AC}" srcOrd="0" destOrd="0" presId="urn:microsoft.com/office/officeart/2008/layout/VerticalCurvedList"/>
    <dgm:cxn modelId="{4A42EB91-7821-4A42-A8B2-338AABD8D007}" type="presParOf" srcId="{20F21405-358C-FC46-8919-9CBA2887FB04}" destId="{55D02812-3114-9F47-8D01-FABBE1E1D554}" srcOrd="1" destOrd="0" presId="urn:microsoft.com/office/officeart/2008/layout/VerticalCurvedList"/>
    <dgm:cxn modelId="{15E00B87-6761-894D-B1FE-B139439AB4E6}" type="presParOf" srcId="{20F21405-358C-FC46-8919-9CBA2887FB04}" destId="{59E9D4D7-15B0-3B44-8764-C1D8ABA592CE}" srcOrd="2" destOrd="0" presId="urn:microsoft.com/office/officeart/2008/layout/VerticalCurvedList"/>
    <dgm:cxn modelId="{052C94E8-59D4-8F47-8B52-401C7B2E7112}" type="presParOf" srcId="{20F21405-358C-FC46-8919-9CBA2887FB04}" destId="{CAFD7296-285C-FD48-A267-254C8264C881}" srcOrd="3" destOrd="0" presId="urn:microsoft.com/office/officeart/2008/layout/VerticalCurvedList"/>
    <dgm:cxn modelId="{F5F0D3AE-4097-F045-B59E-F5F2C616BA7F}" type="presParOf" srcId="{F9EFB973-1094-B345-A548-42460FDDD7C4}" destId="{F9BE8706-6907-A549-95B5-96CC8EAF7D57}" srcOrd="1" destOrd="0" presId="urn:microsoft.com/office/officeart/2008/layout/VerticalCurvedList"/>
    <dgm:cxn modelId="{5A04AB56-E680-5F42-BEE3-0CCCDC48A1CF}" type="presParOf" srcId="{F9EFB973-1094-B345-A548-42460FDDD7C4}" destId="{4EE881FF-5206-0E41-A98F-85005DC5759A}" srcOrd="2" destOrd="0" presId="urn:microsoft.com/office/officeart/2008/layout/VerticalCurvedList"/>
    <dgm:cxn modelId="{31FCDDBD-9EC6-C048-9C67-E5A617F954CB}" type="presParOf" srcId="{4EE881FF-5206-0E41-A98F-85005DC5759A}" destId="{E3A9F07D-3911-4B49-9DFA-01F1CEFE9320}" srcOrd="0" destOrd="0" presId="urn:microsoft.com/office/officeart/2008/layout/VerticalCurvedList"/>
    <dgm:cxn modelId="{08271FDA-50FD-1047-B77F-90F64A33A6B8}" type="presParOf" srcId="{F9EFB973-1094-B345-A548-42460FDDD7C4}" destId="{BFD22FED-F344-CA4E-B4B5-3DAD400782E1}" srcOrd="3" destOrd="0" presId="urn:microsoft.com/office/officeart/2008/layout/VerticalCurvedList"/>
    <dgm:cxn modelId="{FDA55236-ADBB-044D-8A6F-CEC8E1002F26}" type="presParOf" srcId="{F9EFB973-1094-B345-A548-42460FDDD7C4}" destId="{7D16A5A6-25E6-934B-8172-AFE48036BAD5}" srcOrd="4" destOrd="0" presId="urn:microsoft.com/office/officeart/2008/layout/VerticalCurvedList"/>
    <dgm:cxn modelId="{7F18C884-4FD6-E645-ADF3-DF50AAD8C905}" type="presParOf" srcId="{7D16A5A6-25E6-934B-8172-AFE48036BAD5}" destId="{DC46A2C9-49E9-F74E-90D0-D83CF1CA01AC}" srcOrd="0" destOrd="0" presId="urn:microsoft.com/office/officeart/2008/layout/VerticalCurvedList"/>
    <dgm:cxn modelId="{24C9CDB9-4265-0D48-87D9-1B3349D41CF7}" type="presParOf" srcId="{F9EFB973-1094-B345-A548-42460FDDD7C4}" destId="{F73A076A-7572-B246-A014-C787F301E930}" srcOrd="5" destOrd="0" presId="urn:microsoft.com/office/officeart/2008/layout/VerticalCurvedList"/>
    <dgm:cxn modelId="{2833FED0-1DB8-EE40-AF63-94B0B404816C}" type="presParOf" srcId="{F9EFB973-1094-B345-A548-42460FDDD7C4}" destId="{F44D2096-0C07-404D-81C8-0BE707DCA814}" srcOrd="6" destOrd="0" presId="urn:microsoft.com/office/officeart/2008/layout/VerticalCurvedList"/>
    <dgm:cxn modelId="{A0F8E4DF-2D87-1D49-838B-A7BFF2119ADB}" type="presParOf" srcId="{F44D2096-0C07-404D-81C8-0BE707DCA814}" destId="{DC969EDA-3C42-EB49-98F6-0D26DEBECF8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D02812-3114-9F47-8D01-FABBE1E1D554}">
      <dsp:nvSpPr>
        <dsp:cNvPr id="0" name=""/>
        <dsp:cNvSpPr/>
      </dsp:nvSpPr>
      <dsp:spPr>
        <a:xfrm>
          <a:off x="-5790935" y="-886507"/>
          <a:ext cx="6895732" cy="6895732"/>
        </a:xfrm>
        <a:prstGeom prst="blockArc">
          <a:avLst>
            <a:gd name="adj1" fmla="val 18900000"/>
            <a:gd name="adj2" fmla="val 2700000"/>
            <a:gd name="adj3" fmla="val 313"/>
          </a:avLst>
        </a:prstGeom>
        <a:solidFill>
          <a:schemeClr val="tx2"/>
        </a:solidFill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BE8706-6907-A549-95B5-96CC8EAF7D57}">
      <dsp:nvSpPr>
        <dsp:cNvPr id="0" name=""/>
        <dsp:cNvSpPr/>
      </dsp:nvSpPr>
      <dsp:spPr>
        <a:xfrm>
          <a:off x="711033" y="421066"/>
          <a:ext cx="7887591" cy="1206953"/>
        </a:xfrm>
        <a:prstGeom prst="rect">
          <a:avLst/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323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Included</a:t>
          </a:r>
          <a:r>
            <a:rPr lang="de-DE" sz="2000" b="1" kern="1200" dirty="0"/>
            <a:t> 1090 OHCA </a:t>
          </a:r>
          <a:r>
            <a:rPr lang="de-DE" sz="2000" b="1" kern="1200" dirty="0" err="1"/>
            <a:t>patients</a:t>
          </a:r>
          <a:r>
            <a:rPr lang="de-DE" sz="2000" b="1" kern="1200" dirty="0"/>
            <a:t> in </a:t>
          </a:r>
          <a:r>
            <a:rPr lang="de-DE" sz="2000" b="1" kern="1200" dirty="0" err="1"/>
            <a:t>physician-staffed</a:t>
          </a:r>
          <a:r>
            <a:rPr lang="de-DE" sz="2000" b="1" kern="1200" dirty="0"/>
            <a:t> EMS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Mean </a:t>
          </a:r>
          <a:r>
            <a:rPr lang="de-DE" sz="1400" kern="1200" dirty="0" err="1"/>
            <a:t>age</a:t>
          </a:r>
          <a:r>
            <a:rPr lang="de-DE" sz="1400" kern="1200" dirty="0"/>
            <a:t> 69 </a:t>
          </a:r>
          <a:r>
            <a:rPr lang="de-DE" sz="1400" kern="1200" dirty="0" err="1"/>
            <a:t>years</a:t>
          </a:r>
          <a:r>
            <a:rPr lang="de-DE" sz="1400" kern="1200" dirty="0"/>
            <a:t> – 68.9% ♂︎ - Median PES 3 - </a:t>
          </a:r>
          <a:r>
            <a:rPr lang="de-DE" sz="1400" kern="1200" dirty="0" err="1"/>
            <a:t>witnessed</a:t>
          </a:r>
          <a:r>
            <a:rPr lang="de-DE" sz="1400" kern="1200" dirty="0"/>
            <a:t> OHCA 53.6% - </a:t>
          </a:r>
          <a:r>
            <a:rPr lang="de-DE" sz="1400" kern="1200" dirty="0" err="1"/>
            <a:t>bystander</a:t>
          </a:r>
          <a:r>
            <a:rPr lang="de-DE" sz="1400" kern="1200" dirty="0"/>
            <a:t> CPR 52.2%  - </a:t>
          </a:r>
          <a:r>
            <a:rPr lang="de-DE" sz="1400" kern="1200" dirty="0" err="1"/>
            <a:t>schockable</a:t>
          </a:r>
          <a:r>
            <a:rPr lang="de-DE" sz="1400" kern="1200" dirty="0"/>
            <a:t> </a:t>
          </a:r>
          <a:r>
            <a:rPr lang="de-DE" sz="1400" kern="1200" dirty="0" err="1"/>
            <a:t>rhythm</a:t>
          </a:r>
          <a:r>
            <a:rPr lang="de-DE" sz="1400" kern="1200" dirty="0"/>
            <a:t> 23.1%  - </a:t>
          </a:r>
          <a:r>
            <a:rPr lang="de-DE" sz="1400" kern="1200" dirty="0" err="1"/>
            <a:t>suspected</a:t>
          </a:r>
          <a:r>
            <a:rPr lang="de-DE" sz="1400" kern="1200" dirty="0"/>
            <a:t> </a:t>
          </a:r>
          <a:r>
            <a:rPr lang="de-DE" sz="1400" kern="1200" dirty="0" err="1"/>
            <a:t>cardiac</a:t>
          </a:r>
          <a:r>
            <a:rPr lang="de-DE" sz="1400" kern="1200" dirty="0"/>
            <a:t> cause68.6%</a:t>
          </a:r>
        </a:p>
      </dsp:txBody>
      <dsp:txXfrm>
        <a:off x="711033" y="421066"/>
        <a:ext cx="7887591" cy="1206953"/>
      </dsp:txXfrm>
    </dsp:sp>
    <dsp:sp modelId="{E3A9F07D-3911-4B49-9DFA-01F1CEFE9320}">
      <dsp:nvSpPr>
        <dsp:cNvPr id="0" name=""/>
        <dsp:cNvSpPr/>
      </dsp:nvSpPr>
      <dsp:spPr>
        <a:xfrm>
          <a:off x="70693" y="384203"/>
          <a:ext cx="1280679" cy="128067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D22FED-F344-CA4E-B4B5-3DAD400782E1}">
      <dsp:nvSpPr>
        <dsp:cNvPr id="0" name=""/>
        <dsp:cNvSpPr/>
      </dsp:nvSpPr>
      <dsp:spPr>
        <a:xfrm>
          <a:off x="1083454" y="1877358"/>
          <a:ext cx="7515169" cy="1368001"/>
        </a:xfrm>
        <a:prstGeom prst="rect">
          <a:avLst/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323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First dose </a:t>
          </a:r>
          <a:r>
            <a:rPr lang="de-DE" sz="2000" b="1" kern="1200" dirty="0" err="1"/>
            <a:t>of</a:t>
          </a:r>
          <a:r>
            <a:rPr lang="de-DE" sz="2000" b="1" kern="1200" dirty="0"/>
            <a:t> </a:t>
          </a:r>
          <a:r>
            <a:rPr lang="de-DE" sz="2000" b="1" kern="1200" dirty="0" err="1"/>
            <a:t>epinephrin</a:t>
          </a:r>
          <a:r>
            <a:rPr lang="de-DE" sz="2000" b="1" kern="1200" dirty="0"/>
            <a:t> 6:43 min after EMS </a:t>
          </a:r>
          <a:r>
            <a:rPr lang="de-DE" sz="2000" b="1" kern="1200" dirty="0" err="1"/>
            <a:t>arrival</a:t>
          </a:r>
          <a:r>
            <a:rPr lang="de-DE" sz="2000" b="1" kern="1200" dirty="0"/>
            <a:t> and 18:23 min after </a:t>
          </a:r>
          <a:r>
            <a:rPr lang="de-DE" sz="2000" b="1" kern="1200" dirty="0" err="1"/>
            <a:t>collapse</a:t>
          </a:r>
          <a:r>
            <a:rPr lang="de-DE" sz="2000" b="1" kern="1200" dirty="0"/>
            <a:t> - Median dose 5 mg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Mean </a:t>
          </a:r>
          <a:r>
            <a:rPr lang="de-DE" sz="1400" kern="1200" dirty="0" err="1"/>
            <a:t>chest</a:t>
          </a:r>
          <a:r>
            <a:rPr lang="de-DE" sz="1400" kern="1200" dirty="0"/>
            <a:t> </a:t>
          </a:r>
          <a:r>
            <a:rPr lang="de-DE" sz="1400" kern="1200" dirty="0" err="1"/>
            <a:t>compression</a:t>
          </a:r>
          <a:r>
            <a:rPr lang="de-DE" sz="1400" kern="1200" dirty="0"/>
            <a:t> </a:t>
          </a:r>
          <a:r>
            <a:rPr lang="de-DE" sz="1400" kern="1200" dirty="0" err="1"/>
            <a:t>depth</a:t>
          </a:r>
          <a:r>
            <a:rPr lang="de-DE" sz="1400" kern="1200" dirty="0"/>
            <a:t> 5.5cm , median rate 115/min - endotracheal Intubation 81.6% - </a:t>
          </a:r>
          <a:r>
            <a:rPr lang="de-DE" sz="1400" kern="1200" dirty="0" err="1"/>
            <a:t>intraosseous</a:t>
          </a:r>
          <a:r>
            <a:rPr lang="de-DE" sz="1400" kern="1200" dirty="0"/>
            <a:t> </a:t>
          </a:r>
          <a:r>
            <a:rPr lang="de-DE" sz="1400" kern="1200" dirty="0" err="1"/>
            <a:t>access</a:t>
          </a:r>
          <a:r>
            <a:rPr lang="de-DE" sz="1400" kern="1200" dirty="0"/>
            <a:t> 18,9% - </a:t>
          </a:r>
          <a:r>
            <a:rPr lang="de-DE" sz="1400" kern="1200" dirty="0" err="1"/>
            <a:t>no</a:t>
          </a:r>
          <a:r>
            <a:rPr lang="de-DE" sz="1400" kern="1200" dirty="0"/>
            <a:t> </a:t>
          </a:r>
          <a:r>
            <a:rPr lang="de-DE" sz="1400" kern="1200" dirty="0" err="1"/>
            <a:t>other</a:t>
          </a:r>
          <a:r>
            <a:rPr lang="de-DE" sz="1400" kern="1200" dirty="0"/>
            <a:t> </a:t>
          </a:r>
          <a:r>
            <a:rPr lang="de-DE" sz="1400" kern="1200" dirty="0" err="1"/>
            <a:t>vasopressor</a:t>
          </a:r>
          <a:r>
            <a:rPr lang="de-DE" sz="1400" kern="1200" dirty="0"/>
            <a:t> </a:t>
          </a:r>
        </a:p>
      </dsp:txBody>
      <dsp:txXfrm>
        <a:off x="1083454" y="1877358"/>
        <a:ext cx="7515169" cy="1368001"/>
      </dsp:txXfrm>
    </dsp:sp>
    <dsp:sp modelId="{DC46A2C9-49E9-F74E-90D0-D83CF1CA01AC}">
      <dsp:nvSpPr>
        <dsp:cNvPr id="0" name=""/>
        <dsp:cNvSpPr/>
      </dsp:nvSpPr>
      <dsp:spPr>
        <a:xfrm>
          <a:off x="443115" y="1921019"/>
          <a:ext cx="1280679" cy="128067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3A076A-7572-B246-A014-C787F301E930}">
      <dsp:nvSpPr>
        <dsp:cNvPr id="0" name=""/>
        <dsp:cNvSpPr/>
      </dsp:nvSpPr>
      <dsp:spPr>
        <a:xfrm>
          <a:off x="711033" y="3414173"/>
          <a:ext cx="7887591" cy="1368001"/>
        </a:xfrm>
        <a:prstGeom prst="rect">
          <a:avLst/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323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ROSC 49.8%  – </a:t>
          </a:r>
          <a:r>
            <a:rPr lang="de-DE" sz="2000" b="1" kern="1200" dirty="0" err="1"/>
            <a:t>increasing</a:t>
          </a:r>
          <a:r>
            <a:rPr lang="de-DE" sz="2000" b="1" kern="1200" dirty="0"/>
            <a:t> </a:t>
          </a:r>
          <a:r>
            <a:rPr lang="de-DE" sz="2000" b="1" kern="1200" dirty="0" err="1"/>
            <a:t>probabilty</a:t>
          </a:r>
          <a:r>
            <a:rPr lang="de-DE" sz="2000" b="1" kern="1200" dirty="0"/>
            <a:t> </a:t>
          </a:r>
          <a:r>
            <a:rPr lang="de-DE" sz="2000" b="1" kern="1200" dirty="0" err="1"/>
            <a:t>of</a:t>
          </a:r>
          <a:r>
            <a:rPr lang="de-DE" sz="2000" b="1" kern="1200" dirty="0"/>
            <a:t> ROSC at </a:t>
          </a:r>
          <a:r>
            <a:rPr lang="de-DE" sz="2000" b="1" kern="1200" dirty="0" err="1"/>
            <a:t>epinephrine</a:t>
          </a:r>
          <a:r>
            <a:rPr lang="de-DE" sz="2000" b="1" kern="1200" dirty="0"/>
            <a:t> </a:t>
          </a:r>
          <a:r>
            <a:rPr lang="de-DE" sz="2000" b="1" kern="1200" dirty="0" err="1"/>
            <a:t>doses</a:t>
          </a:r>
          <a:r>
            <a:rPr lang="de-DE" sz="2000" b="1" kern="1200" dirty="0"/>
            <a:t> </a:t>
          </a:r>
          <a:r>
            <a:rPr lang="de-DE" sz="2000" b="1" kern="1200" dirty="0" err="1"/>
            <a:t>between</a:t>
          </a:r>
          <a:r>
            <a:rPr lang="de-DE" sz="2000" b="1" kern="1200" dirty="0"/>
            <a:t> 0-5 mg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Survival </a:t>
          </a:r>
          <a:r>
            <a:rPr lang="de-DE" sz="1400" kern="1200" dirty="0" err="1"/>
            <a:t>to</a:t>
          </a:r>
          <a:r>
            <a:rPr lang="de-DE" sz="1400" kern="1200" dirty="0"/>
            <a:t> </a:t>
          </a:r>
          <a:r>
            <a:rPr lang="de-DE" sz="1400" kern="1200" dirty="0" err="1"/>
            <a:t>hospital</a:t>
          </a:r>
          <a:r>
            <a:rPr lang="de-DE" sz="1400" kern="1200" dirty="0"/>
            <a:t> </a:t>
          </a:r>
          <a:r>
            <a:rPr lang="de-DE" sz="1400" kern="1200" dirty="0" err="1"/>
            <a:t>discharge</a:t>
          </a:r>
          <a:r>
            <a:rPr lang="de-DE" sz="1400" kern="1200" dirty="0"/>
            <a:t> 17.7% - Median CPC 2 - </a:t>
          </a:r>
          <a:r>
            <a:rPr lang="de-DE" sz="1400" kern="1200" dirty="0" err="1"/>
            <a:t>less</a:t>
          </a:r>
          <a:r>
            <a:rPr lang="de-DE" sz="1400" kern="1200" dirty="0"/>
            <a:t> </a:t>
          </a:r>
          <a:r>
            <a:rPr lang="de-DE" sz="1400" kern="1200" dirty="0" err="1"/>
            <a:t>favourable</a:t>
          </a:r>
          <a:r>
            <a:rPr lang="de-DE" sz="1400" kern="1200" dirty="0"/>
            <a:t> </a:t>
          </a:r>
          <a:r>
            <a:rPr lang="de-DE" sz="1400" kern="1200" dirty="0" err="1"/>
            <a:t>outcome</a:t>
          </a:r>
          <a:r>
            <a:rPr lang="de-DE" sz="1400" kern="1200" dirty="0"/>
            <a:t> </a:t>
          </a:r>
          <a:r>
            <a:rPr lang="de-DE" sz="1400" kern="1200" dirty="0" err="1"/>
            <a:t>with</a:t>
          </a:r>
          <a:r>
            <a:rPr lang="de-DE" sz="1400" kern="1200" dirty="0"/>
            <a:t> </a:t>
          </a:r>
          <a:r>
            <a:rPr lang="de-DE" sz="1400" kern="1200" dirty="0" err="1"/>
            <a:t>increasing</a:t>
          </a:r>
          <a:r>
            <a:rPr lang="de-DE" sz="1400" kern="1200" dirty="0"/>
            <a:t> total </a:t>
          </a:r>
          <a:r>
            <a:rPr lang="de-DE" sz="1400" kern="1200" dirty="0" err="1"/>
            <a:t>doses</a:t>
          </a:r>
          <a:r>
            <a:rPr lang="de-DE" sz="1400" kern="1200" dirty="0"/>
            <a:t> </a:t>
          </a:r>
          <a:r>
            <a:rPr lang="de-DE" sz="1400" kern="1200" dirty="0" err="1"/>
            <a:t>or</a:t>
          </a:r>
          <a:r>
            <a:rPr lang="de-DE" sz="1400" kern="1200" dirty="0"/>
            <a:t> </a:t>
          </a:r>
          <a:r>
            <a:rPr lang="en-GB" sz="1400" kern="1200" dirty="0"/>
            <a:t>increasing number </a:t>
          </a:r>
          <a:r>
            <a:rPr lang="de-DE" sz="1400" kern="1200" dirty="0" err="1"/>
            <a:t>of</a:t>
          </a:r>
          <a:r>
            <a:rPr lang="de-DE" sz="1400" kern="1200" dirty="0"/>
            <a:t> </a:t>
          </a:r>
          <a:r>
            <a:rPr lang="de-DE" sz="1400" kern="1200" dirty="0" err="1"/>
            <a:t>doses</a:t>
          </a:r>
          <a:r>
            <a:rPr lang="de-DE" sz="1400" kern="1200" dirty="0"/>
            <a:t> </a:t>
          </a:r>
          <a:r>
            <a:rPr lang="de-DE" sz="1400" kern="1200" dirty="0" err="1"/>
            <a:t>of</a:t>
          </a:r>
          <a:r>
            <a:rPr lang="de-DE" sz="1400" kern="1200" dirty="0"/>
            <a:t> </a:t>
          </a:r>
          <a:r>
            <a:rPr lang="de-DE" sz="1400" kern="1200" dirty="0" err="1"/>
            <a:t>epinephrine</a:t>
          </a:r>
          <a:endParaRPr lang="de-DE" sz="1400" kern="1200" dirty="0"/>
        </a:p>
      </dsp:txBody>
      <dsp:txXfrm>
        <a:off x="711033" y="3414173"/>
        <a:ext cx="7887591" cy="1368001"/>
      </dsp:txXfrm>
    </dsp:sp>
    <dsp:sp modelId="{DC969EDA-3C42-EB49-98F6-0D26DEBECF8C}">
      <dsp:nvSpPr>
        <dsp:cNvPr id="0" name=""/>
        <dsp:cNvSpPr/>
      </dsp:nvSpPr>
      <dsp:spPr>
        <a:xfrm>
          <a:off x="70693" y="3457834"/>
          <a:ext cx="1280679" cy="128067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C43516-6053-5532-6722-0F10ECD1F8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7A7E832-B222-DFF0-0818-4C98652C1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BBAE38-789E-7280-76B6-E1FAED953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07D7-EC16-BB42-9102-EE63B4F967D0}" type="datetimeFigureOut">
              <a:rPr lang="de-DE" smtClean="0"/>
              <a:t>30.08.25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8F192C-8F70-4D1B-4236-21A8DEA73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F4C0E6-A175-E513-E02D-CB7423D55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73E85-D1B0-BA42-A073-8DB6040D68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3610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930CA0-578C-A795-3587-7FB7C19CC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FEB460C-326D-3E3F-5D99-62CBEC96C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CB1C47-249A-EAE5-5AA9-FFAAE6522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07D7-EC16-BB42-9102-EE63B4F967D0}" type="datetimeFigureOut">
              <a:rPr lang="de-DE" smtClean="0"/>
              <a:t>30.08.25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9DA21C-E699-C3D4-0899-D50759F5E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C0CA391-95FD-D203-C836-CD291BB72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73E85-D1B0-BA42-A073-8DB6040D68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0113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D8B00AA-A1BC-7AD3-E12B-E63CB03514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55A305F-4614-C1DD-AA10-5C41E7123A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0AC283-2C69-79E2-D20D-F11E10DD4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07D7-EC16-BB42-9102-EE63B4F967D0}" type="datetimeFigureOut">
              <a:rPr lang="de-DE" smtClean="0"/>
              <a:t>30.08.25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DD8505-BDFA-309D-4B6C-70FE3B37C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E946BD-569A-05A3-B54E-A94809EDB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73E85-D1B0-BA42-A073-8DB6040D68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571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CE486B-66ED-1FBA-FC00-EEF034710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ADC7A3-9617-26B3-B0F0-F46F0ABCF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7E29F3-9795-EDC2-B14C-1CA02E49E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07D7-EC16-BB42-9102-EE63B4F967D0}" type="datetimeFigureOut">
              <a:rPr lang="de-DE" smtClean="0"/>
              <a:t>30.08.25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071163-5145-5B2B-B5C3-FDAFB28A6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5EC10E-F0DA-AD9C-740B-6FF9BE71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73E85-D1B0-BA42-A073-8DB6040D68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8794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408CDC-3A95-EB6A-CC0E-B9E637AED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3A02A5-5306-0955-52E2-56940C1DE1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D28EED4-0E0F-0524-FD6D-DD3497A8A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07D7-EC16-BB42-9102-EE63B4F967D0}" type="datetimeFigureOut">
              <a:rPr lang="de-DE" smtClean="0"/>
              <a:t>30.08.25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74F68C-A9FD-4D6B-2276-A6810E7A5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A8BCAE-F6BA-8987-A55D-1AE51A781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73E85-D1B0-BA42-A073-8DB6040D68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8081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91CD9D-1134-E749-4FD4-4464EE5F1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BB16C3-1F0D-1AD8-5405-A592D7F9FF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877276-D26C-678B-6062-70F4185BFE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E3CBA79-4584-7644-6447-A1983497E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07D7-EC16-BB42-9102-EE63B4F967D0}" type="datetimeFigureOut">
              <a:rPr lang="de-DE" smtClean="0"/>
              <a:t>30.08.25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FFDBD4E-5711-E7BE-C439-691DA47A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99C6090-0EC5-73E0-956E-3F579CA7A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73E85-D1B0-BA42-A073-8DB6040D68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1202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26901E-6478-C42D-6727-7BADF1D95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8B7E71-E8B1-DFE9-1637-4E23F501C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F82EF0-8E07-2C89-724E-AC04FAC2D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86C97F6-EB9D-1970-EADD-253386981F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5D80F8E-F21E-B92F-A411-72237160FD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D2E71E4-2B8B-CE7F-08B1-2437A3904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07D7-EC16-BB42-9102-EE63B4F967D0}" type="datetimeFigureOut">
              <a:rPr lang="de-DE" smtClean="0"/>
              <a:t>30.08.25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87B3127-8FC6-1D6E-FEDA-230FF6120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0196241-167E-66B3-A129-7D46A9DF5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73E85-D1B0-BA42-A073-8DB6040D68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1946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9FE59-9F92-3B50-6110-0003B5ACE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A8058D9-7868-3800-99A8-7D93C314C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07D7-EC16-BB42-9102-EE63B4F967D0}" type="datetimeFigureOut">
              <a:rPr lang="de-DE" smtClean="0"/>
              <a:t>30.08.25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498CEA5-A301-CD90-840A-3E54F0979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DB6AF9D-C012-C10E-EECA-74A9082D7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73E85-D1B0-BA42-A073-8DB6040D68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3590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CD02B5E-F77A-0189-7044-C5E89A3E5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07D7-EC16-BB42-9102-EE63B4F967D0}" type="datetimeFigureOut">
              <a:rPr lang="de-DE" smtClean="0"/>
              <a:t>30.08.25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5A0ACAA-B58F-8E36-A1C4-CF0866BB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7593D09-C6AD-E40B-FB54-5D96197D1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73E85-D1B0-BA42-A073-8DB6040D68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181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71A5CC-92B3-40D4-74E1-A6C77EB73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E51B88-4D08-16B2-96B5-8B5007A4C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3F9A82B-DDAF-686B-3D04-CE1B0BF69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64B7B94-6697-64BC-2002-25D862181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07D7-EC16-BB42-9102-EE63B4F967D0}" type="datetimeFigureOut">
              <a:rPr lang="de-DE" smtClean="0"/>
              <a:t>30.08.25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EAC481C-E326-0241-8741-AF3F3CA1E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2334D5B-3D11-29C0-5D8E-C379A7FAB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73E85-D1B0-BA42-A073-8DB6040D68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3422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7C79E3-0D55-9CF7-B71C-3CBEB06C7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315FF0E-C244-7F16-A54E-6B24FFFD4C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12D3D0C-2CF8-B4D9-29D2-55B8948F2F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7D86B5-26BB-DD47-2FAF-B995871D8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07D7-EC16-BB42-9102-EE63B4F967D0}" type="datetimeFigureOut">
              <a:rPr lang="de-DE" smtClean="0"/>
              <a:t>30.08.25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0DB749A-0DB5-DA6F-8A16-2F9374983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CCB3781-4599-41CD-EBF1-5E8565D71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73E85-D1B0-BA42-A073-8DB6040D68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1758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5A1FB45-89D2-4163-8DE2-A0CE57E3F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58AF7D-4A0D-DA9F-676E-E09F7114C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5369ED-52C0-3250-F22F-E3C63DACBF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8A07D7-EC16-BB42-9102-EE63B4F967D0}" type="datetimeFigureOut">
              <a:rPr lang="de-DE" smtClean="0"/>
              <a:t>30.08.25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E8A2EE-899F-B345-D3E2-089F236C07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AD93F1-6EFD-0FC2-2D24-E5826EBB99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373E85-D1B0-BA42-A073-8DB6040D68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1273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AC8F45-90A6-1D99-7DE3-522C0DA566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82" y="0"/>
            <a:ext cx="11772900" cy="1595797"/>
          </a:xfrm>
        </p:spPr>
        <p:txBody>
          <a:bodyPr anchor="t"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use of </a:t>
            </a:r>
            <a:r>
              <a:rPr lang="en-GB" sz="2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epinephrin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in out-of-hospital cardiac arrest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retrospective study of the effects of administration timing and cumulative doses on outcome in a physician-staffed emergency medical service system</a:t>
            </a:r>
            <a:endParaRPr lang="de-DE" dirty="0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023E7742-5FE1-4E6D-AF35-BA0BAD859A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7624020"/>
              </p:ext>
            </p:extLst>
          </p:nvPr>
        </p:nvGraphicFramePr>
        <p:xfrm>
          <a:off x="3468090" y="1544210"/>
          <a:ext cx="8669318" cy="5122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onut 24">
            <a:extLst>
              <a:ext uri="{FF2B5EF4-FFF2-40B4-BE49-F238E27FC236}">
                <a16:creationId xmlns:a16="http://schemas.microsoft.com/office/drawing/2014/main" id="{D5A06835-6D93-B225-31C1-BF46B0BD7F6F}"/>
              </a:ext>
            </a:extLst>
          </p:cNvPr>
          <p:cNvSpPr/>
          <p:nvPr/>
        </p:nvSpPr>
        <p:spPr>
          <a:xfrm>
            <a:off x="3890209" y="532877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50516E38-F42F-2778-AB0C-4545D241F69C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492593" y="3752969"/>
            <a:ext cx="202502" cy="79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1">
            <a:extLst>
              <a:ext uri="{FF2B5EF4-FFF2-40B4-BE49-F238E27FC236}">
                <a16:creationId xmlns:a16="http://schemas.microsoft.com/office/drawing/2014/main" id="{4D31550B-EE17-9D69-C318-C162B8259825}"/>
              </a:ext>
            </a:extLst>
          </p:cNvPr>
          <p:cNvGrpSpPr/>
          <p:nvPr/>
        </p:nvGrpSpPr>
        <p:grpSpPr>
          <a:xfrm>
            <a:off x="129350" y="2964588"/>
            <a:ext cx="3338740" cy="2641722"/>
            <a:chOff x="3302040" y="3122958"/>
            <a:chExt cx="2546146" cy="2014595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4FFFB8BF-D7A5-75EC-BF4B-EE435EBF5F17}"/>
                </a:ext>
              </a:extLst>
            </p:cNvPr>
            <p:cNvSpPr/>
            <p:nvPr/>
          </p:nvSpPr>
          <p:spPr>
            <a:xfrm>
              <a:off x="3544666" y="3122958"/>
              <a:ext cx="2271943" cy="2014595"/>
            </a:xfrm>
            <a:custGeom>
              <a:avLst/>
              <a:gdLst>
                <a:gd name="connsiteX0" fmla="*/ 935542 w 1855228"/>
                <a:gd name="connsiteY0" fmla="*/ 1918655 h 1918655"/>
                <a:gd name="connsiteX1" fmla="*/ 0 w 1855228"/>
                <a:gd name="connsiteY1" fmla="*/ 63427 h 1918655"/>
                <a:gd name="connsiteX2" fmla="*/ 946113 w 1855228"/>
                <a:gd name="connsiteY2" fmla="*/ 380560 h 1918655"/>
                <a:gd name="connsiteX3" fmla="*/ 1839371 w 1855228"/>
                <a:gd name="connsiteY3" fmla="*/ 0 h 1918655"/>
                <a:gd name="connsiteX4" fmla="*/ 1855228 w 1855228"/>
                <a:gd name="connsiteY4" fmla="*/ 1072967 h 1918655"/>
                <a:gd name="connsiteX0" fmla="*/ 993438 w 1913124"/>
                <a:gd name="connsiteY0" fmla="*/ 1918655 h 1918655"/>
                <a:gd name="connsiteX1" fmla="*/ 57896 w 1913124"/>
                <a:gd name="connsiteY1" fmla="*/ 63427 h 1918655"/>
                <a:gd name="connsiteX2" fmla="*/ 1004009 w 1913124"/>
                <a:gd name="connsiteY2" fmla="*/ 380560 h 1918655"/>
                <a:gd name="connsiteX3" fmla="*/ 1897267 w 1913124"/>
                <a:gd name="connsiteY3" fmla="*/ 0 h 1918655"/>
                <a:gd name="connsiteX4" fmla="*/ 1913124 w 1913124"/>
                <a:gd name="connsiteY4" fmla="*/ 1072967 h 1918655"/>
                <a:gd name="connsiteX0" fmla="*/ 993438 w 1913124"/>
                <a:gd name="connsiteY0" fmla="*/ 1918655 h 1918655"/>
                <a:gd name="connsiteX1" fmla="*/ 57896 w 1913124"/>
                <a:gd name="connsiteY1" fmla="*/ 63427 h 1918655"/>
                <a:gd name="connsiteX2" fmla="*/ 1004009 w 1913124"/>
                <a:gd name="connsiteY2" fmla="*/ 380560 h 1918655"/>
                <a:gd name="connsiteX3" fmla="*/ 1897267 w 1913124"/>
                <a:gd name="connsiteY3" fmla="*/ 0 h 1918655"/>
                <a:gd name="connsiteX4" fmla="*/ 1913124 w 1913124"/>
                <a:gd name="connsiteY4" fmla="*/ 1072967 h 1918655"/>
                <a:gd name="connsiteX0" fmla="*/ 1010025 w 1929711"/>
                <a:gd name="connsiteY0" fmla="*/ 1918655 h 1918655"/>
                <a:gd name="connsiteX1" fmla="*/ 74483 w 1929711"/>
                <a:gd name="connsiteY1" fmla="*/ 63427 h 1918655"/>
                <a:gd name="connsiteX2" fmla="*/ 1020596 w 1929711"/>
                <a:gd name="connsiteY2" fmla="*/ 380560 h 1918655"/>
                <a:gd name="connsiteX3" fmla="*/ 1913854 w 1929711"/>
                <a:gd name="connsiteY3" fmla="*/ 0 h 1918655"/>
                <a:gd name="connsiteX4" fmla="*/ 1929711 w 1929711"/>
                <a:gd name="connsiteY4" fmla="*/ 1072967 h 1918655"/>
                <a:gd name="connsiteX0" fmla="*/ 1117186 w 2036872"/>
                <a:gd name="connsiteY0" fmla="*/ 1918655 h 1918655"/>
                <a:gd name="connsiteX1" fmla="*/ 181644 w 2036872"/>
                <a:gd name="connsiteY1" fmla="*/ 63427 h 1918655"/>
                <a:gd name="connsiteX2" fmla="*/ 1127757 w 2036872"/>
                <a:gd name="connsiteY2" fmla="*/ 380560 h 1918655"/>
                <a:gd name="connsiteX3" fmla="*/ 2021015 w 2036872"/>
                <a:gd name="connsiteY3" fmla="*/ 0 h 1918655"/>
                <a:gd name="connsiteX4" fmla="*/ 2036872 w 2036872"/>
                <a:gd name="connsiteY4" fmla="*/ 1072967 h 1918655"/>
                <a:gd name="connsiteX0" fmla="*/ 1117186 w 2036872"/>
                <a:gd name="connsiteY0" fmla="*/ 1981136 h 1981136"/>
                <a:gd name="connsiteX1" fmla="*/ 181644 w 2036872"/>
                <a:gd name="connsiteY1" fmla="*/ 125908 h 1981136"/>
                <a:gd name="connsiteX2" fmla="*/ 1127757 w 2036872"/>
                <a:gd name="connsiteY2" fmla="*/ 443041 h 1981136"/>
                <a:gd name="connsiteX3" fmla="*/ 2021015 w 2036872"/>
                <a:gd name="connsiteY3" fmla="*/ 62481 h 1981136"/>
                <a:gd name="connsiteX4" fmla="*/ 2036872 w 2036872"/>
                <a:gd name="connsiteY4" fmla="*/ 1135448 h 1981136"/>
                <a:gd name="connsiteX0" fmla="*/ 1117186 w 2036872"/>
                <a:gd name="connsiteY0" fmla="*/ 2002105 h 2002105"/>
                <a:gd name="connsiteX1" fmla="*/ 181644 w 2036872"/>
                <a:gd name="connsiteY1" fmla="*/ 146877 h 2002105"/>
                <a:gd name="connsiteX2" fmla="*/ 1127757 w 2036872"/>
                <a:gd name="connsiteY2" fmla="*/ 464010 h 2002105"/>
                <a:gd name="connsiteX3" fmla="*/ 2021015 w 2036872"/>
                <a:gd name="connsiteY3" fmla="*/ 83450 h 2002105"/>
                <a:gd name="connsiteX4" fmla="*/ 2036872 w 2036872"/>
                <a:gd name="connsiteY4" fmla="*/ 1156417 h 2002105"/>
                <a:gd name="connsiteX0" fmla="*/ 1117186 w 2036872"/>
                <a:gd name="connsiteY0" fmla="*/ 2002105 h 2002105"/>
                <a:gd name="connsiteX1" fmla="*/ 181644 w 2036872"/>
                <a:gd name="connsiteY1" fmla="*/ 146877 h 2002105"/>
                <a:gd name="connsiteX2" fmla="*/ 1127757 w 2036872"/>
                <a:gd name="connsiteY2" fmla="*/ 464010 h 2002105"/>
                <a:gd name="connsiteX3" fmla="*/ 2021015 w 2036872"/>
                <a:gd name="connsiteY3" fmla="*/ 83450 h 2002105"/>
                <a:gd name="connsiteX4" fmla="*/ 2036872 w 2036872"/>
                <a:gd name="connsiteY4" fmla="*/ 1156417 h 2002105"/>
                <a:gd name="connsiteX0" fmla="*/ 1117186 w 2036872"/>
                <a:gd name="connsiteY0" fmla="*/ 2047144 h 2047144"/>
                <a:gd name="connsiteX1" fmla="*/ 181644 w 2036872"/>
                <a:gd name="connsiteY1" fmla="*/ 191916 h 2047144"/>
                <a:gd name="connsiteX2" fmla="*/ 1127757 w 2036872"/>
                <a:gd name="connsiteY2" fmla="*/ 509049 h 2047144"/>
                <a:gd name="connsiteX3" fmla="*/ 2021015 w 2036872"/>
                <a:gd name="connsiteY3" fmla="*/ 128489 h 2047144"/>
                <a:gd name="connsiteX4" fmla="*/ 2036872 w 2036872"/>
                <a:gd name="connsiteY4" fmla="*/ 1201456 h 2047144"/>
                <a:gd name="connsiteX0" fmla="*/ 1117186 w 2036872"/>
                <a:gd name="connsiteY0" fmla="*/ 2033090 h 2033090"/>
                <a:gd name="connsiteX1" fmla="*/ 181644 w 2036872"/>
                <a:gd name="connsiteY1" fmla="*/ 177862 h 2033090"/>
                <a:gd name="connsiteX2" fmla="*/ 1127757 w 2036872"/>
                <a:gd name="connsiteY2" fmla="*/ 494995 h 2033090"/>
                <a:gd name="connsiteX3" fmla="*/ 2021015 w 2036872"/>
                <a:gd name="connsiteY3" fmla="*/ 114435 h 2033090"/>
                <a:gd name="connsiteX4" fmla="*/ 2036872 w 2036872"/>
                <a:gd name="connsiteY4" fmla="*/ 1187402 h 2033090"/>
                <a:gd name="connsiteX0" fmla="*/ 1117186 w 2036872"/>
                <a:gd name="connsiteY0" fmla="*/ 2037773 h 2037773"/>
                <a:gd name="connsiteX1" fmla="*/ 181644 w 2036872"/>
                <a:gd name="connsiteY1" fmla="*/ 182545 h 2037773"/>
                <a:gd name="connsiteX2" fmla="*/ 1127757 w 2036872"/>
                <a:gd name="connsiteY2" fmla="*/ 499678 h 2037773"/>
                <a:gd name="connsiteX3" fmla="*/ 2021015 w 2036872"/>
                <a:gd name="connsiteY3" fmla="*/ 119118 h 2037773"/>
                <a:gd name="connsiteX4" fmla="*/ 2036872 w 2036872"/>
                <a:gd name="connsiteY4" fmla="*/ 1192085 h 2037773"/>
                <a:gd name="connsiteX0" fmla="*/ 1117186 w 2181403"/>
                <a:gd name="connsiteY0" fmla="*/ 2037773 h 2037773"/>
                <a:gd name="connsiteX1" fmla="*/ 181644 w 2181403"/>
                <a:gd name="connsiteY1" fmla="*/ 182545 h 2037773"/>
                <a:gd name="connsiteX2" fmla="*/ 1127757 w 2181403"/>
                <a:gd name="connsiteY2" fmla="*/ 499678 h 2037773"/>
                <a:gd name="connsiteX3" fmla="*/ 2021015 w 2181403"/>
                <a:gd name="connsiteY3" fmla="*/ 119118 h 2037773"/>
                <a:gd name="connsiteX4" fmla="*/ 2036872 w 2181403"/>
                <a:gd name="connsiteY4" fmla="*/ 1192085 h 2037773"/>
                <a:gd name="connsiteX0" fmla="*/ 1117186 w 2181403"/>
                <a:gd name="connsiteY0" fmla="*/ 2028406 h 2028406"/>
                <a:gd name="connsiteX1" fmla="*/ 181644 w 2181403"/>
                <a:gd name="connsiteY1" fmla="*/ 173178 h 2028406"/>
                <a:gd name="connsiteX2" fmla="*/ 1127757 w 2181403"/>
                <a:gd name="connsiteY2" fmla="*/ 490311 h 2028406"/>
                <a:gd name="connsiteX3" fmla="*/ 2021015 w 2181403"/>
                <a:gd name="connsiteY3" fmla="*/ 109751 h 2028406"/>
                <a:gd name="connsiteX4" fmla="*/ 2036872 w 2181403"/>
                <a:gd name="connsiteY4" fmla="*/ 1182718 h 2028406"/>
                <a:gd name="connsiteX0" fmla="*/ 1117186 w 2275346"/>
                <a:gd name="connsiteY0" fmla="*/ 2028406 h 2028406"/>
                <a:gd name="connsiteX1" fmla="*/ 181644 w 2275346"/>
                <a:gd name="connsiteY1" fmla="*/ 173178 h 2028406"/>
                <a:gd name="connsiteX2" fmla="*/ 1127757 w 2275346"/>
                <a:gd name="connsiteY2" fmla="*/ 490311 h 2028406"/>
                <a:gd name="connsiteX3" fmla="*/ 2021015 w 2275346"/>
                <a:gd name="connsiteY3" fmla="*/ 109751 h 2028406"/>
                <a:gd name="connsiteX4" fmla="*/ 2036872 w 2275346"/>
                <a:gd name="connsiteY4" fmla="*/ 1182718 h 2028406"/>
                <a:gd name="connsiteX0" fmla="*/ 1117186 w 2251858"/>
                <a:gd name="connsiteY0" fmla="*/ 2028406 h 2028406"/>
                <a:gd name="connsiteX1" fmla="*/ 181644 w 2251858"/>
                <a:gd name="connsiteY1" fmla="*/ 173178 h 2028406"/>
                <a:gd name="connsiteX2" fmla="*/ 1127757 w 2251858"/>
                <a:gd name="connsiteY2" fmla="*/ 490311 h 2028406"/>
                <a:gd name="connsiteX3" fmla="*/ 2021015 w 2251858"/>
                <a:gd name="connsiteY3" fmla="*/ 109751 h 2028406"/>
                <a:gd name="connsiteX4" fmla="*/ 2036872 w 2251858"/>
                <a:gd name="connsiteY4" fmla="*/ 1182718 h 2028406"/>
                <a:gd name="connsiteX0" fmla="*/ 1117186 w 2251858"/>
                <a:gd name="connsiteY0" fmla="*/ 2016702 h 2016702"/>
                <a:gd name="connsiteX1" fmla="*/ 181644 w 2251858"/>
                <a:gd name="connsiteY1" fmla="*/ 161474 h 2016702"/>
                <a:gd name="connsiteX2" fmla="*/ 1127757 w 2251858"/>
                <a:gd name="connsiteY2" fmla="*/ 478607 h 2016702"/>
                <a:gd name="connsiteX3" fmla="*/ 2021015 w 2251858"/>
                <a:gd name="connsiteY3" fmla="*/ 98047 h 2016702"/>
                <a:gd name="connsiteX4" fmla="*/ 2036872 w 2251858"/>
                <a:gd name="connsiteY4" fmla="*/ 1171014 h 2016702"/>
                <a:gd name="connsiteX0" fmla="*/ 1117186 w 2251858"/>
                <a:gd name="connsiteY0" fmla="*/ 2016702 h 2016702"/>
                <a:gd name="connsiteX1" fmla="*/ 181644 w 2251858"/>
                <a:gd name="connsiteY1" fmla="*/ 161474 h 2016702"/>
                <a:gd name="connsiteX2" fmla="*/ 1127757 w 2251858"/>
                <a:gd name="connsiteY2" fmla="*/ 478607 h 2016702"/>
                <a:gd name="connsiteX3" fmla="*/ 2021015 w 2251858"/>
                <a:gd name="connsiteY3" fmla="*/ 98047 h 2016702"/>
                <a:gd name="connsiteX4" fmla="*/ 2036872 w 2251858"/>
                <a:gd name="connsiteY4" fmla="*/ 1171014 h 2016702"/>
                <a:gd name="connsiteX0" fmla="*/ 1117186 w 2251858"/>
                <a:gd name="connsiteY0" fmla="*/ 2002667 h 2002667"/>
                <a:gd name="connsiteX1" fmla="*/ 181644 w 2251858"/>
                <a:gd name="connsiteY1" fmla="*/ 147439 h 2002667"/>
                <a:gd name="connsiteX2" fmla="*/ 1127757 w 2251858"/>
                <a:gd name="connsiteY2" fmla="*/ 464572 h 2002667"/>
                <a:gd name="connsiteX3" fmla="*/ 2021015 w 2251858"/>
                <a:gd name="connsiteY3" fmla="*/ 84012 h 2002667"/>
                <a:gd name="connsiteX4" fmla="*/ 2036872 w 2251858"/>
                <a:gd name="connsiteY4" fmla="*/ 1156979 h 2002667"/>
                <a:gd name="connsiteX0" fmla="*/ 1117186 w 2277694"/>
                <a:gd name="connsiteY0" fmla="*/ 2002667 h 2002667"/>
                <a:gd name="connsiteX1" fmla="*/ 181644 w 2277694"/>
                <a:gd name="connsiteY1" fmla="*/ 147439 h 2002667"/>
                <a:gd name="connsiteX2" fmla="*/ 1127757 w 2277694"/>
                <a:gd name="connsiteY2" fmla="*/ 464572 h 2002667"/>
                <a:gd name="connsiteX3" fmla="*/ 2021015 w 2277694"/>
                <a:gd name="connsiteY3" fmla="*/ 84012 h 2002667"/>
                <a:gd name="connsiteX4" fmla="*/ 2036872 w 2277694"/>
                <a:gd name="connsiteY4" fmla="*/ 1156979 h 2002667"/>
                <a:gd name="connsiteX0" fmla="*/ 1117186 w 2307550"/>
                <a:gd name="connsiteY0" fmla="*/ 2002667 h 2002667"/>
                <a:gd name="connsiteX1" fmla="*/ 181644 w 2307550"/>
                <a:gd name="connsiteY1" fmla="*/ 147439 h 2002667"/>
                <a:gd name="connsiteX2" fmla="*/ 1127757 w 2307550"/>
                <a:gd name="connsiteY2" fmla="*/ 464572 h 2002667"/>
                <a:gd name="connsiteX3" fmla="*/ 2021015 w 2307550"/>
                <a:gd name="connsiteY3" fmla="*/ 84012 h 2002667"/>
                <a:gd name="connsiteX4" fmla="*/ 2036872 w 2307550"/>
                <a:gd name="connsiteY4" fmla="*/ 1156979 h 2002667"/>
                <a:gd name="connsiteX0" fmla="*/ 1117186 w 2282049"/>
                <a:gd name="connsiteY0" fmla="*/ 2002667 h 2002667"/>
                <a:gd name="connsiteX1" fmla="*/ 181644 w 2282049"/>
                <a:gd name="connsiteY1" fmla="*/ 147439 h 2002667"/>
                <a:gd name="connsiteX2" fmla="*/ 1127757 w 2282049"/>
                <a:gd name="connsiteY2" fmla="*/ 464572 h 2002667"/>
                <a:gd name="connsiteX3" fmla="*/ 2021015 w 2282049"/>
                <a:gd name="connsiteY3" fmla="*/ 84012 h 2002667"/>
                <a:gd name="connsiteX4" fmla="*/ 2036872 w 2282049"/>
                <a:gd name="connsiteY4" fmla="*/ 1156979 h 2002667"/>
                <a:gd name="connsiteX0" fmla="*/ 1117186 w 2265865"/>
                <a:gd name="connsiteY0" fmla="*/ 2002667 h 2002667"/>
                <a:gd name="connsiteX1" fmla="*/ 181644 w 2265865"/>
                <a:gd name="connsiteY1" fmla="*/ 147439 h 2002667"/>
                <a:gd name="connsiteX2" fmla="*/ 1127757 w 2265865"/>
                <a:gd name="connsiteY2" fmla="*/ 464572 h 2002667"/>
                <a:gd name="connsiteX3" fmla="*/ 2021015 w 2265865"/>
                <a:gd name="connsiteY3" fmla="*/ 84012 h 2002667"/>
                <a:gd name="connsiteX4" fmla="*/ 2036872 w 2265865"/>
                <a:gd name="connsiteY4" fmla="*/ 1156979 h 2002667"/>
                <a:gd name="connsiteX0" fmla="*/ 1117186 w 2265865"/>
                <a:gd name="connsiteY0" fmla="*/ 2000328 h 2000328"/>
                <a:gd name="connsiteX1" fmla="*/ 181644 w 2265865"/>
                <a:gd name="connsiteY1" fmla="*/ 145100 h 2000328"/>
                <a:gd name="connsiteX2" fmla="*/ 1127757 w 2265865"/>
                <a:gd name="connsiteY2" fmla="*/ 462233 h 2000328"/>
                <a:gd name="connsiteX3" fmla="*/ 2021015 w 2265865"/>
                <a:gd name="connsiteY3" fmla="*/ 81673 h 2000328"/>
                <a:gd name="connsiteX4" fmla="*/ 2036872 w 2265865"/>
                <a:gd name="connsiteY4" fmla="*/ 1154640 h 2000328"/>
                <a:gd name="connsiteX0" fmla="*/ 1117186 w 2258942"/>
                <a:gd name="connsiteY0" fmla="*/ 2000328 h 2000328"/>
                <a:gd name="connsiteX1" fmla="*/ 181644 w 2258942"/>
                <a:gd name="connsiteY1" fmla="*/ 145100 h 2000328"/>
                <a:gd name="connsiteX2" fmla="*/ 1127757 w 2258942"/>
                <a:gd name="connsiteY2" fmla="*/ 462233 h 2000328"/>
                <a:gd name="connsiteX3" fmla="*/ 2021015 w 2258942"/>
                <a:gd name="connsiteY3" fmla="*/ 81673 h 2000328"/>
                <a:gd name="connsiteX4" fmla="*/ 2036872 w 2258942"/>
                <a:gd name="connsiteY4" fmla="*/ 1154640 h 2000328"/>
                <a:gd name="connsiteX0" fmla="*/ 1117186 w 2243998"/>
                <a:gd name="connsiteY0" fmla="*/ 2000328 h 2000328"/>
                <a:gd name="connsiteX1" fmla="*/ 181644 w 2243998"/>
                <a:gd name="connsiteY1" fmla="*/ 145100 h 2000328"/>
                <a:gd name="connsiteX2" fmla="*/ 1127757 w 2243998"/>
                <a:gd name="connsiteY2" fmla="*/ 462233 h 2000328"/>
                <a:gd name="connsiteX3" fmla="*/ 2021015 w 2243998"/>
                <a:gd name="connsiteY3" fmla="*/ 81673 h 2000328"/>
                <a:gd name="connsiteX4" fmla="*/ 1989302 w 2243998"/>
                <a:gd name="connsiteY4" fmla="*/ 1202210 h 2000328"/>
                <a:gd name="connsiteX0" fmla="*/ 1117186 w 2286582"/>
                <a:gd name="connsiteY0" fmla="*/ 2000328 h 2000328"/>
                <a:gd name="connsiteX1" fmla="*/ 181644 w 2286582"/>
                <a:gd name="connsiteY1" fmla="*/ 145100 h 2000328"/>
                <a:gd name="connsiteX2" fmla="*/ 1127757 w 2286582"/>
                <a:gd name="connsiteY2" fmla="*/ 462233 h 2000328"/>
                <a:gd name="connsiteX3" fmla="*/ 2021015 w 2286582"/>
                <a:gd name="connsiteY3" fmla="*/ 81673 h 2000328"/>
                <a:gd name="connsiteX4" fmla="*/ 1989302 w 2286582"/>
                <a:gd name="connsiteY4" fmla="*/ 1202210 h 2000328"/>
                <a:gd name="connsiteX0" fmla="*/ 1117186 w 2289874"/>
                <a:gd name="connsiteY0" fmla="*/ 2016915 h 2016915"/>
                <a:gd name="connsiteX1" fmla="*/ 181644 w 2289874"/>
                <a:gd name="connsiteY1" fmla="*/ 161687 h 2016915"/>
                <a:gd name="connsiteX2" fmla="*/ 1127757 w 2289874"/>
                <a:gd name="connsiteY2" fmla="*/ 478820 h 2016915"/>
                <a:gd name="connsiteX3" fmla="*/ 2026300 w 2289874"/>
                <a:gd name="connsiteY3" fmla="*/ 77118 h 2016915"/>
                <a:gd name="connsiteX4" fmla="*/ 1989302 w 2289874"/>
                <a:gd name="connsiteY4" fmla="*/ 1218797 h 2016915"/>
                <a:gd name="connsiteX0" fmla="*/ 1117186 w 2289874"/>
                <a:gd name="connsiteY0" fmla="*/ 1995112 h 1995112"/>
                <a:gd name="connsiteX1" fmla="*/ 181644 w 2289874"/>
                <a:gd name="connsiteY1" fmla="*/ 139884 h 1995112"/>
                <a:gd name="connsiteX2" fmla="*/ 1127757 w 2289874"/>
                <a:gd name="connsiteY2" fmla="*/ 457017 h 1995112"/>
                <a:gd name="connsiteX3" fmla="*/ 2026300 w 2289874"/>
                <a:gd name="connsiteY3" fmla="*/ 55315 h 1995112"/>
                <a:gd name="connsiteX4" fmla="*/ 1989302 w 2289874"/>
                <a:gd name="connsiteY4" fmla="*/ 1196994 h 1995112"/>
                <a:gd name="connsiteX0" fmla="*/ 1117186 w 2271943"/>
                <a:gd name="connsiteY0" fmla="*/ 1995112 h 1995112"/>
                <a:gd name="connsiteX1" fmla="*/ 181644 w 2271943"/>
                <a:gd name="connsiteY1" fmla="*/ 139884 h 1995112"/>
                <a:gd name="connsiteX2" fmla="*/ 1127757 w 2271943"/>
                <a:gd name="connsiteY2" fmla="*/ 457017 h 1995112"/>
                <a:gd name="connsiteX3" fmla="*/ 2026300 w 2271943"/>
                <a:gd name="connsiteY3" fmla="*/ 55315 h 1995112"/>
                <a:gd name="connsiteX4" fmla="*/ 1989302 w 2271943"/>
                <a:gd name="connsiteY4" fmla="*/ 1196994 h 1995112"/>
                <a:gd name="connsiteX0" fmla="*/ 1117186 w 2271943"/>
                <a:gd name="connsiteY0" fmla="*/ 1995112 h 1995112"/>
                <a:gd name="connsiteX1" fmla="*/ 181644 w 2271943"/>
                <a:gd name="connsiteY1" fmla="*/ 139884 h 1995112"/>
                <a:gd name="connsiteX2" fmla="*/ 1127757 w 2271943"/>
                <a:gd name="connsiteY2" fmla="*/ 457017 h 1995112"/>
                <a:gd name="connsiteX3" fmla="*/ 2026300 w 2271943"/>
                <a:gd name="connsiteY3" fmla="*/ 55315 h 1995112"/>
                <a:gd name="connsiteX4" fmla="*/ 1989302 w 2271943"/>
                <a:gd name="connsiteY4" fmla="*/ 1196994 h 1995112"/>
                <a:gd name="connsiteX0" fmla="*/ 1117186 w 2271943"/>
                <a:gd name="connsiteY0" fmla="*/ 1993768 h 1993768"/>
                <a:gd name="connsiteX1" fmla="*/ 181644 w 2271943"/>
                <a:gd name="connsiteY1" fmla="*/ 138540 h 1993768"/>
                <a:gd name="connsiteX2" fmla="*/ 1127757 w 2271943"/>
                <a:gd name="connsiteY2" fmla="*/ 455673 h 1993768"/>
                <a:gd name="connsiteX3" fmla="*/ 2026300 w 2271943"/>
                <a:gd name="connsiteY3" fmla="*/ 53971 h 1993768"/>
                <a:gd name="connsiteX4" fmla="*/ 1989302 w 2271943"/>
                <a:gd name="connsiteY4" fmla="*/ 1195650 h 1993768"/>
                <a:gd name="connsiteX0" fmla="*/ 1117186 w 2271943"/>
                <a:gd name="connsiteY0" fmla="*/ 2019237 h 2019237"/>
                <a:gd name="connsiteX1" fmla="*/ 181644 w 2271943"/>
                <a:gd name="connsiteY1" fmla="*/ 164009 h 2019237"/>
                <a:gd name="connsiteX2" fmla="*/ 1127757 w 2271943"/>
                <a:gd name="connsiteY2" fmla="*/ 481142 h 2019237"/>
                <a:gd name="connsiteX3" fmla="*/ 2026300 w 2271943"/>
                <a:gd name="connsiteY3" fmla="*/ 79440 h 2019237"/>
                <a:gd name="connsiteX4" fmla="*/ 1989302 w 2271943"/>
                <a:gd name="connsiteY4" fmla="*/ 1221119 h 2019237"/>
                <a:gd name="connsiteX0" fmla="*/ 1117186 w 2271943"/>
                <a:gd name="connsiteY0" fmla="*/ 2019237 h 2019237"/>
                <a:gd name="connsiteX1" fmla="*/ 181644 w 2271943"/>
                <a:gd name="connsiteY1" fmla="*/ 164009 h 2019237"/>
                <a:gd name="connsiteX2" fmla="*/ 1127757 w 2271943"/>
                <a:gd name="connsiteY2" fmla="*/ 481142 h 2019237"/>
                <a:gd name="connsiteX3" fmla="*/ 2026300 w 2271943"/>
                <a:gd name="connsiteY3" fmla="*/ 79440 h 2019237"/>
                <a:gd name="connsiteX4" fmla="*/ 1989302 w 2271943"/>
                <a:gd name="connsiteY4" fmla="*/ 1221119 h 2019237"/>
                <a:gd name="connsiteX0" fmla="*/ 1117186 w 2271943"/>
                <a:gd name="connsiteY0" fmla="*/ 2014595 h 2014595"/>
                <a:gd name="connsiteX1" fmla="*/ 181644 w 2271943"/>
                <a:gd name="connsiteY1" fmla="*/ 159367 h 2014595"/>
                <a:gd name="connsiteX2" fmla="*/ 1127757 w 2271943"/>
                <a:gd name="connsiteY2" fmla="*/ 476500 h 2014595"/>
                <a:gd name="connsiteX3" fmla="*/ 2026300 w 2271943"/>
                <a:gd name="connsiteY3" fmla="*/ 74798 h 2014595"/>
                <a:gd name="connsiteX4" fmla="*/ 1989302 w 2271943"/>
                <a:gd name="connsiteY4" fmla="*/ 1216477 h 2014595"/>
                <a:gd name="connsiteX0" fmla="*/ 1117186 w 2271943"/>
                <a:gd name="connsiteY0" fmla="*/ 2014595 h 2014595"/>
                <a:gd name="connsiteX1" fmla="*/ 181644 w 2271943"/>
                <a:gd name="connsiteY1" fmla="*/ 159367 h 2014595"/>
                <a:gd name="connsiteX2" fmla="*/ 1127757 w 2271943"/>
                <a:gd name="connsiteY2" fmla="*/ 476500 h 2014595"/>
                <a:gd name="connsiteX3" fmla="*/ 2026300 w 2271943"/>
                <a:gd name="connsiteY3" fmla="*/ 74798 h 2014595"/>
                <a:gd name="connsiteX4" fmla="*/ 1989302 w 2271943"/>
                <a:gd name="connsiteY4" fmla="*/ 1216477 h 201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1943" h="2014595">
                  <a:moveTo>
                    <a:pt x="1117186" y="2014595"/>
                  </a:moveTo>
                  <a:cubicBezTo>
                    <a:pt x="-93205" y="1174192"/>
                    <a:pt x="-167203" y="439501"/>
                    <a:pt x="181644" y="159367"/>
                  </a:cubicBezTo>
                  <a:cubicBezTo>
                    <a:pt x="481158" y="-62627"/>
                    <a:pt x="812386" y="-20342"/>
                    <a:pt x="1127757" y="476500"/>
                  </a:cubicBezTo>
                  <a:cubicBezTo>
                    <a:pt x="1425509" y="16658"/>
                    <a:pt x="1781402" y="-94340"/>
                    <a:pt x="2026300" y="74798"/>
                  </a:cubicBezTo>
                  <a:cubicBezTo>
                    <a:pt x="2443857" y="443025"/>
                    <a:pt x="2258864" y="853535"/>
                    <a:pt x="1989302" y="1216477"/>
                  </a:cubicBezTo>
                </a:path>
              </a:pathLst>
            </a:custGeom>
            <a:ln w="1270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0" name="Group 73">
              <a:extLst>
                <a:ext uri="{FF2B5EF4-FFF2-40B4-BE49-F238E27FC236}">
                  <a16:creationId xmlns:a16="http://schemas.microsoft.com/office/drawing/2014/main" id="{544BBBE8-9146-456C-0EE8-C148FC6DF7DE}"/>
                </a:ext>
              </a:extLst>
            </p:cNvPr>
            <p:cNvGrpSpPr/>
            <p:nvPr/>
          </p:nvGrpSpPr>
          <p:grpSpPr>
            <a:xfrm>
              <a:off x="3302040" y="3367929"/>
              <a:ext cx="2546146" cy="1273073"/>
              <a:chOff x="4932040" y="3938836"/>
              <a:chExt cx="2546146" cy="1273073"/>
            </a:xfrm>
          </p:grpSpPr>
          <p:sp>
            <p:nvSpPr>
              <p:cNvPr id="11" name="Freeform 14">
                <a:extLst>
                  <a:ext uri="{FF2B5EF4-FFF2-40B4-BE49-F238E27FC236}">
                    <a16:creationId xmlns:a16="http://schemas.microsoft.com/office/drawing/2014/main" id="{207018F2-DE01-B9C6-07E5-794D4CC32AAB}"/>
                  </a:ext>
                </a:extLst>
              </p:cNvPr>
              <p:cNvSpPr/>
              <p:nvPr/>
            </p:nvSpPr>
            <p:spPr>
              <a:xfrm>
                <a:off x="4932040" y="3938836"/>
                <a:ext cx="2546146" cy="1273073"/>
              </a:xfrm>
              <a:custGeom>
                <a:avLst/>
                <a:gdLst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06987 w 1923940"/>
                  <a:gd name="connsiteY3" fmla="*/ 671265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04254 w 1923940"/>
                  <a:gd name="connsiteY9" fmla="*/ 755833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50548 h 961970"/>
                  <a:gd name="connsiteX1" fmla="*/ 280134 w 1923940"/>
                  <a:gd name="connsiteY1" fmla="*/ 761119 h 961970"/>
                  <a:gd name="connsiteX2" fmla="*/ 348846 w 1923940"/>
                  <a:gd name="connsiteY2" fmla="*/ 940828 h 961970"/>
                  <a:gd name="connsiteX3" fmla="*/ 443986 w 1923940"/>
                  <a:gd name="connsiteY3" fmla="*/ 676550 h 961970"/>
                  <a:gd name="connsiteX4" fmla="*/ 544412 w 1923940"/>
                  <a:gd name="connsiteY4" fmla="*/ 782262 h 961970"/>
                  <a:gd name="connsiteX5" fmla="*/ 602553 w 1923940"/>
                  <a:gd name="connsiteY5" fmla="*/ 591982 h 961970"/>
                  <a:gd name="connsiteX6" fmla="*/ 681836 w 1923940"/>
                  <a:gd name="connsiteY6" fmla="*/ 755833 h 961970"/>
                  <a:gd name="connsiteX7" fmla="*/ 877401 w 1923940"/>
                  <a:gd name="connsiteY7" fmla="*/ 755833 h 961970"/>
                  <a:gd name="connsiteX8" fmla="*/ 935542 w 1923940"/>
                  <a:gd name="connsiteY8" fmla="*/ 459843 h 961970"/>
                  <a:gd name="connsiteX9" fmla="*/ 1004254 w 1923940"/>
                  <a:gd name="connsiteY9" fmla="*/ 766404 h 961970"/>
                  <a:gd name="connsiteX10" fmla="*/ 1088823 w 1923940"/>
                  <a:gd name="connsiteY10" fmla="*/ 766404 h 961970"/>
                  <a:gd name="connsiteX11" fmla="*/ 1141679 w 1923940"/>
                  <a:gd name="connsiteY11" fmla="*/ 961970 h 961970"/>
                  <a:gd name="connsiteX12" fmla="*/ 1215677 w 1923940"/>
                  <a:gd name="connsiteY12" fmla="*/ 745262 h 961970"/>
                  <a:gd name="connsiteX13" fmla="*/ 1263246 w 1923940"/>
                  <a:gd name="connsiteY13" fmla="*/ 750548 h 961970"/>
                  <a:gd name="connsiteX14" fmla="*/ 1358387 w 1923940"/>
                  <a:gd name="connsiteY14" fmla="*/ 0 h 961970"/>
                  <a:gd name="connsiteX15" fmla="*/ 1490525 w 1923940"/>
                  <a:gd name="connsiteY15" fmla="*/ 761119 h 961970"/>
                  <a:gd name="connsiteX16" fmla="*/ 1559237 w 1923940"/>
                  <a:gd name="connsiteY16" fmla="*/ 422844 h 961970"/>
                  <a:gd name="connsiteX17" fmla="*/ 1617378 w 1923940"/>
                  <a:gd name="connsiteY17" fmla="*/ 745262 h 961970"/>
                  <a:gd name="connsiteX18" fmla="*/ 1659663 w 1923940"/>
                  <a:gd name="connsiteY18" fmla="*/ 613124 h 961970"/>
                  <a:gd name="connsiteX19" fmla="*/ 1728375 w 1923940"/>
                  <a:gd name="connsiteY19" fmla="*/ 755833 h 961970"/>
                  <a:gd name="connsiteX20" fmla="*/ 1923940 w 1923940"/>
                  <a:gd name="connsiteY20" fmla="*/ 755833 h 96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23940" h="961970">
                    <a:moveTo>
                      <a:pt x="0" y="750548"/>
                    </a:moveTo>
                    <a:lnTo>
                      <a:pt x="280134" y="761119"/>
                    </a:lnTo>
                    <a:lnTo>
                      <a:pt x="348846" y="940828"/>
                    </a:lnTo>
                    <a:lnTo>
                      <a:pt x="443986" y="676550"/>
                    </a:lnTo>
                    <a:lnTo>
                      <a:pt x="544412" y="782262"/>
                    </a:lnTo>
                    <a:lnTo>
                      <a:pt x="602553" y="591982"/>
                    </a:lnTo>
                    <a:lnTo>
                      <a:pt x="681836" y="755833"/>
                    </a:lnTo>
                    <a:lnTo>
                      <a:pt x="877401" y="755833"/>
                    </a:lnTo>
                    <a:lnTo>
                      <a:pt x="935542" y="459843"/>
                    </a:lnTo>
                    <a:lnTo>
                      <a:pt x="1004254" y="766404"/>
                    </a:lnTo>
                    <a:lnTo>
                      <a:pt x="1088823" y="766404"/>
                    </a:lnTo>
                    <a:lnTo>
                      <a:pt x="1141679" y="961970"/>
                    </a:lnTo>
                    <a:lnTo>
                      <a:pt x="1215677" y="745262"/>
                    </a:lnTo>
                    <a:lnTo>
                      <a:pt x="1263246" y="750548"/>
                    </a:lnTo>
                    <a:lnTo>
                      <a:pt x="1358387" y="0"/>
                    </a:lnTo>
                    <a:lnTo>
                      <a:pt x="1490525" y="761119"/>
                    </a:lnTo>
                    <a:lnTo>
                      <a:pt x="1559237" y="422844"/>
                    </a:lnTo>
                    <a:lnTo>
                      <a:pt x="1617378" y="745262"/>
                    </a:lnTo>
                    <a:lnTo>
                      <a:pt x="1659663" y="613124"/>
                    </a:lnTo>
                    <a:lnTo>
                      <a:pt x="1728375" y="755833"/>
                    </a:lnTo>
                    <a:lnTo>
                      <a:pt x="1923940" y="755833"/>
                    </a:lnTo>
                  </a:path>
                </a:pathLst>
              </a:custGeom>
              <a:ln w="2127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8409A3E5-6660-24C9-3A7E-150CD165C34B}"/>
                  </a:ext>
                </a:extLst>
              </p:cNvPr>
              <p:cNvSpPr/>
              <p:nvPr/>
            </p:nvSpPr>
            <p:spPr>
              <a:xfrm>
                <a:off x="4932040" y="3938836"/>
                <a:ext cx="2546146" cy="1273073"/>
              </a:xfrm>
              <a:custGeom>
                <a:avLst/>
                <a:gdLst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06987 w 1923940"/>
                  <a:gd name="connsiteY3" fmla="*/ 671265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04254 w 1923940"/>
                  <a:gd name="connsiteY9" fmla="*/ 755833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50548 h 961970"/>
                  <a:gd name="connsiteX1" fmla="*/ 280134 w 1923940"/>
                  <a:gd name="connsiteY1" fmla="*/ 761119 h 961970"/>
                  <a:gd name="connsiteX2" fmla="*/ 348846 w 1923940"/>
                  <a:gd name="connsiteY2" fmla="*/ 940828 h 961970"/>
                  <a:gd name="connsiteX3" fmla="*/ 443986 w 1923940"/>
                  <a:gd name="connsiteY3" fmla="*/ 676550 h 961970"/>
                  <a:gd name="connsiteX4" fmla="*/ 544412 w 1923940"/>
                  <a:gd name="connsiteY4" fmla="*/ 782262 h 961970"/>
                  <a:gd name="connsiteX5" fmla="*/ 602553 w 1923940"/>
                  <a:gd name="connsiteY5" fmla="*/ 591982 h 961970"/>
                  <a:gd name="connsiteX6" fmla="*/ 681836 w 1923940"/>
                  <a:gd name="connsiteY6" fmla="*/ 755833 h 961970"/>
                  <a:gd name="connsiteX7" fmla="*/ 877401 w 1923940"/>
                  <a:gd name="connsiteY7" fmla="*/ 755833 h 961970"/>
                  <a:gd name="connsiteX8" fmla="*/ 935542 w 1923940"/>
                  <a:gd name="connsiteY8" fmla="*/ 459843 h 961970"/>
                  <a:gd name="connsiteX9" fmla="*/ 1004254 w 1923940"/>
                  <a:gd name="connsiteY9" fmla="*/ 766404 h 961970"/>
                  <a:gd name="connsiteX10" fmla="*/ 1088823 w 1923940"/>
                  <a:gd name="connsiteY10" fmla="*/ 766404 h 961970"/>
                  <a:gd name="connsiteX11" fmla="*/ 1141679 w 1923940"/>
                  <a:gd name="connsiteY11" fmla="*/ 961970 h 961970"/>
                  <a:gd name="connsiteX12" fmla="*/ 1215677 w 1923940"/>
                  <a:gd name="connsiteY12" fmla="*/ 745262 h 961970"/>
                  <a:gd name="connsiteX13" fmla="*/ 1263246 w 1923940"/>
                  <a:gd name="connsiteY13" fmla="*/ 750548 h 961970"/>
                  <a:gd name="connsiteX14" fmla="*/ 1358387 w 1923940"/>
                  <a:gd name="connsiteY14" fmla="*/ 0 h 961970"/>
                  <a:gd name="connsiteX15" fmla="*/ 1490525 w 1923940"/>
                  <a:gd name="connsiteY15" fmla="*/ 761119 h 961970"/>
                  <a:gd name="connsiteX16" fmla="*/ 1559237 w 1923940"/>
                  <a:gd name="connsiteY16" fmla="*/ 422844 h 961970"/>
                  <a:gd name="connsiteX17" fmla="*/ 1617378 w 1923940"/>
                  <a:gd name="connsiteY17" fmla="*/ 745262 h 961970"/>
                  <a:gd name="connsiteX18" fmla="*/ 1659663 w 1923940"/>
                  <a:gd name="connsiteY18" fmla="*/ 613124 h 961970"/>
                  <a:gd name="connsiteX19" fmla="*/ 1728375 w 1923940"/>
                  <a:gd name="connsiteY19" fmla="*/ 755833 h 961970"/>
                  <a:gd name="connsiteX20" fmla="*/ 1923940 w 1923940"/>
                  <a:gd name="connsiteY20" fmla="*/ 755833 h 96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23940" h="961970">
                    <a:moveTo>
                      <a:pt x="0" y="750548"/>
                    </a:moveTo>
                    <a:lnTo>
                      <a:pt x="280134" y="761119"/>
                    </a:lnTo>
                    <a:lnTo>
                      <a:pt x="348846" y="940828"/>
                    </a:lnTo>
                    <a:lnTo>
                      <a:pt x="443986" y="676550"/>
                    </a:lnTo>
                    <a:lnTo>
                      <a:pt x="544412" y="782262"/>
                    </a:lnTo>
                    <a:lnTo>
                      <a:pt x="602553" y="591982"/>
                    </a:lnTo>
                    <a:lnTo>
                      <a:pt x="681836" y="755833"/>
                    </a:lnTo>
                    <a:lnTo>
                      <a:pt x="877401" y="755833"/>
                    </a:lnTo>
                    <a:lnTo>
                      <a:pt x="935542" y="459843"/>
                    </a:lnTo>
                    <a:lnTo>
                      <a:pt x="1004254" y="766404"/>
                    </a:lnTo>
                    <a:lnTo>
                      <a:pt x="1088823" y="766404"/>
                    </a:lnTo>
                    <a:lnTo>
                      <a:pt x="1141679" y="961970"/>
                    </a:lnTo>
                    <a:lnTo>
                      <a:pt x="1215677" y="745262"/>
                    </a:lnTo>
                    <a:lnTo>
                      <a:pt x="1263246" y="750548"/>
                    </a:lnTo>
                    <a:lnTo>
                      <a:pt x="1358387" y="0"/>
                    </a:lnTo>
                    <a:lnTo>
                      <a:pt x="1490525" y="761119"/>
                    </a:lnTo>
                    <a:lnTo>
                      <a:pt x="1559237" y="422844"/>
                    </a:lnTo>
                    <a:lnTo>
                      <a:pt x="1617378" y="745262"/>
                    </a:lnTo>
                    <a:lnTo>
                      <a:pt x="1659663" y="613124"/>
                    </a:lnTo>
                    <a:lnTo>
                      <a:pt x="1728375" y="755833"/>
                    </a:lnTo>
                    <a:lnTo>
                      <a:pt x="1923940" y="755833"/>
                    </a:lnTo>
                  </a:path>
                </a:pathLst>
              </a:custGeom>
              <a:ln w="1016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13" name="Rectangle 30">
            <a:extLst>
              <a:ext uri="{FF2B5EF4-FFF2-40B4-BE49-F238E27FC236}">
                <a16:creationId xmlns:a16="http://schemas.microsoft.com/office/drawing/2014/main" id="{F8FAA9D0-37C6-3A62-F248-E1EB41683AAA}"/>
              </a:ext>
            </a:extLst>
          </p:cNvPr>
          <p:cNvSpPr/>
          <p:nvPr/>
        </p:nvSpPr>
        <p:spPr>
          <a:xfrm>
            <a:off x="3953068" y="2296732"/>
            <a:ext cx="464493" cy="54000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2C5CA16F-911A-FDF7-374B-E25CFFB74A16}"/>
              </a:ext>
            </a:extLst>
          </p:cNvPr>
          <p:cNvSpPr txBox="1">
            <a:spLocks/>
          </p:cNvSpPr>
          <p:nvPr/>
        </p:nvSpPr>
        <p:spPr>
          <a:xfrm>
            <a:off x="8863674" y="6345190"/>
            <a:ext cx="3336032" cy="561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GB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Gruebl</a:t>
            </a:r>
            <a:r>
              <a:rPr lang="en-GB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5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Jungblut</a:t>
            </a:r>
            <a:r>
              <a:rPr lang="en-GB" sz="15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Rupp et al. (2025) </a:t>
            </a:r>
            <a:endParaRPr lang="de-DE" sz="1500" dirty="0"/>
          </a:p>
        </p:txBody>
      </p:sp>
    </p:spTree>
    <p:extLst>
      <p:ext uri="{BB962C8B-B14F-4D97-AF65-F5344CB8AC3E}">
        <p14:creationId xmlns:p14="http://schemas.microsoft.com/office/powerpoint/2010/main" val="1620408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</Words>
  <Application>Microsoft Macintosh PowerPoint</Application>
  <PresentationFormat>Breitbild</PresentationFormat>
  <Paragraphs>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</vt:lpstr>
      <vt:lpstr>The use of epinephrine in out-of-hospital cardiac arrest A retrospective study of the effects of administration timing and cumulative doses on outcome in a physician-staffed emergency medical service system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Tobias Grübl</dc:creator>
  <cp:lastModifiedBy>Tobias Grübl</cp:lastModifiedBy>
  <cp:revision>9</cp:revision>
  <dcterms:created xsi:type="dcterms:W3CDTF">2025-02-17T02:55:24Z</dcterms:created>
  <dcterms:modified xsi:type="dcterms:W3CDTF">2025-08-30T20:51:12Z</dcterms:modified>
</cp:coreProperties>
</file>