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1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 Yamamoto" userId="ee7c1a492595ce93" providerId="LiveId" clId="{F05677BC-7241-4D65-A603-BE463C6F2262}"/>
    <pc:docChg chg="undo custSel modSld">
      <pc:chgData name="Yu Yamamoto" userId="ee7c1a492595ce93" providerId="LiveId" clId="{F05677BC-7241-4D65-A603-BE463C6F2262}" dt="2025-08-29T04:08:59.656" v="49" actId="207"/>
      <pc:docMkLst>
        <pc:docMk/>
      </pc:docMkLst>
      <pc:sldChg chg="addSp delSp modSp mod">
        <pc:chgData name="Yu Yamamoto" userId="ee7c1a492595ce93" providerId="LiveId" clId="{F05677BC-7241-4D65-A603-BE463C6F2262}" dt="2025-08-29T04:08:59.656" v="49" actId="207"/>
        <pc:sldMkLst>
          <pc:docMk/>
          <pc:sldMk cId="2394483667" sldId="260"/>
        </pc:sldMkLst>
        <pc:graphicFrameChg chg="mod modGraphic">
          <ac:chgData name="Yu Yamamoto" userId="ee7c1a492595ce93" providerId="LiveId" clId="{F05677BC-7241-4D65-A603-BE463C6F2262}" dt="2025-08-29T04:08:59.656" v="49" actId="207"/>
          <ac:graphicFrameMkLst>
            <pc:docMk/>
            <pc:sldMk cId="2394483667" sldId="260"/>
            <ac:graphicFrameMk id="4" creationId="{FB8BCFED-B1B5-AD67-8E56-A83B4B143DFF}"/>
          </ac:graphicFrameMkLst>
        </pc:graphicFrameChg>
      </pc:sldChg>
      <pc:sldChg chg="modSp mod">
        <pc:chgData name="Yu Yamamoto" userId="ee7c1a492595ce93" providerId="LiveId" clId="{F05677BC-7241-4D65-A603-BE463C6F2262}" dt="2025-08-29T04:08:25.794" v="48" actId="207"/>
        <pc:sldMkLst>
          <pc:docMk/>
          <pc:sldMk cId="1224150679" sldId="261"/>
        </pc:sldMkLst>
        <pc:graphicFrameChg chg="mod modGraphic">
          <ac:chgData name="Yu Yamamoto" userId="ee7c1a492595ce93" providerId="LiveId" clId="{F05677BC-7241-4D65-A603-BE463C6F2262}" dt="2025-08-29T04:08:25.794" v="48" actId="207"/>
          <ac:graphicFrameMkLst>
            <pc:docMk/>
            <pc:sldMk cId="1224150679" sldId="261"/>
            <ac:graphicFrameMk id="4" creationId="{C3642F6F-37BD-D1D5-C2D2-20A56476C620}"/>
          </ac:graphicFrameMkLst>
        </pc:graphicFrameChg>
      </pc:sldChg>
    </pc:docChg>
  </pc:docChgLst>
  <pc:docChgLst>
    <pc:chgData name="Yu Yamamoto" userId="ee7c1a492595ce93" providerId="LiveId" clId="{7CEB30A3-E55C-477F-8C47-1FDE270B9FD0}"/>
    <pc:docChg chg="modSld">
      <pc:chgData name="Yu Yamamoto" userId="ee7c1a492595ce93" providerId="LiveId" clId="{7CEB30A3-E55C-477F-8C47-1FDE270B9FD0}" dt="2025-02-19T06:51:44.080" v="40" actId="20577"/>
      <pc:docMkLst>
        <pc:docMk/>
      </pc:docMkLst>
      <pc:sldChg chg="addSp modSp mod">
        <pc:chgData name="Yu Yamamoto" userId="ee7c1a492595ce93" providerId="LiveId" clId="{7CEB30A3-E55C-477F-8C47-1FDE270B9FD0}" dt="2025-02-19T06:51:44.080" v="40" actId="20577"/>
        <pc:sldMkLst>
          <pc:docMk/>
          <pc:sldMk cId="2980528670" sldId="256"/>
        </pc:sldMkLst>
      </pc:sldChg>
    </pc:docChg>
  </pc:docChgLst>
  <pc:docChgLst>
    <pc:chgData name="Yu Yamamoto" userId="ee7c1a492595ce93" providerId="LiveId" clId="{22C3DC40-DCC2-42E1-93AA-E2B175FAF255}"/>
    <pc:docChg chg="undo redo custSel addSld modSld sldOrd modMainMaster">
      <pc:chgData name="Yu Yamamoto" userId="ee7c1a492595ce93" providerId="LiveId" clId="{22C3DC40-DCC2-42E1-93AA-E2B175FAF255}" dt="2025-01-24T06:44:13.131" v="202" actId="20577"/>
      <pc:docMkLst>
        <pc:docMk/>
      </pc:docMkLst>
      <pc:sldChg chg="addSp delSp modSp new mod">
        <pc:chgData name="Yu Yamamoto" userId="ee7c1a492595ce93" providerId="LiveId" clId="{22C3DC40-DCC2-42E1-93AA-E2B175FAF255}" dt="2025-01-24T06:37:06.833" v="174" actId="14734"/>
        <pc:sldMkLst>
          <pc:docMk/>
          <pc:sldMk cId="2980528670" sldId="256"/>
        </pc:sldMkLst>
      </pc:sldChg>
      <pc:sldChg chg="addSp delSp modSp new mod">
        <pc:chgData name="Yu Yamamoto" userId="ee7c1a492595ce93" providerId="LiveId" clId="{22C3DC40-DCC2-42E1-93AA-E2B175FAF255}" dt="2025-01-24T06:44:13.131" v="202" actId="20577"/>
        <pc:sldMkLst>
          <pc:docMk/>
          <pc:sldMk cId="117997234" sldId="257"/>
        </pc:sldMkLst>
      </pc:sldChg>
      <pc:sldChg chg="addSp delSp modSp new mod">
        <pc:chgData name="Yu Yamamoto" userId="ee7c1a492595ce93" providerId="LiveId" clId="{22C3DC40-DCC2-42E1-93AA-E2B175FAF255}" dt="2025-01-24T06:35:24.625" v="162" actId="20577"/>
        <pc:sldMkLst>
          <pc:docMk/>
          <pc:sldMk cId="1970303824" sldId="258"/>
        </pc:sldMkLst>
      </pc:sldChg>
      <pc:sldChg chg="addSp delSp modSp new mod ord">
        <pc:chgData name="Yu Yamamoto" userId="ee7c1a492595ce93" providerId="LiveId" clId="{22C3DC40-DCC2-42E1-93AA-E2B175FAF255}" dt="2025-01-24T06:43:50.963" v="200" actId="20577"/>
        <pc:sldMkLst>
          <pc:docMk/>
          <pc:sldMk cId="2088905512" sldId="259"/>
        </pc:sldMkLst>
      </pc:sldChg>
      <pc:sldChg chg="addSp delSp modSp new mod">
        <pc:chgData name="Yu Yamamoto" userId="ee7c1a492595ce93" providerId="LiveId" clId="{22C3DC40-DCC2-42E1-93AA-E2B175FAF255}" dt="2025-01-24T06:41:40.632" v="184"/>
        <pc:sldMkLst>
          <pc:docMk/>
          <pc:sldMk cId="2394483667" sldId="260"/>
        </pc:sldMkLst>
      </pc:sldChg>
      <pc:sldChg chg="addSp delSp modSp new mod">
        <pc:chgData name="Yu Yamamoto" userId="ee7c1a492595ce93" providerId="LiveId" clId="{22C3DC40-DCC2-42E1-93AA-E2B175FAF255}" dt="2025-01-24T06:42:54.616" v="195" actId="20577"/>
        <pc:sldMkLst>
          <pc:docMk/>
          <pc:sldMk cId="1224150679" sldId="261"/>
        </pc:sldMkLst>
      </pc:sldChg>
      <pc:sldMasterChg chg="modSp modSldLayout">
        <pc:chgData name="Yu Yamamoto" userId="ee7c1a492595ce93" providerId="LiveId" clId="{22C3DC40-DCC2-42E1-93AA-E2B175FAF255}" dt="2025-01-24T04:15:57.294" v="1"/>
        <pc:sldMasterMkLst>
          <pc:docMk/>
          <pc:sldMasterMk cId="1735930473" sldId="2147483648"/>
        </pc:sldMasterMkLst>
        <pc:sldLayoutChg chg="modSp">
          <pc:chgData name="Yu Yamamoto" userId="ee7c1a492595ce93" providerId="LiveId" clId="{22C3DC40-DCC2-42E1-93AA-E2B175FAF255}" dt="2025-01-24T04:15:57.294" v="1"/>
          <pc:sldLayoutMkLst>
            <pc:docMk/>
            <pc:sldMasterMk cId="1735930473" sldId="2147483648"/>
            <pc:sldLayoutMk cId="3403501303" sldId="2147483649"/>
          </pc:sldLayoutMkLst>
        </pc:sldLayoutChg>
        <pc:sldLayoutChg chg="modSp">
          <pc:chgData name="Yu Yamamoto" userId="ee7c1a492595ce93" providerId="LiveId" clId="{22C3DC40-DCC2-42E1-93AA-E2B175FAF255}" dt="2025-01-24T04:15:57.294" v="1"/>
          <pc:sldLayoutMkLst>
            <pc:docMk/>
            <pc:sldMasterMk cId="1735930473" sldId="2147483648"/>
            <pc:sldLayoutMk cId="1500478492" sldId="2147483651"/>
          </pc:sldLayoutMkLst>
        </pc:sldLayoutChg>
        <pc:sldLayoutChg chg="modSp">
          <pc:chgData name="Yu Yamamoto" userId="ee7c1a492595ce93" providerId="LiveId" clId="{22C3DC40-DCC2-42E1-93AA-E2B175FAF255}" dt="2025-01-24T04:15:57.294" v="1"/>
          <pc:sldLayoutMkLst>
            <pc:docMk/>
            <pc:sldMasterMk cId="1735930473" sldId="2147483648"/>
            <pc:sldLayoutMk cId="3947659011" sldId="2147483652"/>
          </pc:sldLayoutMkLst>
        </pc:sldLayoutChg>
        <pc:sldLayoutChg chg="modSp">
          <pc:chgData name="Yu Yamamoto" userId="ee7c1a492595ce93" providerId="LiveId" clId="{22C3DC40-DCC2-42E1-93AA-E2B175FAF255}" dt="2025-01-24T04:15:57.294" v="1"/>
          <pc:sldLayoutMkLst>
            <pc:docMk/>
            <pc:sldMasterMk cId="1735930473" sldId="2147483648"/>
            <pc:sldLayoutMk cId="1826485031" sldId="2147483653"/>
          </pc:sldLayoutMkLst>
        </pc:sldLayoutChg>
        <pc:sldLayoutChg chg="modSp">
          <pc:chgData name="Yu Yamamoto" userId="ee7c1a492595ce93" providerId="LiveId" clId="{22C3DC40-DCC2-42E1-93AA-E2B175FAF255}" dt="2025-01-24T04:15:57.294" v="1"/>
          <pc:sldLayoutMkLst>
            <pc:docMk/>
            <pc:sldMasterMk cId="1735930473" sldId="2147483648"/>
            <pc:sldLayoutMk cId="429494376" sldId="2147483656"/>
          </pc:sldLayoutMkLst>
        </pc:sldLayoutChg>
        <pc:sldLayoutChg chg="modSp">
          <pc:chgData name="Yu Yamamoto" userId="ee7c1a492595ce93" providerId="LiveId" clId="{22C3DC40-DCC2-42E1-93AA-E2B175FAF255}" dt="2025-01-24T04:15:57.294" v="1"/>
          <pc:sldLayoutMkLst>
            <pc:docMk/>
            <pc:sldMasterMk cId="1735930473" sldId="2147483648"/>
            <pc:sldLayoutMk cId="1821720850" sldId="2147483657"/>
          </pc:sldLayoutMkLst>
        </pc:sldLayoutChg>
        <pc:sldLayoutChg chg="modSp">
          <pc:chgData name="Yu Yamamoto" userId="ee7c1a492595ce93" providerId="LiveId" clId="{22C3DC40-DCC2-42E1-93AA-E2B175FAF255}" dt="2025-01-24T04:15:57.294" v="1"/>
          <pc:sldLayoutMkLst>
            <pc:docMk/>
            <pc:sldMasterMk cId="1735930473" sldId="2147483648"/>
            <pc:sldLayoutMk cId="1896615667" sldId="2147483659"/>
          </pc:sldLayoutMkLst>
        </pc:sldLayoutChg>
      </pc:sldMasterChg>
    </pc:docChg>
  </pc:docChgLst>
  <pc:docChgLst>
    <pc:chgData name="Yu Yamamoto" userId="ee7c1a492595ce93" providerId="LiveId" clId="{02697441-040A-4A59-AC60-40D3E7024A64}"/>
    <pc:docChg chg="modSld">
      <pc:chgData name="Yu Yamamoto" userId="ee7c1a492595ce93" providerId="LiveId" clId="{02697441-040A-4A59-AC60-40D3E7024A64}" dt="2025-07-03T00:44:00.439" v="18"/>
      <pc:docMkLst>
        <pc:docMk/>
      </pc:docMkLst>
      <pc:sldChg chg="modSp mod">
        <pc:chgData name="Yu Yamamoto" userId="ee7c1a492595ce93" providerId="LiveId" clId="{02697441-040A-4A59-AC60-40D3E7024A64}" dt="2025-07-03T00:43:22.366" v="8" actId="20577"/>
        <pc:sldMkLst>
          <pc:docMk/>
          <pc:sldMk cId="2980528670" sldId="256"/>
        </pc:sldMkLst>
      </pc:sldChg>
      <pc:sldChg chg="modSp">
        <pc:chgData name="Yu Yamamoto" userId="ee7c1a492595ce93" providerId="LiveId" clId="{02697441-040A-4A59-AC60-40D3E7024A64}" dt="2025-07-03T00:43:34.114" v="10"/>
        <pc:sldMkLst>
          <pc:docMk/>
          <pc:sldMk cId="117997234" sldId="257"/>
        </pc:sldMkLst>
      </pc:sldChg>
      <pc:sldChg chg="modSp">
        <pc:chgData name="Yu Yamamoto" userId="ee7c1a492595ce93" providerId="LiveId" clId="{02697441-040A-4A59-AC60-40D3E7024A64}" dt="2025-07-03T00:43:41.835" v="12"/>
        <pc:sldMkLst>
          <pc:docMk/>
          <pc:sldMk cId="1970303824" sldId="258"/>
        </pc:sldMkLst>
      </pc:sldChg>
      <pc:sldChg chg="modSp">
        <pc:chgData name="Yu Yamamoto" userId="ee7c1a492595ce93" providerId="LiveId" clId="{02697441-040A-4A59-AC60-40D3E7024A64}" dt="2025-07-03T00:43:47.969" v="14"/>
        <pc:sldMkLst>
          <pc:docMk/>
          <pc:sldMk cId="2088905512" sldId="259"/>
        </pc:sldMkLst>
      </pc:sldChg>
      <pc:sldChg chg="modSp">
        <pc:chgData name="Yu Yamamoto" userId="ee7c1a492595ce93" providerId="LiveId" clId="{02697441-040A-4A59-AC60-40D3E7024A64}" dt="2025-07-03T00:43:54.998" v="16"/>
        <pc:sldMkLst>
          <pc:docMk/>
          <pc:sldMk cId="2394483667" sldId="260"/>
        </pc:sldMkLst>
      </pc:sldChg>
      <pc:sldChg chg="modSp">
        <pc:chgData name="Yu Yamamoto" userId="ee7c1a492595ce93" providerId="LiveId" clId="{02697441-040A-4A59-AC60-40D3E7024A64}" dt="2025-07-03T00:44:00.439" v="18"/>
        <pc:sldMkLst>
          <pc:docMk/>
          <pc:sldMk cId="1224150679" sldId="261"/>
        </pc:sldMkLst>
      </pc:sldChg>
    </pc:docChg>
  </pc:docChgLst>
  <pc:docChgLst>
    <pc:chgData name="Yu Yamamoto" userId="ee7c1a492595ce93" providerId="LiveId" clId="{926F1856-703C-4D14-AEB3-58522A6CEEEC}"/>
    <pc:docChg chg="modSld">
      <pc:chgData name="Yu Yamamoto" userId="ee7c1a492595ce93" providerId="LiveId" clId="{926F1856-703C-4D14-AEB3-58522A6CEEEC}" dt="2025-09-18T00:32:58.676" v="3" actId="20577"/>
      <pc:docMkLst>
        <pc:docMk/>
      </pc:docMkLst>
      <pc:sldChg chg="modSp mod">
        <pc:chgData name="Yu Yamamoto" userId="ee7c1a492595ce93" providerId="LiveId" clId="{926F1856-703C-4D14-AEB3-58522A6CEEEC}" dt="2025-09-18T00:32:58.676" v="3" actId="20577"/>
        <pc:sldMkLst>
          <pc:docMk/>
          <pc:sldMk cId="2980528670" sldId="256"/>
        </pc:sldMkLst>
        <pc:spChg chg="mod">
          <ac:chgData name="Yu Yamamoto" userId="ee7c1a492595ce93" providerId="LiveId" clId="{926F1856-703C-4D14-AEB3-58522A6CEEEC}" dt="2025-09-18T00:32:58.676" v="3" actId="20577"/>
          <ac:spMkLst>
            <pc:docMk/>
            <pc:sldMk cId="2980528670" sldId="256"/>
            <ac:spMk id="2" creationId="{DE54375F-697B-02C5-87DD-3C4D526F3DA7}"/>
          </ac:spMkLst>
        </pc:spChg>
      </pc:sldChg>
    </pc:docChg>
  </pc:docChgLst>
  <pc:docChgLst>
    <pc:chgData name="Yu Yamamoto" userId="ee7c1a492595ce93" providerId="LiveId" clId="{F762D40E-BB51-43C6-8B85-B751A72A41DA}"/>
    <pc:docChg chg="modSld">
      <pc:chgData name="Yu Yamamoto" userId="ee7c1a492595ce93" providerId="LiveId" clId="{F762D40E-BB51-43C6-8B85-B751A72A41DA}" dt="2025-08-07T00:35:21.365" v="1"/>
      <pc:docMkLst>
        <pc:docMk/>
      </pc:docMkLst>
      <pc:sldChg chg="modSp">
        <pc:chgData name="Yu Yamamoto" userId="ee7c1a492595ce93" providerId="LiveId" clId="{F762D40E-BB51-43C6-8B85-B751A72A41DA}" dt="2025-08-07T00:35:21.365" v="1"/>
        <pc:sldMkLst>
          <pc:docMk/>
          <pc:sldMk cId="2088905512" sldId="259"/>
        </pc:sldMkLst>
      </pc:sldChg>
    </pc:docChg>
  </pc:docChgLst>
  <pc:docChgLst>
    <pc:chgData name="Yu Yamamoto" userId="ee7c1a492595ce93" providerId="LiveId" clId="{4637E12D-2118-4374-A3E3-011E25833D43}"/>
    <pc:docChg chg="modSld">
      <pc:chgData name="Yu Yamamoto" userId="ee7c1a492595ce93" providerId="LiveId" clId="{4637E12D-2118-4374-A3E3-011E25833D43}" dt="2025-08-28T02:23:37.528" v="3" actId="20577"/>
      <pc:docMkLst>
        <pc:docMk/>
      </pc:docMkLst>
      <pc:sldChg chg="modSp mod">
        <pc:chgData name="Yu Yamamoto" userId="ee7c1a492595ce93" providerId="LiveId" clId="{4637E12D-2118-4374-A3E3-011E25833D43}" dt="2025-08-28T02:23:37.528" v="3" actId="20577"/>
        <pc:sldMkLst>
          <pc:docMk/>
          <pc:sldMk cId="2394483667" sldId="260"/>
        </pc:sldMkLst>
        <pc:graphicFrameChg chg="mod modGraphic">
          <ac:chgData name="Yu Yamamoto" userId="ee7c1a492595ce93" providerId="LiveId" clId="{4637E12D-2118-4374-A3E3-011E25833D43}" dt="2025-08-28T02:23:37.528" v="3" actId="20577"/>
          <ac:graphicFrameMkLst>
            <pc:docMk/>
            <pc:sldMk cId="2394483667" sldId="260"/>
            <ac:graphicFrameMk id="4" creationId="{FB8BCFED-B1B5-AD67-8E56-A83B4B143DF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287036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1926308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317192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465171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1088957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1464139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236864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107004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3876135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4232292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75D00D3-1AF2-4B4B-8DDA-9375CF327074}" type="datetimeFigureOut">
              <a:rPr kumimoji="1" lang="ja-JP" altLang="en-US" smtClean="0"/>
              <a:t>2025/9/18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865631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5D00D3-1AF2-4B4B-8DDA-9375CF327074}" type="datetimeFigureOut">
              <a:rPr kumimoji="1" lang="ja-JP" altLang="en-US" smtClean="0"/>
              <a:t>2025/9/18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DA6DA2-9F16-444C-8110-6A657852FAC6}" type="slidenum">
              <a:rPr kumimoji="1" lang="ja-JP" altLang="en-US" smtClean="0"/>
              <a:t>‹#›</a:t>
            </a:fld>
            <a:endParaRPr kumimoji="1" lang="ja-JP" altLang="en-US"/>
          </a:p>
        </p:txBody>
      </p:sp>
    </p:spTree>
    <p:extLst>
      <p:ext uri="{BB962C8B-B14F-4D97-AF65-F5344CB8AC3E}">
        <p14:creationId xmlns:p14="http://schemas.microsoft.com/office/powerpoint/2010/main" val="23616016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D266ED1D-F099-BA2F-7550-86B6FE02771E}"/>
              </a:ext>
            </a:extLst>
          </p:cNvPr>
          <p:cNvGraphicFramePr>
            <a:graphicFrameLocks noGrp="1"/>
          </p:cNvGraphicFramePr>
          <p:nvPr>
            <p:extLst>
              <p:ext uri="{D42A27DB-BD31-4B8C-83A1-F6EECF244321}">
                <p14:modId xmlns:p14="http://schemas.microsoft.com/office/powerpoint/2010/main" val="1727362188"/>
              </p:ext>
            </p:extLst>
          </p:nvPr>
        </p:nvGraphicFramePr>
        <p:xfrm>
          <a:off x="301268" y="1001293"/>
          <a:ext cx="9186018" cy="5023191"/>
        </p:xfrm>
        <a:graphic>
          <a:graphicData uri="http://schemas.openxmlformats.org/drawingml/2006/table">
            <a:tbl>
              <a:tblPr firstRow="1" firstCol="1" bandRow="1">
                <a:tableStyleId>{7E9639D4-E3E2-4D34-9284-5A2195B3D0D7}</a:tableStyleId>
              </a:tblPr>
              <a:tblGrid>
                <a:gridCol w="1081510">
                  <a:extLst>
                    <a:ext uri="{9D8B030D-6E8A-4147-A177-3AD203B41FA5}">
                      <a16:colId xmlns:a16="http://schemas.microsoft.com/office/drawing/2014/main" val="1779613882"/>
                    </a:ext>
                  </a:extLst>
                </a:gridCol>
                <a:gridCol w="1344784">
                  <a:extLst>
                    <a:ext uri="{9D8B030D-6E8A-4147-A177-3AD203B41FA5}">
                      <a16:colId xmlns:a16="http://schemas.microsoft.com/office/drawing/2014/main" val="310818958"/>
                    </a:ext>
                  </a:extLst>
                </a:gridCol>
                <a:gridCol w="1486969">
                  <a:extLst>
                    <a:ext uri="{9D8B030D-6E8A-4147-A177-3AD203B41FA5}">
                      <a16:colId xmlns:a16="http://schemas.microsoft.com/office/drawing/2014/main" val="2913614301"/>
                    </a:ext>
                  </a:extLst>
                </a:gridCol>
                <a:gridCol w="4529271">
                  <a:extLst>
                    <a:ext uri="{9D8B030D-6E8A-4147-A177-3AD203B41FA5}">
                      <a16:colId xmlns:a16="http://schemas.microsoft.com/office/drawing/2014/main" val="1787603434"/>
                    </a:ext>
                  </a:extLst>
                </a:gridCol>
                <a:gridCol w="743484">
                  <a:extLst>
                    <a:ext uri="{9D8B030D-6E8A-4147-A177-3AD203B41FA5}">
                      <a16:colId xmlns:a16="http://schemas.microsoft.com/office/drawing/2014/main" val="3733161868"/>
                    </a:ext>
                  </a:extLst>
                </a:gridCol>
              </a:tblGrid>
              <a:tr h="608082">
                <a:tc>
                  <a:txBody>
                    <a:bodyPr/>
                    <a:lstStyle/>
                    <a:p>
                      <a:pPr algn="ctr"/>
                      <a:r>
                        <a:rPr lang="en-US" sz="1000" kern="0" dirty="0">
                          <a:solidFill>
                            <a:schemeClr val="tx1"/>
                          </a:solidFill>
                          <a:effectLst/>
                        </a:rPr>
                        <a:t>Theme</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ctr"/>
                      <a:r>
                        <a:rPr lang="en-US" sz="1000" kern="0" dirty="0">
                          <a:solidFill>
                            <a:schemeClr val="tx1"/>
                          </a:solidFill>
                          <a:effectLst/>
                        </a:rPr>
                        <a:t>Secondary code</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ctr"/>
                      <a:r>
                        <a:rPr lang="en-US" sz="1000" kern="0" dirty="0">
                          <a:solidFill>
                            <a:schemeClr val="tx1"/>
                          </a:solidFill>
                          <a:effectLst/>
                        </a:rPr>
                        <a:t>Primary code</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ctr"/>
                      <a:r>
                        <a:rPr lang="en-US" sz="1000" kern="0" dirty="0">
                          <a:solidFill>
                            <a:schemeClr val="tx1"/>
                          </a:solidFill>
                          <a:effectLst/>
                        </a:rPr>
                        <a:t>Sample of text data</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ctr"/>
                      <a:r>
                        <a:rPr lang="en-US" sz="1000" kern="0" dirty="0">
                          <a:solidFill>
                            <a:schemeClr val="tx1"/>
                          </a:solidFill>
                          <a:effectLst/>
                        </a:rPr>
                        <a:t>Participant number</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2868365068"/>
                  </a:ext>
                </a:extLst>
              </a:tr>
              <a:tr h="608082">
                <a:tc rowSpan="7">
                  <a:txBody>
                    <a:bodyPr/>
                    <a:lstStyle/>
                    <a:p>
                      <a:pPr algn="ctr">
                        <a:spcAft>
                          <a:spcPts val="1200"/>
                        </a:spcAft>
                      </a:pPr>
                      <a:r>
                        <a:rPr lang="en-US" sz="1000" kern="0">
                          <a:effectLst/>
                        </a:rPr>
                        <a:t>[Management of diverse health problems]</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rowSpan="5">
                  <a:txBody>
                    <a:bodyPr/>
                    <a:lstStyle/>
                    <a:p>
                      <a:pPr algn="ctr"/>
                      <a:r>
                        <a:rPr lang="en-US" sz="1000" kern="0">
                          <a:effectLst/>
                        </a:rPr>
                        <a:t>&lt;Dealing with undifferentiated and diverse symptoms&gt;</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ctr"/>
                      <a:r>
                        <a:rPr lang="en-US" sz="1000" kern="0" dirty="0">
                          <a:effectLst/>
                        </a:rPr>
                        <a:t>&lt;Treatment of a wide range</a:t>
                      </a:r>
                    </a:p>
                    <a:p>
                      <a:pPr algn="ctr"/>
                      <a:r>
                        <a:rPr lang="en-US" sz="1000" kern="0" dirty="0">
                          <a:effectLst/>
                        </a:rPr>
                        <a:t> of diseases&gt;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l"/>
                      <a:r>
                        <a:rPr lang="ja-JP" sz="1000" kern="0" dirty="0">
                          <a:effectLst/>
                        </a:rPr>
                        <a:t>“</a:t>
                      </a:r>
                      <a:r>
                        <a:rPr lang="en-US" sz="1000" kern="0" dirty="0">
                          <a:effectLst/>
                        </a:rPr>
                        <a:t>Being able to treat a variety of illnesses (including engaging with multi-generational patients and handling multiple comorbidities and early-stage diseases) is very important to me, and I find it rewarding.</a:t>
                      </a:r>
                      <a:r>
                        <a:rPr lang="ja-JP" sz="1000" kern="0" dirty="0">
                          <a:effectLst/>
                        </a:rPr>
                        <a:t>” </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oFill/>
                  </a:tcPr>
                </a:tc>
                <a:tc>
                  <a:txBody>
                    <a:bodyPr/>
                    <a:lstStyle/>
                    <a:p>
                      <a:pPr algn="ctr"/>
                      <a:r>
                        <a:rPr lang="en-US" sz="1000" kern="0">
                          <a:effectLst/>
                        </a:rPr>
                        <a:t>2</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984311184"/>
                  </a:ext>
                </a:extLst>
              </a:tr>
              <a:tr h="456061">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dirty="0">
                          <a:effectLst/>
                        </a:rPr>
                        <a:t>&lt;Encountering </a:t>
                      </a:r>
                      <a:endParaRPr lang="ja-JP" sz="1050" kern="100" dirty="0">
                        <a:effectLst/>
                      </a:endParaRPr>
                    </a:p>
                    <a:p>
                      <a:pPr algn="ctr"/>
                      <a:r>
                        <a:rPr lang="en-US" sz="1000" kern="0" dirty="0">
                          <a:effectLst/>
                        </a:rPr>
                        <a:t>the unknown&gt;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l"/>
                      <a:r>
                        <a:rPr lang="ja-JP" sz="1000" kern="0">
                          <a:effectLst/>
                        </a:rPr>
                        <a:t>“</a:t>
                      </a:r>
                      <a:r>
                        <a:rPr lang="en-US" sz="1000" kern="0">
                          <a:effectLst/>
                        </a:rPr>
                        <a:t>I think it is interesting and, in a sense, rewarding for me to learn more and more every day, and to know so many things that I don't know.</a:t>
                      </a:r>
                      <a:r>
                        <a:rPr lang="ja-JP" sz="1000" kern="0">
                          <a:effectLst/>
                        </a:rPr>
                        <a:t>” </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oFill/>
                  </a:tcPr>
                </a:tc>
                <a:tc>
                  <a:txBody>
                    <a:bodyPr/>
                    <a:lstStyle/>
                    <a:p>
                      <a:pPr algn="ctr"/>
                      <a:r>
                        <a:rPr lang="en-US" sz="1000" kern="0">
                          <a:effectLst/>
                        </a:rPr>
                        <a:t>2</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189715437"/>
                  </a:ext>
                </a:extLst>
              </a:tr>
              <a:tr h="770008">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dirty="0">
                          <a:effectLst/>
                        </a:rPr>
                        <a:t>&lt;Learning from a wide variety of problems that patients suffer from&gt;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l"/>
                      <a:r>
                        <a:rPr lang="ja-JP" sz="1000" kern="0">
                          <a:effectLst/>
                        </a:rPr>
                        <a:t>“</a:t>
                      </a:r>
                      <a:r>
                        <a:rPr lang="en-US" sz="1000" kern="0">
                          <a:effectLst/>
                        </a:rPr>
                        <a:t>I</a:t>
                      </a:r>
                      <a:r>
                        <a:rPr lang="ja-JP" sz="1000" kern="0">
                          <a:effectLst/>
                        </a:rPr>
                        <a:t>’</a:t>
                      </a:r>
                      <a:r>
                        <a:rPr lang="en-US" sz="1000" kern="0">
                          <a:effectLst/>
                        </a:rPr>
                        <a:t>m interested in many things and want to increase my knowledge of them. As a physician, I encounter a myriad of problems with the patient in front of me. In that sense, I</a:t>
                      </a:r>
                      <a:r>
                        <a:rPr lang="ja-JP" sz="1000" kern="0">
                          <a:effectLst/>
                        </a:rPr>
                        <a:t>’</a:t>
                      </a:r>
                      <a:r>
                        <a:rPr lang="en-US" sz="1000" kern="0">
                          <a:effectLst/>
                        </a:rPr>
                        <a:t>m medically motivated all the time, for which I value myself as a physician.</a:t>
                      </a:r>
                      <a:r>
                        <a:rPr lang="ja-JP" sz="1000" kern="0">
                          <a:effectLst/>
                        </a:rPr>
                        <a:t>” </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oFill/>
                  </a:tcPr>
                </a:tc>
                <a:tc>
                  <a:txBody>
                    <a:bodyPr/>
                    <a:lstStyle/>
                    <a:p>
                      <a:pPr algn="ctr"/>
                      <a:r>
                        <a:rPr lang="en-US" sz="1000" kern="0">
                          <a:effectLst/>
                        </a:rPr>
                        <a:t>8</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3790012617"/>
                  </a:ext>
                </a:extLst>
              </a:tr>
              <a:tr h="304041">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dirty="0">
                          <a:effectLst/>
                        </a:rPr>
                        <a:t>&lt;Appropriate </a:t>
                      </a:r>
                      <a:endParaRPr lang="ja-JP" sz="1050" kern="100" dirty="0">
                        <a:effectLst/>
                      </a:endParaRPr>
                    </a:p>
                    <a:p>
                      <a:pPr algn="ctr"/>
                      <a:r>
                        <a:rPr lang="en-US" sz="1000" kern="0" dirty="0">
                          <a:effectLst/>
                        </a:rPr>
                        <a:t>differential diagnosis&gt;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l"/>
                      <a:r>
                        <a:rPr lang="ja-JP" sz="1000" kern="0" dirty="0">
                          <a:effectLst/>
                        </a:rPr>
                        <a:t>“</a:t>
                      </a:r>
                      <a:r>
                        <a:rPr lang="en-US" sz="1000" kern="0" dirty="0">
                          <a:effectLst/>
                        </a:rPr>
                        <a:t>I guess I</a:t>
                      </a:r>
                      <a:r>
                        <a:rPr lang="ja-JP" sz="1000" kern="0" dirty="0">
                          <a:effectLst/>
                        </a:rPr>
                        <a:t>’</a:t>
                      </a:r>
                      <a:r>
                        <a:rPr lang="en-US" sz="1000" kern="0" dirty="0">
                          <a:effectLst/>
                        </a:rPr>
                        <a:t>m happy when I can make an accurate (differential) diagnosis.</a:t>
                      </a:r>
                      <a:r>
                        <a:rPr lang="ja-JP" sz="1000" kern="0" dirty="0">
                          <a:effectLst/>
                        </a:rPr>
                        <a:t>” </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ctr"/>
                      <a:r>
                        <a:rPr lang="en-US" sz="1000" kern="0">
                          <a:effectLst/>
                        </a:rPr>
                        <a:t>4</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4148843501"/>
                  </a:ext>
                </a:extLst>
              </a:tr>
              <a:tr h="764532">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dirty="0">
                          <a:effectLst/>
                        </a:rPr>
                        <a:t>&lt;Comprehensive disease diagnosis and management&gt;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l"/>
                      <a:r>
                        <a:rPr lang="en-US" sz="1000" kern="0" dirty="0">
                          <a:effectLst/>
                        </a:rPr>
                        <a:t>I think that being able to make an accurate biomedical diagnosis is the first most important thing to do, so when my diagnosis is correct, allowing me to initiate the appropriate management, and the patient actually gets better, of course that is a rewarding experience for me as a doctor.</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oFill/>
                  </a:tcPr>
                </a:tc>
                <a:tc>
                  <a:txBody>
                    <a:bodyPr/>
                    <a:lstStyle/>
                    <a:p>
                      <a:pPr algn="ctr"/>
                      <a:r>
                        <a:rPr lang="en-US" sz="1000" kern="0">
                          <a:effectLst/>
                        </a:rPr>
                        <a:t>12</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1218258904"/>
                  </a:ext>
                </a:extLst>
              </a:tr>
              <a:tr h="903544">
                <a:tc vMerge="1">
                  <a:txBody>
                    <a:bodyPr/>
                    <a:lstStyle/>
                    <a:p>
                      <a:endParaRPr kumimoji="1" lang="ja-JP" altLang="en-US"/>
                    </a:p>
                  </a:txBody>
                  <a:tcPr/>
                </a:tc>
                <a:tc rowSpan="2">
                  <a:txBody>
                    <a:bodyPr/>
                    <a:lstStyle/>
                    <a:p>
                      <a:pPr algn="ctr"/>
                      <a:r>
                        <a:rPr lang="en-US" sz="1000" kern="0">
                          <a:effectLst/>
                        </a:rPr>
                        <a:t>&lt;Management of common diseases&gt;</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ctr"/>
                      <a:r>
                        <a:rPr lang="en-US" sz="1000" kern="0" dirty="0">
                          <a:effectLst/>
                        </a:rPr>
                        <a:t>&lt;Assuring the quality of treatment of repeatedly encountered common diseases&gt;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l"/>
                      <a:r>
                        <a:rPr lang="ja-JP" sz="1000" kern="0" dirty="0">
                          <a:effectLst/>
                        </a:rPr>
                        <a:t>“</a:t>
                      </a:r>
                      <a:r>
                        <a:rPr lang="en-US" sz="1000" kern="0" dirty="0">
                          <a:effectLst/>
                        </a:rPr>
                        <a:t>If a patient has hypertension at the initial visit, the patient should first be checked for hyperglycemia, and you should keep doing this and that (for cross-evaluation with other diseases). (...) Primary care physicians are professionals in the field of common diseases, so I think it is important as the quality (of a primary care physicians) to check for all common diseases.</a:t>
                      </a:r>
                      <a:r>
                        <a:rPr lang="ja-JP" sz="1000" kern="0" dirty="0">
                          <a:effectLst/>
                        </a:rPr>
                        <a:t>” </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oFill/>
                  </a:tcPr>
                </a:tc>
                <a:tc>
                  <a:txBody>
                    <a:bodyPr/>
                    <a:lstStyle/>
                    <a:p>
                      <a:pPr algn="ctr"/>
                      <a:r>
                        <a:rPr lang="en-US" sz="1000" kern="0">
                          <a:effectLst/>
                        </a:rPr>
                        <a:t>7</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606687076"/>
                  </a:ext>
                </a:extLst>
              </a:tr>
              <a:tr h="608082">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a:effectLst/>
                        </a:rPr>
                        <a:t>&lt;Appropriate disease management&gt;</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tc>
                  <a:txBody>
                    <a:bodyPr/>
                    <a:lstStyle/>
                    <a:p>
                      <a:pPr algn="l"/>
                      <a:r>
                        <a:rPr lang="ja-JP" sz="1000" kern="0" dirty="0">
                          <a:effectLst/>
                        </a:rPr>
                        <a:t>“</a:t>
                      </a:r>
                      <a:r>
                        <a:rPr lang="en-US" sz="1000" kern="0" dirty="0">
                          <a:effectLst/>
                        </a:rPr>
                        <a:t>I find it very rewarding when I take care of a patient (in my daily practice) and it turns out well. (...) I guess it just makes me feel happy when I successfully manage the patient using my skills as a physician.</a:t>
                      </a:r>
                      <a:r>
                        <a:rPr lang="ja-JP" sz="1000" kern="0" dirty="0">
                          <a:effectLst/>
                        </a:rPr>
                        <a:t>” </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oFill/>
                  </a:tcPr>
                </a:tc>
                <a:tc>
                  <a:txBody>
                    <a:bodyPr/>
                    <a:lstStyle/>
                    <a:p>
                      <a:pPr algn="ctr"/>
                      <a:r>
                        <a:rPr lang="en-US" sz="1000" kern="0" dirty="0">
                          <a:effectLst/>
                        </a:rPr>
                        <a:t>13</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41239" marR="41239" marT="0" marB="0" anchor="ctr">
                    <a:noFill/>
                  </a:tcPr>
                </a:tc>
                <a:extLst>
                  <a:ext uri="{0D108BD9-81ED-4DB2-BD59-A6C34878D82A}">
                    <a16:rowId xmlns:a16="http://schemas.microsoft.com/office/drawing/2014/main" val="2657718194"/>
                  </a:ext>
                </a:extLst>
              </a:tr>
            </a:tbl>
          </a:graphicData>
        </a:graphic>
      </p:graphicFrame>
      <p:sp>
        <p:nvSpPr>
          <p:cNvPr id="2" name="テキスト ボックス 1">
            <a:extLst>
              <a:ext uri="{FF2B5EF4-FFF2-40B4-BE49-F238E27FC236}">
                <a16:creationId xmlns:a16="http://schemas.microsoft.com/office/drawing/2014/main" id="{DE54375F-697B-02C5-87DD-3C4D526F3DA7}"/>
              </a:ext>
            </a:extLst>
          </p:cNvPr>
          <p:cNvSpPr txBox="1"/>
          <p:nvPr/>
        </p:nvSpPr>
        <p:spPr>
          <a:xfrm>
            <a:off x="503339" y="369116"/>
            <a:ext cx="9251251" cy="523220"/>
          </a:xfrm>
          <a:prstGeom prst="rect">
            <a:avLst/>
          </a:prstGeom>
          <a:noFill/>
        </p:spPr>
        <p:txBody>
          <a:bodyPr wrap="none" rtlCol="0">
            <a:spAutoFit/>
          </a:bodyPr>
          <a:lstStyle/>
          <a:p>
            <a:r>
              <a:rPr lang="en-US" altLang="ja-JP" sz="1400" dirty="0">
                <a:effectLst/>
                <a:latin typeface="Yu Gothic UI" panose="020B0500000000000000" pitchFamily="50" charset="-128"/>
                <a:ea typeface="Yu Gothic UI" panose="020B0500000000000000" pitchFamily="50" charset="-128"/>
                <a:cs typeface="Arial" panose="020B0604020202020204" pitchFamily="34" charset="0"/>
              </a:rPr>
              <a:t>Supplementary material</a:t>
            </a:r>
            <a:r>
              <a:rPr lang="ja-JP" altLang="en-US" sz="1400" dirty="0">
                <a:effectLst/>
                <a:latin typeface="Yu Gothic UI" panose="020B0500000000000000" pitchFamily="50" charset="-128"/>
                <a:ea typeface="Yu Gothic UI" panose="020B0500000000000000" pitchFamily="50" charset="-128"/>
                <a:cs typeface="Arial" panose="020B0604020202020204" pitchFamily="34" charset="0"/>
              </a:rPr>
              <a:t> </a:t>
            </a:r>
            <a:r>
              <a:rPr lang="en-US" altLang="ja-JP" sz="1400" dirty="0">
                <a:latin typeface="Yu Gothic UI" panose="020B0500000000000000" pitchFamily="50" charset="-128"/>
                <a:ea typeface="Yu Gothic UI" panose="020B0500000000000000" pitchFamily="50" charset="-128"/>
                <a:cs typeface="Arial" panose="020B0604020202020204" pitchFamily="34" charset="0"/>
              </a:rPr>
              <a:t>2</a:t>
            </a:r>
            <a:r>
              <a:rPr lang="ja-JP" altLang="en-US" sz="1400">
                <a:effectLst/>
                <a:latin typeface="Yu Gothic UI" panose="020B0500000000000000" pitchFamily="50" charset="-128"/>
                <a:ea typeface="Yu Gothic UI" panose="020B0500000000000000" pitchFamily="50" charset="-128"/>
                <a:cs typeface="Arial" panose="020B0604020202020204" pitchFamily="34" charset="0"/>
              </a:rPr>
              <a:t>：</a:t>
            </a:r>
            <a:endParaRPr lang="en-US" altLang="ja-JP" sz="1400" dirty="0">
              <a:effectLst/>
              <a:latin typeface="Yu Gothic UI" panose="020B0500000000000000" pitchFamily="50" charset="-128"/>
              <a:ea typeface="Yu Gothic UI" panose="020B0500000000000000" pitchFamily="50" charset="-128"/>
              <a:cs typeface="Arial" panose="020B0604020202020204" pitchFamily="34" charset="0"/>
            </a:endParaRPr>
          </a:p>
          <a:p>
            <a:r>
              <a:rPr lang="en-US" altLang="ja-JP" sz="1400" dirty="0">
                <a:effectLst/>
                <a:latin typeface="Yu Gothic UI" panose="020B0500000000000000" pitchFamily="50" charset="-128"/>
                <a:ea typeface="Yu Gothic UI" panose="020B0500000000000000" pitchFamily="50" charset="-128"/>
                <a:cs typeface="Arial" panose="020B0604020202020204" pitchFamily="34" charset="0"/>
              </a:rPr>
              <a:t>The </a:t>
            </a:r>
            <a:r>
              <a:rPr lang="en-US" altLang="ja-JP" sz="1400" dirty="0">
                <a:latin typeface="Yu Gothic UI" panose="020B0500000000000000" pitchFamily="50" charset="-128"/>
                <a:ea typeface="Yu Gothic UI" panose="020B0500000000000000" pitchFamily="50" charset="-128"/>
                <a:cs typeface="Arial" panose="020B0604020202020204" pitchFamily="34" charset="0"/>
              </a:rPr>
              <a:t>s</a:t>
            </a:r>
            <a:r>
              <a:rPr lang="en-US" altLang="ja-JP" sz="1400" dirty="0">
                <a:effectLst/>
                <a:latin typeface="Yu Gothic UI" panose="020B0500000000000000" pitchFamily="50" charset="-128"/>
                <a:ea typeface="Yu Gothic UI" panose="020B0500000000000000" pitchFamily="50" charset="-128"/>
                <a:cs typeface="Arial" panose="020B0604020202020204" pitchFamily="34" charset="0"/>
              </a:rPr>
              <a:t>ample of text data, codes, and themes identified regarding work experiences that the PCPs found meaningful</a:t>
            </a:r>
            <a:endParaRPr kumimoji="1" lang="ja-JP" altLang="en-US" sz="1400"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980528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6768EC54-8935-9A5B-4E3E-EB4D33F9F206}"/>
              </a:ext>
            </a:extLst>
          </p:cNvPr>
          <p:cNvGraphicFramePr>
            <a:graphicFrameLocks noGrp="1"/>
          </p:cNvGraphicFramePr>
          <p:nvPr>
            <p:extLst>
              <p:ext uri="{D42A27DB-BD31-4B8C-83A1-F6EECF244321}">
                <p14:modId xmlns:p14="http://schemas.microsoft.com/office/powerpoint/2010/main" val="1859817872"/>
              </p:ext>
            </p:extLst>
          </p:nvPr>
        </p:nvGraphicFramePr>
        <p:xfrm>
          <a:off x="94004" y="170950"/>
          <a:ext cx="9639657" cy="6503314"/>
        </p:xfrm>
        <a:graphic>
          <a:graphicData uri="http://schemas.openxmlformats.org/drawingml/2006/table">
            <a:tbl>
              <a:tblPr firstRow="1" firstCol="1" bandRow="1">
                <a:tableStyleId>{7E9639D4-E3E2-4D34-9284-5A2195B3D0D7}</a:tableStyleId>
              </a:tblPr>
              <a:tblGrid>
                <a:gridCol w="1162228">
                  <a:extLst>
                    <a:ext uri="{9D8B030D-6E8A-4147-A177-3AD203B41FA5}">
                      <a16:colId xmlns:a16="http://schemas.microsoft.com/office/drawing/2014/main" val="2857217235"/>
                    </a:ext>
                  </a:extLst>
                </a:gridCol>
                <a:gridCol w="1273323">
                  <a:extLst>
                    <a:ext uri="{9D8B030D-6E8A-4147-A177-3AD203B41FA5}">
                      <a16:colId xmlns:a16="http://schemas.microsoft.com/office/drawing/2014/main" val="3152581677"/>
                    </a:ext>
                  </a:extLst>
                </a:gridCol>
                <a:gridCol w="1491718">
                  <a:extLst>
                    <a:ext uri="{9D8B030D-6E8A-4147-A177-3AD203B41FA5}">
                      <a16:colId xmlns:a16="http://schemas.microsoft.com/office/drawing/2014/main" val="3243200541"/>
                    </a:ext>
                  </a:extLst>
                </a:gridCol>
                <a:gridCol w="5003086">
                  <a:extLst>
                    <a:ext uri="{9D8B030D-6E8A-4147-A177-3AD203B41FA5}">
                      <a16:colId xmlns:a16="http://schemas.microsoft.com/office/drawing/2014/main" val="3039129549"/>
                    </a:ext>
                  </a:extLst>
                </a:gridCol>
                <a:gridCol w="709302">
                  <a:extLst>
                    <a:ext uri="{9D8B030D-6E8A-4147-A177-3AD203B41FA5}">
                      <a16:colId xmlns:a16="http://schemas.microsoft.com/office/drawing/2014/main" val="140637055"/>
                    </a:ext>
                  </a:extLst>
                </a:gridCol>
              </a:tblGrid>
              <a:tr h="418954">
                <a:tc>
                  <a:txBody>
                    <a:bodyPr/>
                    <a:lstStyle/>
                    <a:p>
                      <a:pPr algn="ctr"/>
                      <a:r>
                        <a:rPr lang="en-US" sz="900" kern="0">
                          <a:solidFill>
                            <a:schemeClr val="tx1"/>
                          </a:solidFill>
                          <a:effectLst/>
                        </a:rPr>
                        <a:t>Theme</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Secondary code</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Primary code</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dirty="0">
                          <a:solidFill>
                            <a:schemeClr val="tx1"/>
                          </a:solidFill>
                          <a:effectLst/>
                        </a:rPr>
                        <a:t>Sample of text data</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Participant number</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3840510083"/>
                  </a:ext>
                </a:extLst>
              </a:tr>
              <a:tr h="589225">
                <a:tc rowSpan="10">
                  <a:txBody>
                    <a:bodyPr/>
                    <a:lstStyle/>
                    <a:p>
                      <a:pPr algn="ctr">
                        <a:spcAft>
                          <a:spcPts val="1200"/>
                        </a:spcAft>
                      </a:pPr>
                      <a:r>
                        <a:rPr lang="en-US" sz="900" kern="0" dirty="0">
                          <a:solidFill>
                            <a:schemeClr val="tx1"/>
                          </a:solidFill>
                          <a:effectLst/>
                        </a:rPr>
                        <a:t>[Comprehensive approach to patients, their families and their issues]</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rowSpan="3">
                  <a:txBody>
                    <a:bodyPr/>
                    <a:lstStyle/>
                    <a:p>
                      <a:pPr algn="ctr"/>
                      <a:r>
                        <a:rPr lang="en-US" sz="900" kern="0" dirty="0">
                          <a:solidFill>
                            <a:schemeClr val="tx1"/>
                          </a:solidFill>
                          <a:effectLst/>
                        </a:rPr>
                        <a:t>&lt;Experience of stabilizing </a:t>
                      </a:r>
                      <a:endParaRPr lang="ja-JP" sz="900" kern="100" dirty="0">
                        <a:solidFill>
                          <a:schemeClr val="tx1"/>
                        </a:solidFill>
                        <a:effectLst/>
                      </a:endParaRPr>
                    </a:p>
                    <a:p>
                      <a:pPr algn="ctr"/>
                      <a:r>
                        <a:rPr lang="en-US" sz="900" kern="0" dirty="0">
                          <a:solidFill>
                            <a:schemeClr val="tx1"/>
                          </a:solidFill>
                          <a:effectLst/>
                        </a:rPr>
                        <a:t>complex cases&gt;</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&lt;Experience in comprehensively managing and </a:t>
                      </a:r>
                      <a:endParaRPr lang="ja-JP" sz="900" kern="100">
                        <a:solidFill>
                          <a:schemeClr val="tx1"/>
                        </a:solidFill>
                        <a:effectLst/>
                      </a:endParaRPr>
                    </a:p>
                    <a:p>
                      <a:pPr algn="just"/>
                      <a:r>
                        <a:rPr lang="en-US" sz="900" kern="0">
                          <a:solidFill>
                            <a:schemeClr val="tx1"/>
                          </a:solidFill>
                          <a:effectLst/>
                        </a:rPr>
                        <a:t>stabilizing complex cases&gt;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dirty="0">
                          <a:solidFill>
                            <a:schemeClr val="tx1"/>
                          </a:solidFill>
                          <a:effectLst/>
                        </a:rPr>
                        <a:t>“</a:t>
                      </a:r>
                      <a:r>
                        <a:rPr lang="en-US" sz="900" kern="0" dirty="0">
                          <a:solidFill>
                            <a:schemeClr val="tx1"/>
                          </a:solidFill>
                          <a:effectLst/>
                        </a:rPr>
                        <a:t>For people who frequently come to the emergency department (psychosocial problems and multiple diseases are interrelated), (...) in home visit care, I evaluate and manage the patient from every angle by taking a close look at the patient</a:t>
                      </a:r>
                      <a:r>
                        <a:rPr lang="ja-JP" sz="900" kern="0" dirty="0">
                          <a:solidFill>
                            <a:schemeClr val="tx1"/>
                          </a:solidFill>
                          <a:effectLst/>
                        </a:rPr>
                        <a:t>’</a:t>
                      </a:r>
                      <a:r>
                        <a:rPr lang="en-US" sz="900" kern="0" dirty="0">
                          <a:solidFill>
                            <a:schemeClr val="tx1"/>
                          </a:solidFill>
                          <a:effectLst/>
                        </a:rPr>
                        <a:t>s lifestyle, and that way I can leverage my expertise, and this leads to my satisfaction.</a:t>
                      </a:r>
                      <a:r>
                        <a:rPr lang="ja-JP" sz="900" kern="0" dirty="0">
                          <a:solidFill>
                            <a:schemeClr val="tx1"/>
                          </a:solidFill>
                          <a:effectLst/>
                        </a:rPr>
                        <a:t>” </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9</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3904728525"/>
                  </a:ext>
                </a:extLst>
              </a:tr>
              <a:tr h="574427">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&lt;Experience of changing patients</a:t>
                      </a:r>
                      <a:r>
                        <a:rPr lang="ja-JP" sz="900" kern="0">
                          <a:solidFill>
                            <a:schemeClr val="tx1"/>
                          </a:solidFill>
                          <a:effectLst/>
                        </a:rPr>
                        <a:t>’</a:t>
                      </a:r>
                      <a:r>
                        <a:rPr lang="en-US" sz="900" kern="0">
                          <a:solidFill>
                            <a:schemeClr val="tx1"/>
                          </a:solidFill>
                          <a:effectLst/>
                        </a:rPr>
                        <a:t> turning points through comprehensive and multifaceted involvement&gt;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a:solidFill>
                            <a:schemeClr val="tx1"/>
                          </a:solidFill>
                          <a:effectLst/>
                        </a:rPr>
                        <a:t>“</a:t>
                      </a:r>
                      <a:r>
                        <a:rPr lang="en-US" sz="900" kern="0">
                          <a:solidFill>
                            <a:schemeClr val="tx1"/>
                          </a:solidFill>
                          <a:effectLst/>
                        </a:rPr>
                        <a:t>It is rewarding to have a moment when I feel that I, and not others, have been involved in a comprehensive way and it turned out to be successful. This may include reviewing various diseases in a one-stop manner, and providing care not only for the disease but also for social aspects.</a:t>
                      </a:r>
                      <a:r>
                        <a:rPr lang="ja-JP" sz="900" kern="0">
                          <a:solidFill>
                            <a:schemeClr val="tx1"/>
                          </a:solidFill>
                          <a:effectLst/>
                        </a:rPr>
                        <a:t>” </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6</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2119446894"/>
                  </a:ext>
                </a:extLst>
              </a:tr>
              <a:tr h="344656">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dirty="0">
                          <a:solidFill>
                            <a:schemeClr val="tx1"/>
                          </a:solidFill>
                          <a:effectLst/>
                        </a:rPr>
                        <a:t>&lt;Involvement in complex and difficult cases&gt;</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a:solidFill>
                            <a:schemeClr val="tx1"/>
                          </a:solidFill>
                          <a:effectLst/>
                        </a:rPr>
                        <a:t>“</a:t>
                      </a:r>
                      <a:r>
                        <a:rPr lang="en-US" sz="900" kern="0">
                          <a:solidFill>
                            <a:schemeClr val="tx1"/>
                          </a:solidFill>
                          <a:effectLst/>
                        </a:rPr>
                        <a:t>When I come across a (complicated) case that everyone wants to avoid, I am glad I get involved in something (case) like this. Maybe because I believe that I can do it.</a:t>
                      </a:r>
                      <a:r>
                        <a:rPr lang="ja-JP" sz="900" kern="0">
                          <a:solidFill>
                            <a:schemeClr val="tx1"/>
                          </a:solidFill>
                          <a:effectLst/>
                        </a:rPr>
                        <a:t>” </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dirty="0">
                          <a:solidFill>
                            <a:schemeClr val="tx1"/>
                          </a:solidFill>
                          <a:effectLst/>
                        </a:rPr>
                        <a:t>10</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173150241"/>
                  </a:ext>
                </a:extLst>
              </a:tr>
              <a:tr h="649244">
                <a:tc vMerge="1">
                  <a:txBody>
                    <a:bodyPr/>
                    <a:lstStyle/>
                    <a:p>
                      <a:endParaRPr kumimoji="1" lang="ja-JP" altLang="en-US"/>
                    </a:p>
                  </a:txBody>
                  <a:tcPr/>
                </a:tc>
                <a:tc rowSpan="2">
                  <a:txBody>
                    <a:bodyPr/>
                    <a:lstStyle/>
                    <a:p>
                      <a:pPr algn="ctr"/>
                      <a:r>
                        <a:rPr lang="en-US" sz="900" kern="0" dirty="0">
                          <a:solidFill>
                            <a:schemeClr val="tx1"/>
                          </a:solidFill>
                          <a:effectLst/>
                        </a:rPr>
                        <a:t>&lt;Experience of being consulted on both disease- and non-disease-related matters&gt;</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lnB w="12700" cap="flat" cmpd="sng" algn="ctr">
                      <a:solidFill>
                        <a:schemeClr val="tx1"/>
                      </a:solidFill>
                      <a:prstDash val="solid"/>
                      <a:round/>
                      <a:headEnd type="none" w="med" len="med"/>
                      <a:tailEnd type="none" w="med" len="med"/>
                    </a:lnB>
                    <a:noFill/>
                  </a:tcPr>
                </a:tc>
                <a:tc>
                  <a:txBody>
                    <a:bodyPr/>
                    <a:lstStyle/>
                    <a:p>
                      <a:pPr algn="ctr"/>
                      <a:r>
                        <a:rPr lang="en-US" sz="900" kern="0">
                          <a:solidFill>
                            <a:schemeClr val="tx1"/>
                          </a:solidFill>
                          <a:effectLst/>
                        </a:rPr>
                        <a:t>&lt;Being consulted on both disease- and non-disease-related matters&gt;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a:solidFill>
                            <a:schemeClr val="tx1"/>
                          </a:solidFill>
                          <a:effectLst/>
                        </a:rPr>
                        <a:t>“</a:t>
                      </a:r>
                      <a:r>
                        <a:rPr lang="en-US" sz="900" kern="0">
                          <a:solidFill>
                            <a:schemeClr val="tx1"/>
                          </a:solidFill>
                          <a:effectLst/>
                        </a:rPr>
                        <a:t>I find it very rewarding when I can open up with patients and discuss with them about their daily lives outside of medical care. (...) If you only have to treat the disease, I think any doctor in any department can do that, so it is rewarding to be able to do other things.</a:t>
                      </a:r>
                      <a:r>
                        <a:rPr lang="ja-JP" sz="900" kern="0">
                          <a:solidFill>
                            <a:schemeClr val="tx1"/>
                          </a:solidFill>
                          <a:effectLst/>
                        </a:rPr>
                        <a:t>” </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2</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2513361583"/>
                  </a:ext>
                </a:extLst>
              </a:tr>
              <a:tr h="68931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&lt;Identifying non-disease-related problems&gt;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dirty="0">
                          <a:solidFill>
                            <a:schemeClr val="tx1"/>
                          </a:solidFill>
                          <a:effectLst/>
                        </a:rPr>
                        <a:t>“</a:t>
                      </a:r>
                      <a:r>
                        <a:rPr lang="en-US" sz="900" kern="0" dirty="0">
                          <a:solidFill>
                            <a:schemeClr val="tx1"/>
                          </a:solidFill>
                          <a:effectLst/>
                        </a:rPr>
                        <a:t>I think it is important for us to have an experience in which the patient feels a little better after talking about things like parenting issues that lie behind (medical problems) or things that the patient would not talk about in the hospital. I find it meaningful when I successfully use the patient</a:t>
                      </a:r>
                      <a:r>
                        <a:rPr lang="ja-JP" sz="900" kern="0" dirty="0">
                          <a:solidFill>
                            <a:schemeClr val="tx1"/>
                          </a:solidFill>
                          <a:effectLst/>
                        </a:rPr>
                        <a:t>’</a:t>
                      </a:r>
                      <a:r>
                        <a:rPr lang="en-US" sz="900" kern="0" dirty="0">
                          <a:solidFill>
                            <a:schemeClr val="tx1"/>
                          </a:solidFill>
                          <a:effectLst/>
                        </a:rPr>
                        <a:t>s physical symptoms as a window into his/her everyday problems behind these symptoms.</a:t>
                      </a:r>
                      <a:r>
                        <a:rPr lang="ja-JP" sz="900" kern="0" dirty="0">
                          <a:solidFill>
                            <a:schemeClr val="tx1"/>
                          </a:solidFill>
                          <a:effectLst/>
                        </a:rPr>
                        <a:t>”</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14</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829269910"/>
                  </a:ext>
                </a:extLst>
              </a:tr>
              <a:tr h="558606">
                <a:tc vMerge="1">
                  <a:txBody>
                    <a:bodyPr/>
                    <a:lstStyle/>
                    <a:p>
                      <a:endParaRPr kumimoji="1" lang="ja-JP" altLang="en-US"/>
                    </a:p>
                  </a:txBody>
                  <a:tcPr/>
                </a:tc>
                <a:tc rowSpan="4">
                  <a:txBody>
                    <a:bodyPr/>
                    <a:lstStyle/>
                    <a:p>
                      <a:pPr algn="ctr"/>
                      <a:r>
                        <a:rPr lang="en-US" sz="900" kern="0" dirty="0">
                          <a:solidFill>
                            <a:schemeClr val="tx1"/>
                          </a:solidFill>
                          <a:effectLst/>
                        </a:rPr>
                        <a:t>&lt;Experience of providing end-of-life care at home</a:t>
                      </a:r>
                      <a:endParaRPr lang="ja-JP" sz="900" kern="100" dirty="0">
                        <a:solidFill>
                          <a:schemeClr val="tx1"/>
                        </a:solidFill>
                        <a:effectLst/>
                      </a:endParaRPr>
                    </a:p>
                    <a:p>
                      <a:pPr algn="ctr"/>
                      <a:r>
                        <a:rPr lang="en-US" sz="900" kern="0" dirty="0">
                          <a:solidFill>
                            <a:schemeClr val="tx1"/>
                          </a:solidFill>
                          <a:effectLst/>
                        </a:rPr>
                        <a:t>and family care&gt;</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900" kern="0" dirty="0">
                          <a:solidFill>
                            <a:schemeClr val="tx1"/>
                          </a:solidFill>
                          <a:effectLst/>
                        </a:rPr>
                        <a:t>&lt;End-of-life care </a:t>
                      </a:r>
                    </a:p>
                    <a:p>
                      <a:pPr algn="ctr"/>
                      <a:r>
                        <a:rPr lang="en-US" sz="900" kern="0" dirty="0">
                          <a:solidFill>
                            <a:schemeClr val="tx1"/>
                          </a:solidFill>
                          <a:effectLst/>
                        </a:rPr>
                        <a:t>representing an </a:t>
                      </a:r>
                      <a:endParaRPr lang="ja-JP" sz="900" kern="100" dirty="0">
                        <a:solidFill>
                          <a:schemeClr val="tx1"/>
                        </a:solidFill>
                        <a:effectLst/>
                      </a:endParaRPr>
                    </a:p>
                    <a:p>
                      <a:pPr algn="ctr"/>
                      <a:r>
                        <a:rPr lang="en-US" sz="900" kern="0" dirty="0">
                          <a:solidFill>
                            <a:schemeClr val="tx1"/>
                          </a:solidFill>
                          <a:effectLst/>
                        </a:rPr>
                        <a:t>important moment </a:t>
                      </a:r>
                      <a:endParaRPr lang="ja-JP" sz="900" kern="100" dirty="0">
                        <a:solidFill>
                          <a:schemeClr val="tx1"/>
                        </a:solidFill>
                        <a:effectLst/>
                      </a:endParaRPr>
                    </a:p>
                    <a:p>
                      <a:pPr algn="ctr"/>
                      <a:r>
                        <a:rPr lang="en-US" sz="900" kern="0" dirty="0">
                          <a:solidFill>
                            <a:schemeClr val="tx1"/>
                          </a:solidFill>
                          <a:effectLst/>
                        </a:rPr>
                        <a:t>in a patient</a:t>
                      </a:r>
                      <a:r>
                        <a:rPr lang="ja-JP" sz="900" kern="0" dirty="0">
                          <a:solidFill>
                            <a:schemeClr val="tx1"/>
                          </a:solidFill>
                          <a:effectLst/>
                        </a:rPr>
                        <a:t>’</a:t>
                      </a:r>
                      <a:r>
                        <a:rPr lang="en-US" sz="900" kern="0" dirty="0">
                          <a:solidFill>
                            <a:schemeClr val="tx1"/>
                          </a:solidFill>
                          <a:effectLst/>
                        </a:rPr>
                        <a:t>s life&gt;</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a:solidFill>
                            <a:schemeClr val="tx1"/>
                          </a:solidFill>
                          <a:effectLst/>
                        </a:rPr>
                        <a:t>“</a:t>
                      </a:r>
                      <a:r>
                        <a:rPr lang="en-US" sz="900" kern="0">
                          <a:solidFill>
                            <a:schemeClr val="tx1"/>
                          </a:solidFill>
                          <a:effectLst/>
                        </a:rPr>
                        <a:t>(I think that) end-of-life care is a very important part of what I do. (End-of-life care) makes me feel that I have done something useful for the patient</a:t>
                      </a:r>
                      <a:r>
                        <a:rPr lang="ja-JP" sz="900" kern="0">
                          <a:solidFill>
                            <a:schemeClr val="tx1"/>
                          </a:solidFill>
                          <a:effectLst/>
                        </a:rPr>
                        <a:t>’</a:t>
                      </a:r>
                      <a:r>
                        <a:rPr lang="en-US" sz="900" kern="0">
                          <a:solidFill>
                            <a:schemeClr val="tx1"/>
                          </a:solidFill>
                          <a:effectLst/>
                        </a:rPr>
                        <a:t>s life. (...) I think that it really has a big impact on me.</a:t>
                      </a:r>
                      <a:r>
                        <a:rPr lang="ja-JP" sz="900" kern="0">
                          <a:solidFill>
                            <a:schemeClr val="tx1"/>
                          </a:solidFill>
                          <a:effectLst/>
                        </a:rPr>
                        <a: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oFill/>
                  </a:tcPr>
                </a:tc>
                <a:tc>
                  <a:txBody>
                    <a:bodyPr/>
                    <a:lstStyle/>
                    <a:p>
                      <a:pPr algn="ctr"/>
                      <a:r>
                        <a:rPr lang="en-US" sz="900" kern="0">
                          <a:solidFill>
                            <a:schemeClr val="tx1"/>
                          </a:solidFill>
                          <a:effectLst/>
                        </a:rPr>
                        <a:t>2</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1608577423"/>
                  </a:ext>
                </a:extLst>
              </a:tr>
              <a:tr h="558606">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&lt;Witnessing changes in family dynamics through end-of-life care&gt;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a:solidFill>
                            <a:schemeClr val="tx1"/>
                          </a:solidFill>
                          <a:effectLst/>
                        </a:rPr>
                        <a:t>“</a:t>
                      </a:r>
                      <a:r>
                        <a:rPr lang="en-US" sz="900" kern="0">
                          <a:solidFill>
                            <a:schemeClr val="tx1"/>
                          </a:solidFill>
                          <a:effectLst/>
                        </a:rPr>
                        <a:t>When the patient has a delicate relationship with his/her family members (when I started getting involved), (for example) having a son who is a bit distant or family members with troubles from the past, I can witness the conversion to a new family form after the death of one of the family members. It eases my mind.</a:t>
                      </a:r>
                      <a:r>
                        <a:rPr lang="ja-JP" sz="900" kern="0">
                          <a:solidFill>
                            <a:schemeClr val="tx1"/>
                          </a:solidFill>
                          <a:effectLst/>
                        </a:rPr>
                        <a:t>” </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9</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2271623328"/>
                  </a:ext>
                </a:extLst>
              </a:tr>
              <a:tr h="589225">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&lt;Building an end-of-life process that reduces family regrets&gt;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a:solidFill>
                            <a:schemeClr val="tx1"/>
                          </a:solidFill>
                          <a:effectLst/>
                        </a:rPr>
                        <a:t>“</a:t>
                      </a:r>
                      <a:r>
                        <a:rPr lang="en-US" sz="900" kern="0">
                          <a:solidFill>
                            <a:schemeClr val="tx1"/>
                          </a:solidFill>
                          <a:effectLst/>
                        </a:rPr>
                        <a:t>I hope that I can provide end-of-life care in a way that the family will not have to feel bad about it for a long time. (...) I find it very rewarding when (...) (by providing information to the family at the right time) I can help create such a situation (where the patient dies happily surrounded by others), even though not all such situations are created by us.</a:t>
                      </a:r>
                      <a:r>
                        <a:rPr lang="ja-JP" sz="900" kern="0">
                          <a:solidFill>
                            <a:schemeClr val="tx1"/>
                          </a:solidFill>
                          <a:effectLst/>
                        </a:rPr>
                        <a:t>” </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12</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2471803841"/>
                  </a:ext>
                </a:extLst>
              </a:tr>
              <a:tr h="68931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&lt;Better end-of-life care </a:t>
                      </a:r>
                      <a:endParaRPr lang="ja-JP" sz="900" kern="100">
                        <a:solidFill>
                          <a:schemeClr val="tx1"/>
                        </a:solidFill>
                        <a:effectLst/>
                      </a:endParaRPr>
                    </a:p>
                    <a:p>
                      <a:pPr algn="ctr"/>
                      <a:r>
                        <a:rPr lang="en-US" sz="900" kern="0">
                          <a:solidFill>
                            <a:schemeClr val="tx1"/>
                          </a:solidFill>
                          <a:effectLst/>
                        </a:rPr>
                        <a:t>at home&gt;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dirty="0">
                          <a:solidFill>
                            <a:schemeClr val="tx1"/>
                          </a:solidFill>
                          <a:effectLst/>
                        </a:rPr>
                        <a:t>“</a:t>
                      </a:r>
                      <a:r>
                        <a:rPr lang="en-US" sz="900" kern="0" dirty="0">
                          <a:solidFill>
                            <a:schemeClr val="tx1"/>
                          </a:solidFill>
                          <a:effectLst/>
                        </a:rPr>
                        <a:t>It is when we provide good end-of-life care and the family thanks us for it. (...) It makes me feel that I have done a good job when I manage to talk the family into home end-of-life care, calming the situation through appropriate communication, even when there arises a last minute talk about whether or not to hospitalize the patient in the end-of-life care stage.</a:t>
                      </a:r>
                      <a:r>
                        <a:rPr lang="ja-JP" sz="900" kern="0" dirty="0">
                          <a:solidFill>
                            <a:schemeClr val="tx1"/>
                          </a:solidFill>
                          <a:effectLst/>
                        </a:rPr>
                        <a:t>” </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a:solidFill>
                            <a:schemeClr val="tx1"/>
                          </a:solidFill>
                          <a:effectLst/>
                        </a:rPr>
                        <a:t>13</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1838190051"/>
                  </a:ext>
                </a:extLst>
              </a:tr>
              <a:tr h="841749">
                <a:tc vMerge="1">
                  <a:txBody>
                    <a:bodyPr/>
                    <a:lstStyle/>
                    <a:p>
                      <a:endParaRPr kumimoji="1" lang="ja-JP" altLang="en-US"/>
                    </a:p>
                  </a:txBody>
                  <a:tcPr/>
                </a:tc>
                <a:tc>
                  <a:txBody>
                    <a:bodyPr/>
                    <a:lstStyle/>
                    <a:p>
                      <a:pPr algn="ctr"/>
                      <a:r>
                        <a:rPr lang="en-US" sz="900" kern="0">
                          <a:solidFill>
                            <a:schemeClr val="tx1"/>
                          </a:solidFill>
                          <a:effectLst/>
                        </a:rPr>
                        <a:t>&lt;Experience of bridging the gap between departments&gt;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lnT w="12700" cap="flat" cmpd="sng" algn="ctr">
                      <a:solidFill>
                        <a:schemeClr val="tx1"/>
                      </a:solidFill>
                      <a:prstDash val="solid"/>
                      <a:round/>
                      <a:headEnd type="none" w="med" len="med"/>
                      <a:tailEnd type="none" w="med" len="med"/>
                    </a:lnT>
                    <a:noFill/>
                  </a:tcPr>
                </a:tc>
                <a:tc>
                  <a:txBody>
                    <a:bodyPr/>
                    <a:lstStyle/>
                    <a:p>
                      <a:pPr algn="ctr"/>
                      <a:r>
                        <a:rPr lang="ja-JP" sz="900" kern="0">
                          <a:solidFill>
                            <a:schemeClr val="tx1"/>
                          </a:solidFill>
                          <a:effectLst/>
                        </a:rPr>
                        <a:t>　</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l"/>
                      <a:r>
                        <a:rPr lang="ja-JP" sz="900" kern="0">
                          <a:solidFill>
                            <a:schemeClr val="tx1"/>
                          </a:solidFill>
                          <a:effectLst/>
                        </a:rPr>
                        <a:t>“</a:t>
                      </a:r>
                      <a:r>
                        <a:rPr lang="en-US" sz="900" kern="0">
                          <a:solidFill>
                            <a:schemeClr val="tx1"/>
                          </a:solidFill>
                          <a:effectLst/>
                        </a:rPr>
                        <a:t>I find it rewarding when there is a shift to another department. For example, when we continue to take care of kids and their mothers after a shift from obstetrics and gynecology to pediatrics. As for home care, we receive referrals from specialized internal medicine and surgical departments as well as end-of-life referrals from the department providing treatment of cancer for patients. As a family physician, I find it most meaningful to be able to bridge the gaps between these departments.</a:t>
                      </a:r>
                      <a:r>
                        <a:rPr lang="ja-JP" sz="900" kern="0">
                          <a:solidFill>
                            <a:schemeClr val="tx1"/>
                          </a:solidFill>
                          <a:effectLst/>
                        </a:rPr>
                        <a:t>”</a:t>
                      </a:r>
                      <a:endParaRPr lang="ja-JP" sz="9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tc>
                  <a:txBody>
                    <a:bodyPr/>
                    <a:lstStyle/>
                    <a:p>
                      <a:pPr algn="ctr"/>
                      <a:r>
                        <a:rPr lang="en-US" sz="900" kern="0" dirty="0">
                          <a:solidFill>
                            <a:schemeClr val="tx1"/>
                          </a:solidFill>
                          <a:effectLst/>
                        </a:rPr>
                        <a:t>14</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5422" marR="25422" marT="0" marB="0" anchor="ctr">
                    <a:noFill/>
                  </a:tcPr>
                </a:tc>
                <a:extLst>
                  <a:ext uri="{0D108BD9-81ED-4DB2-BD59-A6C34878D82A}">
                    <a16:rowId xmlns:a16="http://schemas.microsoft.com/office/drawing/2014/main" val="2389097945"/>
                  </a:ext>
                </a:extLst>
              </a:tr>
            </a:tbl>
          </a:graphicData>
        </a:graphic>
      </p:graphicFrame>
    </p:spTree>
    <p:extLst>
      <p:ext uri="{BB962C8B-B14F-4D97-AF65-F5344CB8AC3E}">
        <p14:creationId xmlns:p14="http://schemas.microsoft.com/office/powerpoint/2010/main" val="117997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4C4A263B-ADB2-104C-CB69-C0E10813D796}"/>
              </a:ext>
            </a:extLst>
          </p:cNvPr>
          <p:cNvGraphicFramePr>
            <a:graphicFrameLocks noGrp="1"/>
          </p:cNvGraphicFramePr>
          <p:nvPr>
            <p:extLst>
              <p:ext uri="{D42A27DB-BD31-4B8C-83A1-F6EECF244321}">
                <p14:modId xmlns:p14="http://schemas.microsoft.com/office/powerpoint/2010/main" val="3172230445"/>
              </p:ext>
            </p:extLst>
          </p:nvPr>
        </p:nvGraphicFramePr>
        <p:xfrm>
          <a:off x="312940" y="273465"/>
          <a:ext cx="9318170" cy="5759865"/>
        </p:xfrm>
        <a:graphic>
          <a:graphicData uri="http://schemas.openxmlformats.org/drawingml/2006/table">
            <a:tbl>
              <a:tblPr firstRow="1" firstCol="1" bandRow="1">
                <a:tableStyleId>{7E9639D4-E3E2-4D34-9284-5A2195B3D0D7}</a:tableStyleId>
              </a:tblPr>
              <a:tblGrid>
                <a:gridCol w="1115817">
                  <a:extLst>
                    <a:ext uri="{9D8B030D-6E8A-4147-A177-3AD203B41FA5}">
                      <a16:colId xmlns:a16="http://schemas.microsoft.com/office/drawing/2014/main" val="1896106592"/>
                    </a:ext>
                  </a:extLst>
                </a:gridCol>
                <a:gridCol w="1499102">
                  <a:extLst>
                    <a:ext uri="{9D8B030D-6E8A-4147-A177-3AD203B41FA5}">
                      <a16:colId xmlns:a16="http://schemas.microsoft.com/office/drawing/2014/main" val="1593209393"/>
                    </a:ext>
                  </a:extLst>
                </a:gridCol>
                <a:gridCol w="1848222">
                  <a:extLst>
                    <a:ext uri="{9D8B030D-6E8A-4147-A177-3AD203B41FA5}">
                      <a16:colId xmlns:a16="http://schemas.microsoft.com/office/drawing/2014/main" val="3029374136"/>
                    </a:ext>
                  </a:extLst>
                </a:gridCol>
                <a:gridCol w="4085430">
                  <a:extLst>
                    <a:ext uri="{9D8B030D-6E8A-4147-A177-3AD203B41FA5}">
                      <a16:colId xmlns:a16="http://schemas.microsoft.com/office/drawing/2014/main" val="2391622824"/>
                    </a:ext>
                  </a:extLst>
                </a:gridCol>
                <a:gridCol w="769599">
                  <a:extLst>
                    <a:ext uri="{9D8B030D-6E8A-4147-A177-3AD203B41FA5}">
                      <a16:colId xmlns:a16="http://schemas.microsoft.com/office/drawing/2014/main" val="2848122342"/>
                    </a:ext>
                  </a:extLst>
                </a:gridCol>
              </a:tblGrid>
              <a:tr h="443706">
                <a:tc>
                  <a:txBody>
                    <a:bodyPr/>
                    <a:lstStyle/>
                    <a:p>
                      <a:pPr algn="ctr"/>
                      <a:r>
                        <a:rPr lang="en-US" sz="1000" kern="0" dirty="0">
                          <a:solidFill>
                            <a:schemeClr val="tx1"/>
                          </a:solidFill>
                          <a:effectLst/>
                        </a:rPr>
                        <a:t>Theme</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Secondary code</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dirty="0">
                          <a:solidFill>
                            <a:schemeClr val="tx1"/>
                          </a:solidFill>
                          <a:effectLst/>
                        </a:rPr>
                        <a:t>Primary code</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dirty="0">
                          <a:solidFill>
                            <a:schemeClr val="tx1"/>
                          </a:solidFill>
                          <a:effectLst/>
                        </a:rPr>
                        <a:t>Sample of text data</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Participant number</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extLst>
                  <a:ext uri="{0D108BD9-81ED-4DB2-BD59-A6C34878D82A}">
                    <a16:rowId xmlns:a16="http://schemas.microsoft.com/office/drawing/2014/main" val="98854956"/>
                  </a:ext>
                </a:extLst>
              </a:tr>
              <a:tr h="1135746">
                <a:tc rowSpan="5">
                  <a:txBody>
                    <a:bodyPr/>
                    <a:lstStyle/>
                    <a:p>
                      <a:pPr algn="ctr"/>
                      <a:r>
                        <a:rPr lang="en-US" sz="1000" kern="0">
                          <a:solidFill>
                            <a:schemeClr val="tx1"/>
                          </a:solidFill>
                          <a:effectLst/>
                        </a:rPr>
                        <a:t>[Trust relationships with patients built by continuity]</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&lt;Relationship with patients that allows discussion of </a:t>
                      </a:r>
                      <a:endParaRPr lang="ja-JP" sz="1050" kern="100">
                        <a:solidFill>
                          <a:schemeClr val="tx1"/>
                        </a:solidFill>
                        <a:effectLst/>
                      </a:endParaRPr>
                    </a:p>
                    <a:p>
                      <a:pPr algn="ctr"/>
                      <a:r>
                        <a:rPr lang="en-US" sz="1000" kern="0">
                          <a:solidFill>
                            <a:schemeClr val="tx1"/>
                          </a:solidFill>
                          <a:effectLst/>
                        </a:rPr>
                        <a:t>any symptoms&gt;</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ja-JP" sz="1000" kern="0" dirty="0">
                          <a:solidFill>
                            <a:schemeClr val="tx1"/>
                          </a:solidFill>
                          <a:effectLst/>
                        </a:rPr>
                        <a:t>　</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l"/>
                      <a:r>
                        <a:rPr lang="ja-JP" sz="1000" kern="0">
                          <a:solidFill>
                            <a:schemeClr val="tx1"/>
                          </a:solidFill>
                          <a:effectLst/>
                        </a:rPr>
                        <a:t>“</a:t>
                      </a:r>
                      <a:r>
                        <a:rPr lang="en-US" sz="1000" kern="0">
                          <a:solidFill>
                            <a:schemeClr val="tx1"/>
                          </a:solidFill>
                          <a:effectLst/>
                        </a:rPr>
                        <a:t>Some patients come to me saying </a:t>
                      </a:r>
                      <a:r>
                        <a:rPr lang="ja-JP" sz="1000" kern="0">
                          <a:solidFill>
                            <a:schemeClr val="tx1"/>
                          </a:solidFill>
                          <a:effectLst/>
                        </a:rPr>
                        <a:t>‘</a:t>
                      </a:r>
                      <a:r>
                        <a:rPr lang="en-US" sz="1000" kern="0">
                          <a:solidFill>
                            <a:schemeClr val="tx1"/>
                          </a:solidFill>
                          <a:effectLst/>
                        </a:rPr>
                        <a:t>I know this is not an otolaryngology department, but I have a pain in my ear,</a:t>
                      </a:r>
                      <a:r>
                        <a:rPr lang="ja-JP" sz="1000" kern="0">
                          <a:solidFill>
                            <a:schemeClr val="tx1"/>
                          </a:solidFill>
                          <a:effectLst/>
                        </a:rPr>
                        <a:t>’</a:t>
                      </a:r>
                      <a:r>
                        <a:rPr lang="en-US" sz="1000" kern="0">
                          <a:solidFill>
                            <a:schemeClr val="tx1"/>
                          </a:solidFill>
                          <a:effectLst/>
                        </a:rPr>
                        <a:t> or </a:t>
                      </a:r>
                      <a:r>
                        <a:rPr lang="ja-JP" sz="1000" kern="0">
                          <a:solidFill>
                            <a:schemeClr val="tx1"/>
                          </a:solidFill>
                          <a:effectLst/>
                        </a:rPr>
                        <a:t>‘</a:t>
                      </a:r>
                      <a:r>
                        <a:rPr lang="en-US" sz="1000" kern="0">
                          <a:solidFill>
                            <a:schemeClr val="tx1"/>
                          </a:solidFill>
                          <a:effectLst/>
                        </a:rPr>
                        <a:t>I</a:t>
                      </a:r>
                      <a:r>
                        <a:rPr lang="ja-JP" sz="1000" kern="0">
                          <a:solidFill>
                            <a:schemeClr val="tx1"/>
                          </a:solidFill>
                          <a:effectLst/>
                        </a:rPr>
                        <a:t>’</a:t>
                      </a:r>
                      <a:r>
                        <a:rPr lang="en-US" sz="1000" kern="0">
                          <a:solidFill>
                            <a:schemeClr val="tx1"/>
                          </a:solidFill>
                          <a:effectLst/>
                        </a:rPr>
                        <a:t>m not sure this is an appropriate question to ask here, but I</a:t>
                      </a:r>
                      <a:r>
                        <a:rPr lang="ja-JP" sz="1000" kern="0">
                          <a:solidFill>
                            <a:schemeClr val="tx1"/>
                          </a:solidFill>
                          <a:effectLst/>
                        </a:rPr>
                        <a:t>’</a:t>
                      </a:r>
                      <a:r>
                        <a:rPr lang="en-US" sz="1000" kern="0">
                          <a:solidFill>
                            <a:schemeClr val="tx1"/>
                          </a:solidFill>
                          <a:effectLst/>
                        </a:rPr>
                        <a:t>m here for your advice on my parent receiving treatment in another hospital, which I</a:t>
                      </a:r>
                      <a:r>
                        <a:rPr lang="ja-JP" sz="1000" kern="0">
                          <a:solidFill>
                            <a:schemeClr val="tx1"/>
                          </a:solidFill>
                          <a:effectLst/>
                        </a:rPr>
                        <a:t>’</a:t>
                      </a:r>
                      <a:r>
                        <a:rPr lang="en-US" sz="1000" kern="0">
                          <a:solidFill>
                            <a:schemeClr val="tx1"/>
                          </a:solidFill>
                          <a:effectLst/>
                        </a:rPr>
                        <a:t>m worried about.</a:t>
                      </a:r>
                      <a:r>
                        <a:rPr lang="ja-JP" sz="1000" kern="0">
                          <a:solidFill>
                            <a:schemeClr val="tx1"/>
                          </a:solidFill>
                          <a:effectLst/>
                        </a:rPr>
                        <a:t>’</a:t>
                      </a:r>
                      <a:r>
                        <a:rPr lang="en-US" sz="1000" kern="0">
                          <a:solidFill>
                            <a:schemeClr val="tx1"/>
                          </a:solidFill>
                          <a:effectLst/>
                        </a:rPr>
                        <a:t> Hearing them say things like that makes me feel that</a:t>
                      </a:r>
                      <a:r>
                        <a:rPr lang="ja-JP" sz="1000" kern="0">
                          <a:solidFill>
                            <a:schemeClr val="tx1"/>
                          </a:solidFill>
                          <a:effectLst/>
                        </a:rPr>
                        <a:t>’</a:t>
                      </a:r>
                      <a:r>
                        <a:rPr lang="en-US" sz="1000" kern="0">
                          <a:solidFill>
                            <a:schemeClr val="tx1"/>
                          </a:solidFill>
                          <a:effectLst/>
                        </a:rPr>
                        <a:t>s what I</a:t>
                      </a:r>
                      <a:r>
                        <a:rPr lang="ja-JP" sz="1000" kern="0">
                          <a:solidFill>
                            <a:schemeClr val="tx1"/>
                          </a:solidFill>
                          <a:effectLst/>
                        </a:rPr>
                        <a:t>’</a:t>
                      </a:r>
                      <a:r>
                        <a:rPr lang="en-US" sz="1000" kern="0">
                          <a:solidFill>
                            <a:schemeClr val="tx1"/>
                          </a:solidFill>
                          <a:effectLst/>
                        </a:rPr>
                        <a:t>m here for.</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5</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extLst>
                  <a:ext uri="{0D108BD9-81ED-4DB2-BD59-A6C34878D82A}">
                    <a16:rowId xmlns:a16="http://schemas.microsoft.com/office/drawing/2014/main" val="3436635970"/>
                  </a:ext>
                </a:extLst>
              </a:tr>
              <a:tr h="673736">
                <a:tc vMerge="1">
                  <a:txBody>
                    <a:bodyPr/>
                    <a:lstStyle/>
                    <a:p>
                      <a:endParaRPr kumimoji="1" lang="ja-JP" altLang="en-US"/>
                    </a:p>
                  </a:txBody>
                  <a:tcPr/>
                </a:tc>
                <a:tc rowSpan="3">
                  <a:txBody>
                    <a:bodyPr/>
                    <a:lstStyle/>
                    <a:p>
                      <a:pPr algn="ctr"/>
                      <a:r>
                        <a:rPr lang="en-US" sz="1000" kern="0" dirty="0">
                          <a:solidFill>
                            <a:schemeClr val="tx1"/>
                          </a:solidFill>
                          <a:effectLst/>
                        </a:rPr>
                        <a:t>&lt;Experience of being relied upon </a:t>
                      </a:r>
                    </a:p>
                    <a:p>
                      <a:pPr algn="ctr"/>
                      <a:r>
                        <a:rPr lang="en-US" sz="1000" kern="0" dirty="0">
                          <a:solidFill>
                            <a:schemeClr val="tx1"/>
                          </a:solidFill>
                          <a:effectLst/>
                        </a:rPr>
                        <a:t>as a valuable presence for patients and </a:t>
                      </a:r>
                      <a:endParaRPr lang="ja-JP" sz="1050" kern="100" dirty="0">
                        <a:solidFill>
                          <a:schemeClr val="tx1"/>
                        </a:solidFill>
                        <a:effectLst/>
                      </a:endParaRPr>
                    </a:p>
                    <a:p>
                      <a:pPr algn="ctr"/>
                      <a:r>
                        <a:rPr lang="en-US" sz="1000" kern="0" dirty="0">
                          <a:solidFill>
                            <a:schemeClr val="tx1"/>
                          </a:solidFill>
                          <a:effectLst/>
                        </a:rPr>
                        <a:t>their families&gt;</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&lt;Chosen as a partner</a:t>
                      </a:r>
                      <a:endParaRPr lang="ja-JP" sz="1050" kern="100">
                        <a:solidFill>
                          <a:schemeClr val="tx1"/>
                        </a:solidFill>
                        <a:effectLst/>
                      </a:endParaRPr>
                    </a:p>
                    <a:p>
                      <a:pPr algn="ctr"/>
                      <a:r>
                        <a:rPr lang="en-US" sz="1000" kern="0">
                          <a:solidFill>
                            <a:schemeClr val="tx1"/>
                          </a:solidFill>
                          <a:effectLst/>
                        </a:rPr>
                        <a:t> to share the patient</a:t>
                      </a:r>
                      <a:r>
                        <a:rPr lang="ja-JP" sz="1000" kern="0">
                          <a:solidFill>
                            <a:schemeClr val="tx1"/>
                          </a:solidFill>
                          <a:effectLst/>
                        </a:rPr>
                        <a:t>’</a:t>
                      </a:r>
                      <a:r>
                        <a:rPr lang="en-US" sz="1000" kern="0">
                          <a:solidFill>
                            <a:schemeClr val="tx1"/>
                          </a:solidFill>
                          <a:effectLst/>
                        </a:rPr>
                        <a:t>s </a:t>
                      </a:r>
                      <a:endParaRPr lang="ja-JP" sz="1050" kern="100">
                        <a:solidFill>
                          <a:schemeClr val="tx1"/>
                        </a:solidFill>
                        <a:effectLst/>
                      </a:endParaRPr>
                    </a:p>
                    <a:p>
                      <a:pPr algn="ctr"/>
                      <a:r>
                        <a:rPr lang="en-US" sz="1000" kern="0">
                          <a:solidFill>
                            <a:schemeClr val="tx1"/>
                          </a:solidFill>
                          <a:effectLst/>
                        </a:rPr>
                        <a:t>life milestones&gt;</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l"/>
                      <a:r>
                        <a:rPr lang="ja-JP" sz="1000" kern="0">
                          <a:solidFill>
                            <a:schemeClr val="tx1"/>
                          </a:solidFill>
                          <a:effectLst/>
                        </a:rPr>
                        <a:t>“</a:t>
                      </a:r>
                      <a:r>
                        <a:rPr lang="en-US" sz="1000" kern="0">
                          <a:solidFill>
                            <a:schemeClr val="tx1"/>
                          </a:solidFill>
                          <a:effectLst/>
                        </a:rPr>
                        <a:t>I have outpatients that I</a:t>
                      </a:r>
                      <a:r>
                        <a:rPr lang="ja-JP" sz="1000" kern="0">
                          <a:solidFill>
                            <a:schemeClr val="tx1"/>
                          </a:solidFill>
                          <a:effectLst/>
                        </a:rPr>
                        <a:t>’</a:t>
                      </a:r>
                      <a:r>
                        <a:rPr lang="en-US" sz="1000" kern="0">
                          <a:solidFill>
                            <a:schemeClr val="tx1"/>
                          </a:solidFill>
                          <a:effectLst/>
                        </a:rPr>
                        <a:t>ve seen for about 15 years now. That makes me feel that we share our lives. (...) I sometimes feel very grateful that they have chosen me as someone with whom they can share it (events that occur in their lives).</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1</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extLst>
                  <a:ext uri="{0D108BD9-81ED-4DB2-BD59-A6C34878D82A}">
                    <a16:rowId xmlns:a16="http://schemas.microsoft.com/office/drawing/2014/main" val="995972188"/>
                  </a:ext>
                </a:extLst>
              </a:tr>
              <a:tr h="876669">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dirty="0">
                          <a:solidFill>
                            <a:schemeClr val="tx1"/>
                          </a:solidFill>
                          <a:effectLst/>
                        </a:rPr>
                        <a:t>&lt;Seen as someone </a:t>
                      </a:r>
                      <a:endParaRPr lang="ja-JP" sz="1050" kern="100" dirty="0">
                        <a:solidFill>
                          <a:schemeClr val="tx1"/>
                        </a:solidFill>
                        <a:effectLst/>
                      </a:endParaRPr>
                    </a:p>
                    <a:p>
                      <a:pPr algn="ctr"/>
                      <a:r>
                        <a:rPr lang="en-US" sz="1000" kern="0" dirty="0">
                          <a:solidFill>
                            <a:schemeClr val="tx1"/>
                          </a:solidFill>
                          <a:effectLst/>
                        </a:rPr>
                        <a:t>worth creating a life </a:t>
                      </a:r>
                    </a:p>
                    <a:p>
                      <a:pPr algn="ctr"/>
                      <a:r>
                        <a:rPr lang="en-US" sz="1000" kern="0" dirty="0">
                          <a:solidFill>
                            <a:schemeClr val="tx1"/>
                          </a:solidFill>
                          <a:effectLst/>
                        </a:rPr>
                        <a:t>together with&gt;</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l"/>
                      <a:r>
                        <a:rPr lang="ja-JP" sz="1000" kern="0">
                          <a:solidFill>
                            <a:schemeClr val="tx1"/>
                          </a:solidFill>
                          <a:effectLst/>
                        </a:rPr>
                        <a:t>“</a:t>
                      </a:r>
                      <a:r>
                        <a:rPr lang="en-US" sz="1000" kern="0">
                          <a:solidFill>
                            <a:schemeClr val="tx1"/>
                          </a:solidFill>
                          <a:effectLst/>
                        </a:rPr>
                        <a:t>I have some patients who tell me about themselves, saying </a:t>
                      </a:r>
                      <a:r>
                        <a:rPr lang="ja-JP" sz="1000" kern="0">
                          <a:solidFill>
                            <a:schemeClr val="tx1"/>
                          </a:solidFill>
                          <a:effectLst/>
                        </a:rPr>
                        <a:t>‘</a:t>
                      </a:r>
                      <a:r>
                        <a:rPr lang="en-US" sz="1000" kern="0">
                          <a:solidFill>
                            <a:schemeClr val="tx1"/>
                          </a:solidFill>
                          <a:effectLst/>
                        </a:rPr>
                        <a:t>I can talk to you about anything.</a:t>
                      </a:r>
                      <a:r>
                        <a:rPr lang="ja-JP" sz="1000" kern="0">
                          <a:solidFill>
                            <a:schemeClr val="tx1"/>
                          </a:solidFill>
                          <a:effectLst/>
                        </a:rPr>
                        <a:t>’</a:t>
                      </a:r>
                      <a:r>
                        <a:rPr lang="en-US" sz="1000" kern="0">
                          <a:solidFill>
                            <a:schemeClr val="tx1"/>
                          </a:solidFill>
                          <a:effectLst/>
                        </a:rPr>
                        <a:t> It makes me feel happy when I realize that I am someone who they can talk to about anything, in other words, that I am useful (for them) as they go on with their lives.</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3</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extLst>
                  <a:ext uri="{0D108BD9-81ED-4DB2-BD59-A6C34878D82A}">
                    <a16:rowId xmlns:a16="http://schemas.microsoft.com/office/drawing/2014/main" val="2782362912"/>
                  </a:ext>
                </a:extLst>
              </a:tr>
              <a:tr h="1315004">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a:solidFill>
                            <a:schemeClr val="tx1"/>
                          </a:solidFill>
                          <a:effectLst/>
                        </a:rPr>
                        <a:t>&lt;Trust derived from </a:t>
                      </a:r>
                      <a:endParaRPr lang="ja-JP" sz="1050" kern="100">
                        <a:solidFill>
                          <a:schemeClr val="tx1"/>
                        </a:solidFill>
                        <a:effectLst/>
                      </a:endParaRPr>
                    </a:p>
                    <a:p>
                      <a:pPr algn="ctr"/>
                      <a:r>
                        <a:rPr lang="en-US" sz="1000" kern="0">
                          <a:solidFill>
                            <a:schemeClr val="tx1"/>
                          </a:solidFill>
                          <a:effectLst/>
                        </a:rPr>
                        <a:t>an individual and continuous relationship that includes </a:t>
                      </a:r>
                      <a:endParaRPr lang="ja-JP" sz="1050" kern="100">
                        <a:solidFill>
                          <a:schemeClr val="tx1"/>
                        </a:solidFill>
                        <a:effectLst/>
                      </a:endParaRPr>
                    </a:p>
                    <a:p>
                      <a:pPr algn="ctr"/>
                      <a:r>
                        <a:rPr lang="en-US" sz="1000" kern="0">
                          <a:solidFill>
                            <a:schemeClr val="tx1"/>
                          </a:solidFill>
                          <a:effectLst/>
                        </a:rPr>
                        <a:t>family members&gt;</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l"/>
                      <a:r>
                        <a:rPr lang="ja-JP" sz="1000" kern="0">
                          <a:solidFill>
                            <a:schemeClr val="tx1"/>
                          </a:solidFill>
                          <a:effectLst/>
                        </a:rPr>
                        <a:t>“</a:t>
                      </a:r>
                      <a:r>
                        <a:rPr lang="en-US" sz="1000" kern="0">
                          <a:solidFill>
                            <a:schemeClr val="tx1"/>
                          </a:solidFill>
                          <a:effectLst/>
                        </a:rPr>
                        <a:t>Keeping doing what we do in a place like this (clinic) for a certain period of time helps us build more and more mature trust or personal relationships with patients. (...) In doing so, there are moments in which I realize that the patient and his/her family trusts me a lot, and that</a:t>
                      </a:r>
                      <a:r>
                        <a:rPr lang="ja-JP" sz="1000" kern="0">
                          <a:solidFill>
                            <a:schemeClr val="tx1"/>
                          </a:solidFill>
                          <a:effectLst/>
                        </a:rPr>
                        <a:t>’</a:t>
                      </a:r>
                      <a:r>
                        <a:rPr lang="en-US" sz="1000" kern="0">
                          <a:solidFill>
                            <a:schemeClr val="tx1"/>
                          </a:solidFill>
                          <a:effectLst/>
                        </a:rPr>
                        <a:t>s when I think that I</a:t>
                      </a:r>
                      <a:r>
                        <a:rPr lang="ja-JP" sz="1000" kern="0">
                          <a:solidFill>
                            <a:schemeClr val="tx1"/>
                          </a:solidFill>
                          <a:effectLst/>
                        </a:rPr>
                        <a:t>’</a:t>
                      </a:r>
                      <a:r>
                        <a:rPr lang="en-US" sz="1000" kern="0">
                          <a:solidFill>
                            <a:schemeClr val="tx1"/>
                          </a:solidFill>
                          <a:effectLst/>
                        </a:rPr>
                        <a:t>m doing the work I want to do, that I</a:t>
                      </a:r>
                      <a:r>
                        <a:rPr lang="ja-JP" sz="1000" kern="0">
                          <a:solidFill>
                            <a:schemeClr val="tx1"/>
                          </a:solidFill>
                          <a:effectLst/>
                        </a:rPr>
                        <a:t>’</a:t>
                      </a:r>
                      <a:r>
                        <a:rPr lang="en-US" sz="1000" kern="0">
                          <a:solidFill>
                            <a:schemeClr val="tx1"/>
                          </a:solidFill>
                          <a:effectLst/>
                        </a:rPr>
                        <a:t>m making contributions, and that this is really a meaningful job.</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a:solidFill>
                            <a:schemeClr val="tx1"/>
                          </a:solidFill>
                          <a:effectLst/>
                        </a:rPr>
                        <a:t>8</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extLst>
                  <a:ext uri="{0D108BD9-81ED-4DB2-BD59-A6C34878D82A}">
                    <a16:rowId xmlns:a16="http://schemas.microsoft.com/office/drawing/2014/main" val="2595432707"/>
                  </a:ext>
                </a:extLst>
              </a:tr>
              <a:tr h="1315004">
                <a:tc vMerge="1">
                  <a:txBody>
                    <a:bodyPr/>
                    <a:lstStyle/>
                    <a:p>
                      <a:endParaRPr kumimoji="1" lang="ja-JP" altLang="en-US"/>
                    </a:p>
                  </a:txBody>
                  <a:tcPr/>
                </a:tc>
                <a:tc>
                  <a:txBody>
                    <a:bodyPr/>
                    <a:lstStyle/>
                    <a:p>
                      <a:pPr algn="ctr"/>
                      <a:r>
                        <a:rPr lang="en-US" sz="1000" kern="0">
                          <a:solidFill>
                            <a:schemeClr val="tx1"/>
                          </a:solidFill>
                          <a:effectLst/>
                        </a:rPr>
                        <a:t>&lt;Experience of being able to provide patients with opportunities to </a:t>
                      </a:r>
                      <a:endParaRPr lang="ja-JP" sz="1050" kern="100">
                        <a:solidFill>
                          <a:schemeClr val="tx1"/>
                        </a:solidFill>
                        <a:effectLst/>
                      </a:endParaRPr>
                    </a:p>
                    <a:p>
                      <a:pPr algn="ctr"/>
                      <a:r>
                        <a:rPr lang="en-US" sz="1000" kern="0">
                          <a:solidFill>
                            <a:schemeClr val="tx1"/>
                          </a:solidFill>
                          <a:effectLst/>
                        </a:rPr>
                        <a:t>self-reflect on </a:t>
                      </a:r>
                      <a:endParaRPr lang="ja-JP" sz="1050" kern="100">
                        <a:solidFill>
                          <a:schemeClr val="tx1"/>
                        </a:solidFill>
                        <a:effectLst/>
                      </a:endParaRPr>
                    </a:p>
                    <a:p>
                      <a:pPr algn="ctr"/>
                      <a:r>
                        <a:rPr lang="en-US" sz="1000" kern="0">
                          <a:solidFill>
                            <a:schemeClr val="tx1"/>
                          </a:solidFill>
                          <a:effectLst/>
                        </a:rPr>
                        <a:t>their lifestyles&gt;</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l"/>
                      <a:r>
                        <a:rPr lang="ja-JP" sz="1000" kern="0">
                          <a:solidFill>
                            <a:schemeClr val="tx1"/>
                          </a:solidFill>
                          <a:effectLst/>
                        </a:rPr>
                        <a:t>“</a:t>
                      </a:r>
                      <a:r>
                        <a:rPr lang="en-US" sz="1000" kern="0">
                          <a:solidFill>
                            <a:schemeClr val="tx1"/>
                          </a:solidFill>
                          <a:effectLst/>
                        </a:rPr>
                        <a:t>One of my patients, who was a smoker for a long time saying he would never stop smoking, suddenly changed his mind and decided to visit a smoking cessation clinic. That</a:t>
                      </a:r>
                      <a:r>
                        <a:rPr lang="ja-JP" sz="1000" kern="0">
                          <a:solidFill>
                            <a:schemeClr val="tx1"/>
                          </a:solidFill>
                          <a:effectLst/>
                        </a:rPr>
                        <a:t>’</a:t>
                      </a:r>
                      <a:r>
                        <a:rPr lang="en-US" sz="1000" kern="0">
                          <a:solidFill>
                            <a:schemeClr val="tx1"/>
                          </a:solidFill>
                          <a:effectLst/>
                        </a:rPr>
                        <a:t>s one of the moments I</a:t>
                      </a:r>
                      <a:r>
                        <a:rPr lang="ja-JP" sz="1000" kern="0">
                          <a:solidFill>
                            <a:schemeClr val="tx1"/>
                          </a:solidFill>
                          <a:effectLst/>
                        </a:rPr>
                        <a:t>’</a:t>
                      </a:r>
                      <a:r>
                        <a:rPr lang="en-US" sz="1000" kern="0">
                          <a:solidFill>
                            <a:schemeClr val="tx1"/>
                          </a:solidFill>
                          <a:effectLst/>
                        </a:rPr>
                        <a:t>m very happy that I</a:t>
                      </a:r>
                      <a:r>
                        <a:rPr lang="ja-JP" sz="1000" kern="0">
                          <a:solidFill>
                            <a:schemeClr val="tx1"/>
                          </a:solidFill>
                          <a:effectLst/>
                        </a:rPr>
                        <a:t>’</a:t>
                      </a:r>
                      <a:r>
                        <a:rPr lang="en-US" sz="1000" kern="0">
                          <a:solidFill>
                            <a:schemeClr val="tx1"/>
                          </a:solidFill>
                          <a:effectLst/>
                        </a:rPr>
                        <a:t>ve been doing it (working as a physician). (...) When I realize that I have done a good thing for the patient</a:t>
                      </a:r>
                      <a:r>
                        <a:rPr lang="ja-JP" sz="1000" kern="0">
                          <a:solidFill>
                            <a:schemeClr val="tx1"/>
                          </a:solidFill>
                          <a:effectLst/>
                        </a:rPr>
                        <a:t>’</a:t>
                      </a:r>
                      <a:r>
                        <a:rPr lang="en-US" sz="1000" kern="0">
                          <a:solidFill>
                            <a:schemeClr val="tx1"/>
                          </a:solidFill>
                          <a:effectLst/>
                        </a:rPr>
                        <a:t>s life, I think that is a really good moment for me.</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tc>
                  <a:txBody>
                    <a:bodyPr/>
                    <a:lstStyle/>
                    <a:p>
                      <a:pPr algn="ctr"/>
                      <a:r>
                        <a:rPr lang="en-US" sz="1000" kern="0" dirty="0">
                          <a:solidFill>
                            <a:schemeClr val="tx1"/>
                          </a:solidFill>
                          <a:effectLst/>
                        </a:rPr>
                        <a:t>2</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50639" marR="50639" marT="0" marB="0" anchor="ctr">
                    <a:noFill/>
                  </a:tcPr>
                </a:tc>
                <a:extLst>
                  <a:ext uri="{0D108BD9-81ED-4DB2-BD59-A6C34878D82A}">
                    <a16:rowId xmlns:a16="http://schemas.microsoft.com/office/drawing/2014/main" val="1078136928"/>
                  </a:ext>
                </a:extLst>
              </a:tr>
            </a:tbl>
          </a:graphicData>
        </a:graphic>
      </p:graphicFrame>
    </p:spTree>
    <p:extLst>
      <p:ext uri="{BB962C8B-B14F-4D97-AF65-F5344CB8AC3E}">
        <p14:creationId xmlns:p14="http://schemas.microsoft.com/office/powerpoint/2010/main" val="197030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DCDFDD64-7DDE-C0B7-959B-BFBE11DF6004}"/>
              </a:ext>
            </a:extLst>
          </p:cNvPr>
          <p:cNvGraphicFramePr>
            <a:graphicFrameLocks noGrp="1"/>
          </p:cNvGraphicFramePr>
          <p:nvPr>
            <p:extLst>
              <p:ext uri="{D42A27DB-BD31-4B8C-83A1-F6EECF244321}">
                <p14:modId xmlns:p14="http://schemas.microsoft.com/office/powerpoint/2010/main" val="700243700"/>
              </p:ext>
            </p:extLst>
          </p:nvPr>
        </p:nvGraphicFramePr>
        <p:xfrm>
          <a:off x="324739" y="239282"/>
          <a:ext cx="9135455" cy="6306797"/>
        </p:xfrm>
        <a:graphic>
          <a:graphicData uri="http://schemas.openxmlformats.org/drawingml/2006/table">
            <a:tbl>
              <a:tblPr firstRow="1" firstCol="1" bandRow="1">
                <a:tableStyleId>{7E9639D4-E3E2-4D34-9284-5A2195B3D0D7}</a:tableStyleId>
              </a:tblPr>
              <a:tblGrid>
                <a:gridCol w="1086427">
                  <a:extLst>
                    <a:ext uri="{9D8B030D-6E8A-4147-A177-3AD203B41FA5}">
                      <a16:colId xmlns:a16="http://schemas.microsoft.com/office/drawing/2014/main" val="2199676635"/>
                    </a:ext>
                  </a:extLst>
                </a:gridCol>
                <a:gridCol w="1451675">
                  <a:extLst>
                    <a:ext uri="{9D8B030D-6E8A-4147-A177-3AD203B41FA5}">
                      <a16:colId xmlns:a16="http://schemas.microsoft.com/office/drawing/2014/main" val="929252404"/>
                    </a:ext>
                  </a:extLst>
                </a:gridCol>
                <a:gridCol w="1375873">
                  <a:extLst>
                    <a:ext uri="{9D8B030D-6E8A-4147-A177-3AD203B41FA5}">
                      <a16:colId xmlns:a16="http://schemas.microsoft.com/office/drawing/2014/main" val="1500089495"/>
                    </a:ext>
                  </a:extLst>
                </a:gridCol>
                <a:gridCol w="4512179">
                  <a:extLst>
                    <a:ext uri="{9D8B030D-6E8A-4147-A177-3AD203B41FA5}">
                      <a16:colId xmlns:a16="http://schemas.microsoft.com/office/drawing/2014/main" val="868971931"/>
                    </a:ext>
                  </a:extLst>
                </a:gridCol>
                <a:gridCol w="709301">
                  <a:extLst>
                    <a:ext uri="{9D8B030D-6E8A-4147-A177-3AD203B41FA5}">
                      <a16:colId xmlns:a16="http://schemas.microsoft.com/office/drawing/2014/main" val="614999522"/>
                    </a:ext>
                  </a:extLst>
                </a:gridCol>
              </a:tblGrid>
              <a:tr h="340287">
                <a:tc>
                  <a:txBody>
                    <a:bodyPr/>
                    <a:lstStyle/>
                    <a:p>
                      <a:pPr algn="ctr"/>
                      <a:r>
                        <a:rPr lang="en-US" sz="900" kern="0">
                          <a:solidFill>
                            <a:schemeClr val="tx1"/>
                          </a:solidFill>
                          <a:effectLst/>
                        </a:rPr>
                        <a:t>Theme</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Secondary code</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Primary code</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dirty="0">
                          <a:solidFill>
                            <a:schemeClr val="tx1"/>
                          </a:solidFill>
                          <a:effectLst/>
                        </a:rPr>
                        <a:t>Sample of text data</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Participant number</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3924802559"/>
                  </a:ext>
                </a:extLst>
              </a:tr>
              <a:tr h="952594">
                <a:tc rowSpan="7">
                  <a:txBody>
                    <a:bodyPr/>
                    <a:lstStyle/>
                    <a:p>
                      <a:pPr algn="ctr">
                        <a:spcAft>
                          <a:spcPts val="1200"/>
                        </a:spcAft>
                      </a:pPr>
                      <a:r>
                        <a:rPr lang="en-US" sz="900" kern="0" dirty="0">
                          <a:solidFill>
                            <a:schemeClr val="tx1"/>
                          </a:solidFill>
                          <a:effectLst/>
                        </a:rPr>
                        <a:t>[Experience supporting patients with complex problems through interprofessional collaboration]</a:t>
                      </a:r>
                      <a:br>
                        <a:rPr lang="en-US" sz="900" kern="0" dirty="0">
                          <a:solidFill>
                            <a:schemeClr val="tx1"/>
                          </a:solidFill>
                          <a:effectLst/>
                        </a:rPr>
                      </a:b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rowSpan="3">
                  <a:txBody>
                    <a:bodyPr/>
                    <a:lstStyle/>
                    <a:p>
                      <a:pPr algn="ctr">
                        <a:spcAft>
                          <a:spcPts val="1200"/>
                        </a:spcAft>
                      </a:pPr>
                      <a:r>
                        <a:rPr lang="en-US" sz="900" kern="0" dirty="0">
                          <a:solidFill>
                            <a:schemeClr val="tx1"/>
                          </a:solidFill>
                          <a:effectLst/>
                        </a:rPr>
                        <a:t> </a:t>
                      </a:r>
                      <a:endParaRPr lang="ja-JP" sz="1000" kern="100" dirty="0">
                        <a:solidFill>
                          <a:schemeClr val="tx1"/>
                        </a:solidFill>
                        <a:effectLst/>
                      </a:endParaRPr>
                    </a:p>
                    <a:p>
                      <a:pPr algn="ctr">
                        <a:spcAft>
                          <a:spcPts val="1200"/>
                        </a:spcAft>
                      </a:pPr>
                      <a:r>
                        <a:rPr lang="en-US" sz="900" kern="0" dirty="0">
                          <a:solidFill>
                            <a:schemeClr val="tx1"/>
                          </a:solidFill>
                          <a:effectLst/>
                        </a:rPr>
                        <a:t> &lt;Experience of being relied upon and fulfilling their role as a physician through interprofessional collaboration&gt;</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&lt;Playing the role of physician in an interprofessional setting&gt;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l"/>
                      <a:r>
                        <a:rPr lang="ja-JP" sz="900" kern="0">
                          <a:solidFill>
                            <a:schemeClr val="tx1"/>
                          </a:solidFill>
                          <a:effectLst/>
                        </a:rPr>
                        <a:t>“</a:t>
                      </a:r>
                      <a:r>
                        <a:rPr lang="en-US" sz="900" kern="0">
                          <a:solidFill>
                            <a:schemeClr val="tx1"/>
                          </a:solidFill>
                          <a:effectLst/>
                        </a:rPr>
                        <a:t>There are patients who keep staying home while bearing some inconvenience and who are in need of medical opinions or attention. In that situation, I would think it nice to have someone (with a different profession) asking me to take care of this patient, and play my role as an attending physician and thereby provide opinion as a healthcare professional or have an opportunity (to play that role) that the patient has never had before.</a:t>
                      </a:r>
                      <a:r>
                        <a:rPr lang="ja-JP" sz="900" kern="0">
                          <a:solidFill>
                            <a:schemeClr val="tx1"/>
                          </a:solidFill>
                          <a:effectLst/>
                        </a:rPr>
                        <a: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ja-JP" sz="900" kern="0">
                          <a:solidFill>
                            <a:schemeClr val="tx1"/>
                          </a:solidFill>
                          <a:effectLst/>
                        </a:rPr>
                        <a:t>３</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3315042483"/>
                  </a:ext>
                </a:extLst>
              </a:tr>
              <a:tr h="102086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&lt;Receiving referrals of difficult cases from </a:t>
                      </a:r>
                      <a:endParaRPr lang="ja-JP" sz="1000" kern="100">
                        <a:solidFill>
                          <a:schemeClr val="tx1"/>
                        </a:solidFill>
                        <a:effectLst/>
                      </a:endParaRPr>
                    </a:p>
                    <a:p>
                      <a:pPr algn="ctr"/>
                      <a:r>
                        <a:rPr lang="en-US" sz="900" kern="0">
                          <a:solidFill>
                            <a:schemeClr val="tx1"/>
                          </a:solidFill>
                          <a:effectLst/>
                        </a:rPr>
                        <a:t>multi-professions&gt;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l"/>
                      <a:r>
                        <a:rPr lang="ja-JP" sz="900" kern="0" dirty="0">
                          <a:solidFill>
                            <a:schemeClr val="tx1"/>
                          </a:solidFill>
                          <a:effectLst/>
                        </a:rPr>
                        <a:t>“</a:t>
                      </a:r>
                      <a:r>
                        <a:rPr lang="en-US" sz="900" kern="0" dirty="0">
                          <a:solidFill>
                            <a:schemeClr val="tx1"/>
                          </a:solidFill>
                          <a:effectLst/>
                        </a:rPr>
                        <a:t>I find it worthwhile to talk to someone with a different profession and hear them say they want me to take care of that patient. For example, there is one public health nurse who often refers patients to me who are in a difficult situation or whose mother has depression, although there are a number of clinics or hospitals with a pediatric department. There is also a care manager who, for some reason, tells other patients to come to see me, (...) that</a:t>
                      </a:r>
                      <a:r>
                        <a:rPr lang="ja-JP" sz="900" kern="0" dirty="0">
                          <a:solidFill>
                            <a:schemeClr val="tx1"/>
                          </a:solidFill>
                          <a:effectLst/>
                        </a:rPr>
                        <a:t>’</a:t>
                      </a:r>
                      <a:r>
                        <a:rPr lang="en-US" sz="900" kern="0" dirty="0">
                          <a:solidFill>
                            <a:schemeClr val="tx1"/>
                          </a:solidFill>
                          <a:effectLst/>
                        </a:rPr>
                        <a:t>s when I find it meaningful.</a:t>
                      </a:r>
                      <a:r>
                        <a:rPr lang="ja-JP" sz="900" kern="0" dirty="0">
                          <a:solidFill>
                            <a:schemeClr val="tx1"/>
                          </a:solidFill>
                          <a:effectLst/>
                        </a:rPr>
                        <a:t>”</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ja-JP" sz="900" kern="0">
                          <a:solidFill>
                            <a:schemeClr val="tx1"/>
                          </a:solidFill>
                          <a:effectLst/>
                        </a:rPr>
                        <a:t>５</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3616290314"/>
                  </a:ext>
                </a:extLst>
              </a:tr>
              <a:tr h="952594">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dirty="0">
                          <a:solidFill>
                            <a:schemeClr val="tx1"/>
                          </a:solidFill>
                          <a:effectLst/>
                        </a:rPr>
                        <a:t>&lt;Playing the role of physician in a interprofessional setting&gt;</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l"/>
                      <a:r>
                        <a:rPr lang="en-US" sz="900" kern="0">
                          <a:solidFill>
                            <a:schemeClr val="tx1"/>
                          </a:solidFill>
                          <a:effectLst/>
                        </a:rPr>
                        <a:t>I believe there are some situations that can be successfully resolved by a physician speaking up. Even in complex cases, we have been working on them while trying to figure out what to say to help them and their families understand. (...) That is worthwhile work (in my opinion), and I think I will keep doing what I</a:t>
                      </a:r>
                      <a:r>
                        <a:rPr lang="ja-JP" sz="900" kern="0">
                          <a:solidFill>
                            <a:schemeClr val="tx1"/>
                          </a:solidFill>
                          <a:effectLst/>
                        </a:rPr>
                        <a:t>’</a:t>
                      </a:r>
                      <a:r>
                        <a:rPr lang="en-US" sz="900" kern="0">
                          <a:solidFill>
                            <a:schemeClr val="tx1"/>
                          </a:solidFill>
                          <a:effectLst/>
                        </a:rPr>
                        <a:t>m expected to do.</a:t>
                      </a:r>
                      <a:r>
                        <a:rPr lang="ja-JP" sz="900" kern="0">
                          <a:solidFill>
                            <a:schemeClr val="tx1"/>
                          </a:solidFill>
                          <a:effectLst/>
                        </a:rPr>
                        <a: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12</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949449544"/>
                  </a:ext>
                </a:extLst>
              </a:tr>
              <a:tr h="1020861">
                <a:tc vMerge="1">
                  <a:txBody>
                    <a:bodyPr/>
                    <a:lstStyle/>
                    <a:p>
                      <a:endParaRPr kumimoji="1" lang="ja-JP" altLang="en-US"/>
                    </a:p>
                  </a:txBody>
                  <a:tcPr/>
                </a:tc>
                <a:tc>
                  <a:txBody>
                    <a:bodyPr/>
                    <a:lstStyle/>
                    <a:p>
                      <a:pPr algn="ctr">
                        <a:spcAft>
                          <a:spcPts val="1200"/>
                        </a:spcAft>
                      </a:pPr>
                      <a:r>
                        <a:rPr lang="en-US" sz="900" kern="0" dirty="0">
                          <a:solidFill>
                            <a:schemeClr val="tx1"/>
                          </a:solidFill>
                          <a:effectLst/>
                        </a:rPr>
                        <a:t>&lt;Experience of promoting smooth information sharing among patients, their families, and multi-professions&gt;</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&lt;Prevention of inadequate communication&gt;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l"/>
                      <a:r>
                        <a:rPr lang="ja-JP" sz="900" kern="0">
                          <a:solidFill>
                            <a:schemeClr val="tx1"/>
                          </a:solidFill>
                          <a:effectLst/>
                        </a:rPr>
                        <a:t>“</a:t>
                      </a:r>
                      <a:r>
                        <a:rPr lang="en-US" sz="900" kern="0">
                          <a:solidFill>
                            <a:schemeClr val="tx1"/>
                          </a:solidFill>
                          <a:effectLst/>
                        </a:rPr>
                        <a:t>The other day, I was at a pre-discharge conference. The patient</a:t>
                      </a:r>
                      <a:r>
                        <a:rPr lang="ja-JP" sz="900" kern="0">
                          <a:solidFill>
                            <a:schemeClr val="tx1"/>
                          </a:solidFill>
                          <a:effectLst/>
                        </a:rPr>
                        <a:t>’</a:t>
                      </a:r>
                      <a:r>
                        <a:rPr lang="en-US" sz="900" kern="0">
                          <a:solidFill>
                            <a:schemeClr val="tx1"/>
                          </a:solidFill>
                          <a:effectLst/>
                        </a:rPr>
                        <a:t>s family was also there, but inevitably only healthcare providers were talking, leaving the family behind in the conversation. So I told the family about what was being discussed, and they understood. I</a:t>
                      </a:r>
                      <a:r>
                        <a:rPr lang="ja-JP" sz="900" kern="0">
                          <a:solidFill>
                            <a:schemeClr val="tx1"/>
                          </a:solidFill>
                          <a:effectLst/>
                        </a:rPr>
                        <a:t>’</a:t>
                      </a:r>
                      <a:r>
                        <a:rPr lang="en-US" sz="900" kern="0">
                          <a:solidFill>
                            <a:schemeClr val="tx1"/>
                          </a:solidFill>
                          <a:effectLst/>
                        </a:rPr>
                        <a:t>m glad that I didn</a:t>
                      </a:r>
                      <a:r>
                        <a:rPr lang="ja-JP" sz="900" kern="0">
                          <a:solidFill>
                            <a:schemeClr val="tx1"/>
                          </a:solidFill>
                          <a:effectLst/>
                        </a:rPr>
                        <a:t>’</a:t>
                      </a:r>
                      <a:r>
                        <a:rPr lang="en-US" sz="900" kern="0">
                          <a:solidFill>
                            <a:schemeClr val="tx1"/>
                          </a:solidFill>
                          <a:effectLst/>
                        </a:rPr>
                        <a:t>t leave the family behind.</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4</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4094690715"/>
                  </a:ext>
                </a:extLst>
              </a:tr>
              <a:tr h="738339">
                <a:tc vMerge="1">
                  <a:txBody>
                    <a:bodyPr/>
                    <a:lstStyle/>
                    <a:p>
                      <a:endParaRPr kumimoji="1" lang="ja-JP" altLang="en-US"/>
                    </a:p>
                  </a:txBody>
                  <a:tcPr/>
                </a:tc>
                <a:tc rowSpan="3">
                  <a:txBody>
                    <a:bodyPr/>
                    <a:lstStyle/>
                    <a:p>
                      <a:pPr algn="ctr"/>
                      <a:r>
                        <a:rPr lang="en-US" sz="900" kern="0">
                          <a:solidFill>
                            <a:schemeClr val="tx1"/>
                          </a:solidFill>
                          <a:effectLst/>
                        </a:rPr>
                        <a:t>&lt;Sense of being able to provide the best care through interprofessional collaboration&gt;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&lt;Sense that they are being able to provide the best care with other multi-professions&gt;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l"/>
                      <a:r>
                        <a:rPr lang="ja-JP" sz="900" kern="0">
                          <a:solidFill>
                            <a:schemeClr val="tx1"/>
                          </a:solidFill>
                          <a:effectLst/>
                        </a:rPr>
                        <a:t>“</a:t>
                      </a:r>
                      <a:r>
                        <a:rPr lang="en-US" sz="900" kern="0">
                          <a:solidFill>
                            <a:schemeClr val="tx1"/>
                          </a:solidFill>
                          <a:effectLst/>
                        </a:rPr>
                        <a:t>We physicians are not alone; we have nurses and rehabilitation physiotherapists playing their roles and administrative staff supporting us. When I realize that we all work together for the patient and his/her family, I can feel that we are maximizing the value of the interprofessional team with the power of such a team.</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8</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1881230943"/>
                  </a:ext>
                </a:extLst>
              </a:tr>
              <a:tr h="600687">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&lt;Sense that they are being able to provide the best care with other </a:t>
                      </a:r>
                      <a:endParaRPr lang="ja-JP" sz="1000" kern="100">
                        <a:solidFill>
                          <a:schemeClr val="tx1"/>
                        </a:solidFill>
                        <a:effectLst/>
                      </a:endParaRPr>
                    </a:p>
                    <a:p>
                      <a:pPr algn="ctr"/>
                      <a:r>
                        <a:rPr lang="en-US" sz="900" kern="0">
                          <a:solidFill>
                            <a:schemeClr val="tx1"/>
                          </a:solidFill>
                          <a:effectLst/>
                        </a:rPr>
                        <a:t>multi-professions&gt;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l"/>
                      <a:r>
                        <a:rPr lang="ja-JP" sz="900" kern="0">
                          <a:solidFill>
                            <a:schemeClr val="tx1"/>
                          </a:solidFill>
                          <a:effectLst/>
                        </a:rPr>
                        <a:t>“</a:t>
                      </a:r>
                      <a:r>
                        <a:rPr lang="en-US" sz="900" kern="0">
                          <a:solidFill>
                            <a:schemeClr val="tx1"/>
                          </a:solidFill>
                          <a:effectLst/>
                        </a:rPr>
                        <a:t>I guess I find it good when we work with multi-professions, such as nurses, home care nurses, and care managers, and manage to improve (the condition of) the patient, not only the disease, as a result of working as a team.</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a:solidFill>
                            <a:schemeClr val="tx1"/>
                          </a:solidFill>
                          <a:effectLst/>
                        </a:rPr>
                        <a:t>9</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2439792752"/>
                  </a:ext>
                </a:extLst>
              </a:tr>
              <a:tr h="680574">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&lt;Providing individualized medical care in cooperation with other multi-professions&gt;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l"/>
                      <a:r>
                        <a:rPr lang="ja-JP" sz="900" kern="0">
                          <a:solidFill>
                            <a:schemeClr val="tx1"/>
                          </a:solidFill>
                          <a:effectLst/>
                        </a:rPr>
                        <a:t>“</a:t>
                      </a:r>
                      <a:r>
                        <a:rPr lang="en-US" sz="900" kern="0">
                          <a:solidFill>
                            <a:schemeClr val="tx1"/>
                          </a:solidFill>
                          <a:effectLst/>
                        </a:rPr>
                        <a:t>Supporting the patient who hopes to stay home, I mean, discussing in a group what we should do to make it happen, is also one of major factors (that I find meaningful).</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tc>
                  <a:txBody>
                    <a:bodyPr/>
                    <a:lstStyle/>
                    <a:p>
                      <a:pPr algn="ctr"/>
                      <a:r>
                        <a:rPr lang="en-US" sz="900" kern="0" dirty="0">
                          <a:solidFill>
                            <a:schemeClr val="tx1"/>
                          </a:solidFill>
                          <a:effectLst/>
                        </a:rPr>
                        <a:t>12</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36043" marR="36043" marT="0" marB="0" anchor="ctr">
                    <a:noFill/>
                  </a:tcPr>
                </a:tc>
                <a:extLst>
                  <a:ext uri="{0D108BD9-81ED-4DB2-BD59-A6C34878D82A}">
                    <a16:rowId xmlns:a16="http://schemas.microsoft.com/office/drawing/2014/main" val="1032752566"/>
                  </a:ext>
                </a:extLst>
              </a:tr>
            </a:tbl>
          </a:graphicData>
        </a:graphic>
      </p:graphicFrame>
    </p:spTree>
    <p:extLst>
      <p:ext uri="{BB962C8B-B14F-4D97-AF65-F5344CB8AC3E}">
        <p14:creationId xmlns:p14="http://schemas.microsoft.com/office/powerpoint/2010/main" val="2088905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FB8BCFED-B1B5-AD67-8E56-A83B4B143DFF}"/>
              </a:ext>
            </a:extLst>
          </p:cNvPr>
          <p:cNvGraphicFramePr>
            <a:graphicFrameLocks noGrp="1"/>
          </p:cNvGraphicFramePr>
          <p:nvPr>
            <p:extLst>
              <p:ext uri="{D42A27DB-BD31-4B8C-83A1-F6EECF244321}">
                <p14:modId xmlns:p14="http://schemas.microsoft.com/office/powerpoint/2010/main" val="1627208188"/>
              </p:ext>
            </p:extLst>
          </p:nvPr>
        </p:nvGraphicFramePr>
        <p:xfrm>
          <a:off x="444381" y="324740"/>
          <a:ext cx="8887626" cy="6029541"/>
        </p:xfrm>
        <a:graphic>
          <a:graphicData uri="http://schemas.openxmlformats.org/drawingml/2006/table">
            <a:tbl>
              <a:tblPr firstRow="1" firstCol="1" bandRow="1">
                <a:tableStyleId>{7E9639D4-E3E2-4D34-9284-5A2195B3D0D7}</a:tableStyleId>
              </a:tblPr>
              <a:tblGrid>
                <a:gridCol w="1064262">
                  <a:extLst>
                    <a:ext uri="{9D8B030D-6E8A-4147-A177-3AD203B41FA5}">
                      <a16:colId xmlns:a16="http://schemas.microsoft.com/office/drawing/2014/main" val="962353306"/>
                    </a:ext>
                  </a:extLst>
                </a:gridCol>
                <a:gridCol w="1243103">
                  <a:extLst>
                    <a:ext uri="{9D8B030D-6E8A-4147-A177-3AD203B41FA5}">
                      <a16:colId xmlns:a16="http://schemas.microsoft.com/office/drawing/2014/main" val="1995124796"/>
                    </a:ext>
                  </a:extLst>
                </a:gridCol>
                <a:gridCol w="1880075">
                  <a:extLst>
                    <a:ext uri="{9D8B030D-6E8A-4147-A177-3AD203B41FA5}">
                      <a16:colId xmlns:a16="http://schemas.microsoft.com/office/drawing/2014/main" val="3183555609"/>
                    </a:ext>
                  </a:extLst>
                </a:gridCol>
                <a:gridCol w="4164284">
                  <a:extLst>
                    <a:ext uri="{9D8B030D-6E8A-4147-A177-3AD203B41FA5}">
                      <a16:colId xmlns:a16="http://schemas.microsoft.com/office/drawing/2014/main" val="27805181"/>
                    </a:ext>
                  </a:extLst>
                </a:gridCol>
                <a:gridCol w="535902">
                  <a:extLst>
                    <a:ext uri="{9D8B030D-6E8A-4147-A177-3AD203B41FA5}">
                      <a16:colId xmlns:a16="http://schemas.microsoft.com/office/drawing/2014/main" val="459034648"/>
                    </a:ext>
                  </a:extLst>
                </a:gridCol>
              </a:tblGrid>
              <a:tr h="485877">
                <a:tc>
                  <a:txBody>
                    <a:bodyPr/>
                    <a:lstStyle/>
                    <a:p>
                      <a:pPr algn="ctr"/>
                      <a:r>
                        <a:rPr lang="en-US" sz="1000" kern="0">
                          <a:solidFill>
                            <a:schemeClr val="tx1"/>
                          </a:solidFill>
                          <a:effectLst/>
                        </a:rPr>
                        <a:t>Theme</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a:solidFill>
                            <a:schemeClr val="tx1"/>
                          </a:solidFill>
                          <a:effectLst/>
                        </a:rPr>
                        <a:t>Secondary code</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a:solidFill>
                            <a:schemeClr val="tx1"/>
                          </a:solidFill>
                          <a:effectLst/>
                        </a:rPr>
                        <a:t>Primary code</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dirty="0">
                          <a:solidFill>
                            <a:schemeClr val="tx1"/>
                          </a:solidFill>
                          <a:effectLst/>
                        </a:rPr>
                        <a:t>Sample of text data</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a:solidFill>
                            <a:schemeClr val="tx1"/>
                          </a:solidFill>
                          <a:effectLst/>
                        </a:rPr>
                        <a:t>Participant number</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420432695"/>
                  </a:ext>
                </a:extLst>
              </a:tr>
              <a:tr h="733468">
                <a:tc rowSpan="8">
                  <a:txBody>
                    <a:bodyPr/>
                    <a:lstStyle/>
                    <a:p>
                      <a:pPr algn="ctr"/>
                      <a:r>
                        <a:rPr lang="en-US" sz="1000" kern="0" dirty="0">
                          <a:solidFill>
                            <a:schemeClr val="tx1"/>
                          </a:solidFill>
                          <a:effectLst/>
                        </a:rPr>
                        <a:t>[Contribution to healthcare provider</a:t>
                      </a:r>
                      <a:r>
                        <a:rPr lang="ja-JP" altLang="en-US" sz="1000" kern="0" dirty="0">
                          <a:solidFill>
                            <a:schemeClr val="tx1"/>
                          </a:solidFill>
                          <a:effectLst/>
                        </a:rPr>
                        <a:t> </a:t>
                      </a:r>
                      <a:r>
                        <a:rPr lang="en-US" sz="1000" kern="0" dirty="0">
                          <a:solidFill>
                            <a:schemeClr val="tx1"/>
                          </a:solidFill>
                          <a:effectLst/>
                        </a:rPr>
                        <a:t>and medical student education]</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a:solidFill>
                            <a:schemeClr val="tx1"/>
                          </a:solidFill>
                          <a:effectLst/>
                        </a:rPr>
                        <a:t>&lt;Experience of </a:t>
                      </a:r>
                      <a:endParaRPr lang="ja-JP" sz="1050" kern="100">
                        <a:solidFill>
                          <a:schemeClr val="tx1"/>
                        </a:solidFill>
                        <a:effectLst/>
                      </a:endParaRPr>
                    </a:p>
                    <a:p>
                      <a:pPr algn="ctr"/>
                      <a:r>
                        <a:rPr lang="en-US" sz="1000" kern="0">
                          <a:solidFill>
                            <a:schemeClr val="tx1"/>
                          </a:solidFill>
                          <a:effectLst/>
                        </a:rPr>
                        <a:t>being involved in </a:t>
                      </a:r>
                      <a:endParaRPr lang="ja-JP" sz="1050" kern="100">
                        <a:solidFill>
                          <a:schemeClr val="tx1"/>
                        </a:solidFill>
                        <a:effectLst/>
                      </a:endParaRPr>
                    </a:p>
                    <a:p>
                      <a:pPr algn="ctr"/>
                      <a:r>
                        <a:rPr lang="en-US" sz="1000" kern="0">
                          <a:solidFill>
                            <a:schemeClr val="tx1"/>
                          </a:solidFill>
                          <a:effectLst/>
                        </a:rPr>
                        <a:t>the positive growth </a:t>
                      </a:r>
                      <a:endParaRPr lang="ja-JP" sz="1050" kern="100">
                        <a:solidFill>
                          <a:schemeClr val="tx1"/>
                        </a:solidFill>
                        <a:effectLst/>
                      </a:endParaRPr>
                    </a:p>
                    <a:p>
                      <a:pPr algn="ctr"/>
                      <a:r>
                        <a:rPr lang="en-US" sz="1000" kern="0">
                          <a:solidFill>
                            <a:schemeClr val="tx1"/>
                          </a:solidFill>
                          <a:effectLst/>
                        </a:rPr>
                        <a:t>of learners&gt;</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just"/>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just"/>
                      <a:r>
                        <a:rPr lang="ja-JP" sz="1000" kern="0">
                          <a:solidFill>
                            <a:schemeClr val="tx1"/>
                          </a:solidFill>
                          <a:effectLst/>
                        </a:rPr>
                        <a:t>“</a:t>
                      </a:r>
                      <a:r>
                        <a:rPr lang="en-US" sz="1000" kern="0">
                          <a:solidFill>
                            <a:schemeClr val="tx1"/>
                          </a:solidFill>
                          <a:effectLst/>
                        </a:rPr>
                        <a:t>Seeing students, early-stage physicians-in-training, and general medicine fellows keep growing makes me realize that I am involved somehow in a good way in the growth of those who aspire to become a healthcare professional. I guess that</a:t>
                      </a:r>
                      <a:r>
                        <a:rPr lang="ja-JP" sz="1000" kern="0">
                          <a:solidFill>
                            <a:schemeClr val="tx1"/>
                          </a:solidFill>
                          <a:effectLst/>
                        </a:rPr>
                        <a:t>’</a:t>
                      </a:r>
                      <a:r>
                        <a:rPr lang="en-US" sz="1000" kern="0">
                          <a:solidFill>
                            <a:schemeClr val="tx1"/>
                          </a:solidFill>
                          <a:effectLst/>
                        </a:rPr>
                        <a:t>s one of the reasons why I find (working as) a physician meaningful.</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a:solidFill>
                            <a:schemeClr val="tx1"/>
                          </a:solidFill>
                          <a:effectLst/>
                        </a:rPr>
                        <a:t>3</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3475669840"/>
                  </a:ext>
                </a:extLst>
              </a:tr>
              <a:tr h="798899">
                <a:tc vMerge="1">
                  <a:txBody>
                    <a:bodyPr/>
                    <a:lstStyle/>
                    <a:p>
                      <a:endParaRPr kumimoji="1" lang="ja-JP" altLang="en-US"/>
                    </a:p>
                  </a:txBody>
                  <a:tcPr/>
                </a:tc>
                <a:tc>
                  <a:txBody>
                    <a:bodyPr/>
                    <a:lstStyle/>
                    <a:p>
                      <a:pPr algn="ctr"/>
                      <a:r>
                        <a:rPr lang="en-US" sz="1000" kern="0">
                          <a:solidFill>
                            <a:schemeClr val="tx1"/>
                          </a:solidFill>
                          <a:effectLst/>
                        </a:rPr>
                        <a:t>&lt;Experience of serving the community as an educational venue&gt;</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just"/>
                      <a:r>
                        <a:rPr lang="ja-JP" sz="1000" kern="0" dirty="0">
                          <a:solidFill>
                            <a:schemeClr val="tx1"/>
                          </a:solidFill>
                          <a:effectLst/>
                        </a:rPr>
                        <a:t>　</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B w="12700" cap="flat" cmpd="sng" algn="ctr">
                      <a:solidFill>
                        <a:schemeClr val="tx1"/>
                      </a:solidFill>
                      <a:prstDash val="solid"/>
                      <a:round/>
                      <a:headEnd type="none" w="med" len="med"/>
                      <a:tailEnd type="none" w="med" len="med"/>
                    </a:lnB>
                    <a:noFill/>
                  </a:tcPr>
                </a:tc>
                <a:tc>
                  <a:txBody>
                    <a:bodyPr/>
                    <a:lstStyle/>
                    <a:p>
                      <a:pPr algn="just"/>
                      <a:r>
                        <a:rPr lang="ja-JP" sz="1000" kern="0">
                          <a:solidFill>
                            <a:schemeClr val="tx1"/>
                          </a:solidFill>
                          <a:effectLst/>
                        </a:rPr>
                        <a:t>“</a:t>
                      </a:r>
                      <a:r>
                        <a:rPr lang="en-US" sz="1000" kern="0">
                          <a:solidFill>
                            <a:schemeClr val="tx1"/>
                          </a:solidFill>
                          <a:effectLst/>
                        </a:rPr>
                        <a:t>I want to provide students with training in a clinic with an environment for on-site learning at a front-line clinic in the community. I find it very meaningful.</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a:solidFill>
                            <a:schemeClr val="tx1"/>
                          </a:solidFill>
                          <a:effectLst/>
                        </a:rPr>
                        <a:t>5</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1925647481"/>
                  </a:ext>
                </a:extLst>
              </a:tr>
              <a:tr h="712575">
                <a:tc vMerge="1">
                  <a:txBody>
                    <a:bodyPr/>
                    <a:lstStyle/>
                    <a:p>
                      <a:endParaRPr kumimoji="1" lang="ja-JP" altLang="en-US"/>
                    </a:p>
                  </a:txBody>
                  <a:tcPr/>
                </a:tc>
                <a:tc rowSpan="4">
                  <a:txBody>
                    <a:bodyPr/>
                    <a:lstStyle/>
                    <a:p>
                      <a:pPr algn="ctr"/>
                      <a:r>
                        <a:rPr lang="en-US" sz="1000" kern="0" dirty="0">
                          <a:solidFill>
                            <a:schemeClr val="tx1"/>
                          </a:solidFill>
                          <a:effectLst/>
                        </a:rPr>
                        <a:t>&lt;Being involved as </a:t>
                      </a:r>
                      <a:endParaRPr lang="ja-JP" sz="1050" kern="100" dirty="0">
                        <a:solidFill>
                          <a:schemeClr val="tx1"/>
                        </a:solidFill>
                        <a:effectLst/>
                      </a:endParaRPr>
                    </a:p>
                    <a:p>
                      <a:pPr algn="ctr"/>
                      <a:r>
                        <a:rPr lang="en-US" sz="1000" kern="0" dirty="0">
                          <a:solidFill>
                            <a:schemeClr val="tx1"/>
                          </a:solidFill>
                          <a:effectLst/>
                        </a:rPr>
                        <a:t>a co-learner in </a:t>
                      </a:r>
                      <a:endParaRPr lang="ja-JP" sz="1050" kern="100" dirty="0">
                        <a:solidFill>
                          <a:schemeClr val="tx1"/>
                        </a:solidFill>
                        <a:effectLst/>
                      </a:endParaRPr>
                    </a:p>
                    <a:p>
                      <a:pPr algn="ctr"/>
                      <a:r>
                        <a:rPr lang="en-US" sz="1000" kern="0" dirty="0">
                          <a:solidFill>
                            <a:schemeClr val="tx1"/>
                          </a:solidFill>
                          <a:effectLst/>
                        </a:rPr>
                        <a:t>lifelong learning&gt;</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R>
                      <a:noFill/>
                    </a:lnR>
                    <a:lnB w="12700" cap="flat" cmpd="sng" algn="ctr">
                      <a:solidFill>
                        <a:schemeClr val="tx1"/>
                      </a:solidFill>
                      <a:prstDash val="solid"/>
                      <a:round/>
                      <a:headEnd type="none" w="med" len="med"/>
                      <a:tailEnd type="none" w="med" len="med"/>
                    </a:lnB>
                    <a:noFill/>
                  </a:tcPr>
                </a:tc>
                <a:tc>
                  <a:txBody>
                    <a:bodyPr/>
                    <a:lstStyle/>
                    <a:p>
                      <a:pPr algn="ctr"/>
                      <a:r>
                        <a:rPr lang="ja-JP" sz="1000" kern="0" dirty="0">
                          <a:solidFill>
                            <a:schemeClr val="tx1"/>
                          </a:solidFill>
                          <a:effectLst/>
                        </a:rPr>
                        <a:t>　</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r>
                        <a:rPr lang="en-US" sz="1000" kern="0" dirty="0">
                          <a:solidFill>
                            <a:schemeClr val="tx1"/>
                          </a:solidFill>
                          <a:effectLst/>
                        </a:rPr>
                        <a:t>Lifelong education will not be possible unless students keep coming to us. (...) I use it (explanation about patients and their treatment options) for my lifelong learning. (...) </a:t>
                      </a:r>
                      <a:r>
                        <a:rPr lang="en-US" sz="1000" kern="0" dirty="0">
                          <a:solidFill>
                            <a:srgbClr val="FF0000"/>
                          </a:solidFill>
                          <a:effectLst/>
                        </a:rPr>
                        <a:t>Providing on-the-job training is the best nourishment for me, not a commercial effort.</a:t>
                      </a:r>
                      <a:endParaRPr lang="ja-JP" sz="1050" kern="100" dirty="0">
                        <a:solidFill>
                          <a:srgbClr val="FF0000"/>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L>
                      <a:noFill/>
                    </a:lnL>
                    <a:noFill/>
                  </a:tcPr>
                </a:tc>
                <a:tc>
                  <a:txBody>
                    <a:bodyPr/>
                    <a:lstStyle/>
                    <a:p>
                      <a:pPr algn="ctr"/>
                      <a:r>
                        <a:rPr lang="en-US" sz="1000" kern="0">
                          <a:solidFill>
                            <a:schemeClr val="tx1"/>
                          </a:solidFill>
                          <a:effectLst/>
                        </a:rPr>
                        <a:t>5</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428488703"/>
                  </a:ext>
                </a:extLst>
              </a:tr>
              <a:tr h="440961">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dirty="0">
                          <a:solidFill>
                            <a:schemeClr val="tx1"/>
                          </a:solidFill>
                          <a:effectLst/>
                        </a:rPr>
                        <a:t>&lt;Educating students as </a:t>
                      </a:r>
                      <a:endParaRPr lang="ja-JP" sz="1050" kern="100" dirty="0">
                        <a:solidFill>
                          <a:schemeClr val="tx1"/>
                        </a:solidFill>
                        <a:effectLst/>
                      </a:endParaRPr>
                    </a:p>
                    <a:p>
                      <a:pPr algn="ctr"/>
                      <a:r>
                        <a:rPr lang="en-US" sz="1000" kern="0" dirty="0">
                          <a:solidFill>
                            <a:schemeClr val="tx1"/>
                          </a:solidFill>
                          <a:effectLst/>
                        </a:rPr>
                        <a:t>a lifelong education </a:t>
                      </a:r>
                      <a:endParaRPr lang="ja-JP" sz="1050" kern="100" dirty="0">
                        <a:solidFill>
                          <a:schemeClr val="tx1"/>
                        </a:solidFill>
                        <a:effectLst/>
                      </a:endParaRPr>
                    </a:p>
                    <a:p>
                      <a:pPr algn="ctr"/>
                      <a:r>
                        <a:rPr lang="en-US" sz="1000" kern="0" dirty="0">
                          <a:solidFill>
                            <a:schemeClr val="tx1"/>
                          </a:solidFill>
                          <a:effectLst/>
                        </a:rPr>
                        <a:t>for themselves&gt;</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ja-JP" sz="1000" kern="0">
                          <a:solidFill>
                            <a:schemeClr val="tx1"/>
                          </a:solidFill>
                          <a:effectLst/>
                        </a:rPr>
                        <a:t>“</a:t>
                      </a:r>
                      <a:r>
                        <a:rPr lang="en-US" sz="1000" kern="0">
                          <a:solidFill>
                            <a:schemeClr val="tx1"/>
                          </a:solidFill>
                          <a:effectLst/>
                        </a:rPr>
                        <a:t>I believe I can learn from teaching (someone), which is a process of mutual improvement. That is the good part of education, I think.</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lnL>
                      <a:noFill/>
                    </a:lnL>
                    <a:noFill/>
                  </a:tcPr>
                </a:tc>
                <a:tc>
                  <a:txBody>
                    <a:bodyPr/>
                    <a:lstStyle/>
                    <a:p>
                      <a:pPr algn="ctr"/>
                      <a:r>
                        <a:rPr lang="en-US" sz="1000" kern="0">
                          <a:solidFill>
                            <a:schemeClr val="tx1"/>
                          </a:solidFill>
                          <a:effectLst/>
                        </a:rPr>
                        <a:t>9</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2908901656"/>
                  </a:ext>
                </a:extLst>
              </a:tr>
              <a:tr h="607346">
                <a:tc vMerge="1">
                  <a:txBody>
                    <a:bodyPr/>
                    <a:lstStyle/>
                    <a:p>
                      <a:endParaRPr kumimoji="1" lang="ja-JP" altLang="en-US"/>
                    </a:p>
                  </a:txBody>
                  <a:tcPr/>
                </a:tc>
                <a:tc vMerge="1">
                  <a:txBody>
                    <a:bodyPr/>
                    <a:lstStyle/>
                    <a:p>
                      <a:endParaRPr kumimoji="1" lang="ja-JP" altLang="en-US"/>
                    </a:p>
                  </a:txBody>
                  <a:tcPr/>
                </a:tc>
                <a:tc>
                  <a:txBody>
                    <a:bodyPr/>
                    <a:lstStyle/>
                    <a:p>
                      <a:endParaRPr lang="ja-JP" sz="1050" kern="100">
                        <a:solidFill>
                          <a:schemeClr val="tx1"/>
                        </a:solidFill>
                        <a:effectLst/>
                        <a:latin typeface="游明朝" panose="02020400000000000000" pitchFamily="18" charset="-128"/>
                        <a:ea typeface="游明朝" panose="02020400000000000000" pitchFamily="18" charset="-128"/>
                      </a:endParaRPr>
                    </a:p>
                  </a:txBody>
                  <a:tcPr marL="40976" marR="40976" marT="0" marB="0" anchor="ctr">
                    <a:lnT w="12700" cap="flat" cmpd="sng" algn="ctr">
                      <a:noFill/>
                      <a:prstDash val="solid"/>
                      <a:round/>
                      <a:headEnd type="none" w="med" len="med"/>
                      <a:tailEnd type="none" w="med" len="med"/>
                    </a:lnT>
                    <a:noFill/>
                  </a:tcPr>
                </a:tc>
                <a:tc>
                  <a:txBody>
                    <a:bodyPr/>
                    <a:lstStyle/>
                    <a:p>
                      <a:pPr algn="l"/>
                      <a:r>
                        <a:rPr lang="ja-JP" sz="1000" kern="0" dirty="0">
                          <a:solidFill>
                            <a:schemeClr val="tx1"/>
                          </a:solidFill>
                          <a:effectLst/>
                        </a:rPr>
                        <a:t>“</a:t>
                      </a:r>
                      <a:r>
                        <a:rPr lang="en-US" sz="1000" kern="0" dirty="0">
                          <a:solidFill>
                            <a:schemeClr val="tx1"/>
                          </a:solidFill>
                          <a:effectLst/>
                        </a:rPr>
                        <a:t>I personally like portfolio education (reporting of cases which are educational), and (...) I really like the work of deepening thought and reflecting on things together. (...) Perhaps it is because it is also the act of reflecting on myself.</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oFill/>
                  </a:tcPr>
                </a:tc>
                <a:tc>
                  <a:txBody>
                    <a:bodyPr/>
                    <a:lstStyle/>
                    <a:p>
                      <a:pPr algn="ctr"/>
                      <a:r>
                        <a:rPr lang="en-US" sz="1000" kern="0">
                          <a:solidFill>
                            <a:schemeClr val="tx1"/>
                          </a:solidFill>
                          <a:effectLst/>
                        </a:rPr>
                        <a:t>14</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445674932"/>
                  </a:ext>
                </a:extLst>
              </a:tr>
              <a:tr h="728815">
                <a:tc vMerge="1">
                  <a:txBody>
                    <a:bodyPr/>
                    <a:lstStyle/>
                    <a:p>
                      <a:endParaRPr kumimoji="1" lang="ja-JP" altLang="en-US"/>
                    </a:p>
                  </a:txBody>
                  <a:tcPr/>
                </a:tc>
                <a:tc vMerge="1">
                  <a:txBody>
                    <a:bodyPr/>
                    <a:lstStyle/>
                    <a:p>
                      <a:endParaRPr kumimoji="1" lang="ja-JP" altLang="en-US"/>
                    </a:p>
                  </a:txBody>
                  <a:tcPr/>
                </a:tc>
                <a:tc>
                  <a:txBody>
                    <a:bodyPr/>
                    <a:lstStyle/>
                    <a:p>
                      <a:pPr algn="ctr"/>
                      <a:r>
                        <a:rPr lang="en-US" sz="1000" kern="0" dirty="0">
                          <a:solidFill>
                            <a:schemeClr val="tx1"/>
                          </a:solidFill>
                          <a:effectLst/>
                        </a:rPr>
                        <a:t>&lt;Transforming from </a:t>
                      </a:r>
                      <a:endParaRPr lang="ja-JP" sz="1050" kern="100" dirty="0">
                        <a:solidFill>
                          <a:schemeClr val="tx1"/>
                        </a:solidFill>
                        <a:effectLst/>
                      </a:endParaRPr>
                    </a:p>
                    <a:p>
                      <a:pPr algn="ctr"/>
                      <a:r>
                        <a:rPr lang="en-US" sz="1000" kern="0" dirty="0">
                          <a:solidFill>
                            <a:schemeClr val="tx1"/>
                          </a:solidFill>
                          <a:effectLst/>
                        </a:rPr>
                        <a:t>a teacher to a co-learner in lifelong learning&gt;</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B w="12700" cap="flat" cmpd="sng" algn="ctr">
                      <a:solidFill>
                        <a:schemeClr val="tx1"/>
                      </a:solidFill>
                      <a:prstDash val="solid"/>
                      <a:round/>
                      <a:headEnd type="none" w="med" len="med"/>
                      <a:tailEnd type="none" w="med" len="med"/>
                    </a:lnB>
                    <a:noFill/>
                  </a:tcPr>
                </a:tc>
                <a:tc>
                  <a:txBody>
                    <a:bodyPr/>
                    <a:lstStyle/>
                    <a:p>
                      <a:pPr algn="l"/>
                      <a:r>
                        <a:rPr lang="ja-JP" sz="1000" kern="0">
                          <a:solidFill>
                            <a:schemeClr val="tx1"/>
                          </a:solidFill>
                          <a:effectLst/>
                        </a:rPr>
                        <a:t>“</a:t>
                      </a:r>
                      <a:r>
                        <a:rPr lang="en-US" sz="1000" kern="0">
                          <a:solidFill>
                            <a:schemeClr val="tx1"/>
                          </a:solidFill>
                          <a:effectLst/>
                        </a:rPr>
                        <a:t>(Teaching general medicine fellows is) more like a co-learning relationship rather than a teacher-learner relationship. I hope that demonstrating it will give them a sense of lifelong education for general practitioners and help educate them, leading to a larger number of general practitioners.</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oFill/>
                  </a:tcPr>
                </a:tc>
                <a:tc>
                  <a:txBody>
                    <a:bodyPr/>
                    <a:lstStyle/>
                    <a:p>
                      <a:pPr algn="ctr"/>
                      <a:r>
                        <a:rPr lang="en-US" sz="1000" kern="0">
                          <a:solidFill>
                            <a:schemeClr val="tx1"/>
                          </a:solidFill>
                          <a:effectLst/>
                        </a:rPr>
                        <a:t>7</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3102890984"/>
                  </a:ext>
                </a:extLst>
              </a:tr>
              <a:tr h="712575">
                <a:tc vMerge="1">
                  <a:txBody>
                    <a:bodyPr/>
                    <a:lstStyle/>
                    <a:p>
                      <a:endParaRPr kumimoji="1" lang="ja-JP" altLang="en-US"/>
                    </a:p>
                  </a:txBody>
                  <a:tcPr/>
                </a:tc>
                <a:tc rowSpan="2">
                  <a:txBody>
                    <a:bodyPr/>
                    <a:lstStyle/>
                    <a:p>
                      <a:pPr algn="ctr"/>
                      <a:r>
                        <a:rPr lang="en-US" sz="1000" kern="0" dirty="0">
                          <a:solidFill>
                            <a:schemeClr val="tx1"/>
                          </a:solidFill>
                          <a:effectLst/>
                        </a:rPr>
                        <a:t>&lt;Role model as a primary care physician&gt;</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R>
                      <a:noFill/>
                    </a:lnR>
                    <a:lnT w="12700" cap="flat" cmpd="sng" algn="ctr">
                      <a:solidFill>
                        <a:schemeClr val="tx1"/>
                      </a:solidFill>
                      <a:prstDash val="solid"/>
                      <a:round/>
                      <a:headEnd type="none" w="med" len="med"/>
                      <a:tailEnd type="none" w="med" len="med"/>
                    </a:lnT>
                    <a:noFill/>
                  </a:tcPr>
                </a:tc>
                <a:tc>
                  <a:txBody>
                    <a:bodyPr/>
                    <a:lstStyle/>
                    <a:p>
                      <a:pPr algn="ctr"/>
                      <a:r>
                        <a:rPr lang="ja-JP" sz="1000" kern="0" dirty="0">
                          <a:solidFill>
                            <a:schemeClr val="tx1"/>
                          </a:solidFill>
                          <a:effectLst/>
                        </a:rPr>
                        <a:t>　</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miter lim="800000"/>
                    </a:lnB>
                    <a:lnTlToBr w="12700" cmpd="sng">
                      <a:noFill/>
                      <a:prstDash val="solid"/>
                    </a:lnTlToBr>
                    <a:lnBlToTr w="12700" cmpd="sng">
                      <a:noFill/>
                      <a:prstDash val="solid"/>
                    </a:lnBlToTr>
                    <a:noFill/>
                  </a:tcPr>
                </a:tc>
                <a:tc>
                  <a:txBody>
                    <a:bodyPr/>
                    <a:lstStyle/>
                    <a:p>
                      <a:pPr algn="just"/>
                      <a:r>
                        <a:rPr lang="en-US" sz="1000" kern="0">
                          <a:solidFill>
                            <a:schemeClr val="tx1"/>
                          </a:solidFill>
                          <a:effectLst/>
                        </a:rPr>
                        <a:t>I engage in the education for general practitioners in this community, in the belief that we are the only ones who can teach it. There may be other similar fields, but the learning process (of general medicine fellows) completely differs, depending on how you show and teach it.</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lnL>
                      <a:noFill/>
                    </a:lnL>
                    <a:noFill/>
                  </a:tcPr>
                </a:tc>
                <a:tc>
                  <a:txBody>
                    <a:bodyPr/>
                    <a:lstStyle/>
                    <a:p>
                      <a:pPr algn="ctr"/>
                      <a:r>
                        <a:rPr lang="en-US" sz="1000" kern="0">
                          <a:solidFill>
                            <a:schemeClr val="tx1"/>
                          </a:solidFill>
                          <a:effectLst/>
                        </a:rPr>
                        <a:t>7</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366412650"/>
                  </a:ext>
                </a:extLst>
              </a:tr>
              <a:tr h="728815">
                <a:tc vMerge="1">
                  <a:txBody>
                    <a:bodyPr/>
                    <a:lstStyle/>
                    <a:p>
                      <a:endParaRPr kumimoji="1" lang="ja-JP" altLang="en-US"/>
                    </a:p>
                  </a:txBody>
                  <a:tcPr/>
                </a:tc>
                <a:tc vMerge="1">
                  <a:txBody>
                    <a:bodyPr/>
                    <a:lstStyle/>
                    <a:p>
                      <a:endParaRPr kumimoji="1" lang="ja-JP" altLang="en-US"/>
                    </a:p>
                  </a:txBody>
                  <a:tcPr/>
                </a:tc>
                <a:tc>
                  <a:txBody>
                    <a:bodyPr/>
                    <a:lstStyle/>
                    <a:p>
                      <a:endParaRPr lang="ja-JP" sz="1050" kern="100">
                        <a:solidFill>
                          <a:schemeClr val="tx1"/>
                        </a:solidFill>
                        <a:effectLst/>
                        <a:latin typeface="游明朝" panose="02020400000000000000" pitchFamily="18" charset="-128"/>
                        <a:ea typeface="游明朝" panose="02020400000000000000" pitchFamily="18" charset="-128"/>
                      </a:endParaRPr>
                    </a:p>
                  </a:txBody>
                  <a:tcPr marL="40976" marR="40976" marT="0" marB="0" anchor="ctr">
                    <a:lnT w="12700" cap="flat" cmpd="sng" algn="ctr">
                      <a:noFill/>
                      <a:prstDash val="solid"/>
                      <a:miter lim="800000"/>
                    </a:lnT>
                    <a:noFill/>
                  </a:tcPr>
                </a:tc>
                <a:tc>
                  <a:txBody>
                    <a:bodyPr/>
                    <a:lstStyle/>
                    <a:p>
                      <a:pPr algn="just"/>
                      <a:r>
                        <a:rPr lang="ja-JP" sz="1000" kern="0">
                          <a:solidFill>
                            <a:schemeClr val="tx1"/>
                          </a:solidFill>
                          <a:effectLst/>
                        </a:rPr>
                        <a:t>“</a:t>
                      </a:r>
                      <a:r>
                        <a:rPr lang="en-US" sz="1000" kern="0">
                          <a:solidFill>
                            <a:schemeClr val="tx1"/>
                          </a:solidFill>
                          <a:effectLst/>
                        </a:rPr>
                        <a:t>Sometimes, students and early-stage physicians-in-training who see me (seeing a patient) say, </a:t>
                      </a:r>
                      <a:r>
                        <a:rPr lang="ja-JP" sz="1000" kern="0">
                          <a:solidFill>
                            <a:schemeClr val="tx1"/>
                          </a:solidFill>
                          <a:effectLst/>
                        </a:rPr>
                        <a:t>‘</a:t>
                      </a:r>
                      <a:r>
                        <a:rPr lang="en-US" sz="1000" kern="0">
                          <a:solidFill>
                            <a:schemeClr val="tx1"/>
                          </a:solidFill>
                          <a:effectLst/>
                        </a:rPr>
                        <a:t>I want to be someone like you who can support patients.</a:t>
                      </a:r>
                      <a:r>
                        <a:rPr lang="ja-JP" sz="1000" kern="0">
                          <a:solidFill>
                            <a:schemeClr val="tx1"/>
                          </a:solidFill>
                          <a:effectLst/>
                        </a:rPr>
                        <a:t>’</a:t>
                      </a:r>
                      <a:r>
                        <a:rPr lang="en-US" sz="1000" kern="0">
                          <a:solidFill>
                            <a:schemeClr val="tx1"/>
                          </a:solidFill>
                          <a:effectLst/>
                        </a:rPr>
                        <a:t> Frankly, it makes me feel happy. It is rewarding to me when I try to show my students that family physicians work with a sense of satisfaction and it is understood by them.</a:t>
                      </a:r>
                      <a:r>
                        <a:rPr lang="ja-JP" sz="1000" kern="0">
                          <a:solidFill>
                            <a:schemeClr val="tx1"/>
                          </a:solidFill>
                          <a:effectLst/>
                        </a:rPr>
                        <a:t>” </a:t>
                      </a:r>
                      <a:endParaRPr lang="ja-JP" sz="105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tc>
                  <a:txBody>
                    <a:bodyPr/>
                    <a:lstStyle/>
                    <a:p>
                      <a:pPr algn="ctr"/>
                      <a:r>
                        <a:rPr lang="en-US" sz="1000" kern="0" dirty="0">
                          <a:solidFill>
                            <a:schemeClr val="tx1"/>
                          </a:solidFill>
                          <a:effectLst/>
                        </a:rPr>
                        <a:t>12</a:t>
                      </a:r>
                      <a:endParaRPr lang="ja-JP" sz="105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40976" marR="40976" marT="0" marB="0" anchor="ctr">
                    <a:noFill/>
                  </a:tcPr>
                </a:tc>
                <a:extLst>
                  <a:ext uri="{0D108BD9-81ED-4DB2-BD59-A6C34878D82A}">
                    <a16:rowId xmlns:a16="http://schemas.microsoft.com/office/drawing/2014/main" val="352398685"/>
                  </a:ext>
                </a:extLst>
              </a:tr>
            </a:tbl>
          </a:graphicData>
        </a:graphic>
      </p:graphicFrame>
    </p:spTree>
    <p:extLst>
      <p:ext uri="{BB962C8B-B14F-4D97-AF65-F5344CB8AC3E}">
        <p14:creationId xmlns:p14="http://schemas.microsoft.com/office/powerpoint/2010/main" val="2394483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C3642F6F-37BD-D1D5-C2D2-20A56476C620}"/>
              </a:ext>
            </a:extLst>
          </p:cNvPr>
          <p:cNvGraphicFramePr>
            <a:graphicFrameLocks noGrp="1"/>
          </p:cNvGraphicFramePr>
          <p:nvPr>
            <p:extLst>
              <p:ext uri="{D42A27DB-BD31-4B8C-83A1-F6EECF244321}">
                <p14:modId xmlns:p14="http://schemas.microsoft.com/office/powerpoint/2010/main" val="62242047"/>
              </p:ext>
            </p:extLst>
          </p:nvPr>
        </p:nvGraphicFramePr>
        <p:xfrm>
          <a:off x="188007" y="230735"/>
          <a:ext cx="9571292" cy="6469165"/>
        </p:xfrm>
        <a:graphic>
          <a:graphicData uri="http://schemas.openxmlformats.org/drawingml/2006/table">
            <a:tbl>
              <a:tblPr firstRow="1" firstCol="1" bandRow="1">
                <a:tableStyleId>{7E9639D4-E3E2-4D34-9284-5A2195B3D0D7}</a:tableStyleId>
              </a:tblPr>
              <a:tblGrid>
                <a:gridCol w="1143933">
                  <a:extLst>
                    <a:ext uri="{9D8B030D-6E8A-4147-A177-3AD203B41FA5}">
                      <a16:colId xmlns:a16="http://schemas.microsoft.com/office/drawing/2014/main" val="3913952060"/>
                    </a:ext>
                  </a:extLst>
                </a:gridCol>
                <a:gridCol w="1154886">
                  <a:extLst>
                    <a:ext uri="{9D8B030D-6E8A-4147-A177-3AD203B41FA5}">
                      <a16:colId xmlns:a16="http://schemas.microsoft.com/office/drawing/2014/main" val="3905970758"/>
                    </a:ext>
                  </a:extLst>
                </a:gridCol>
                <a:gridCol w="1264778">
                  <a:extLst>
                    <a:ext uri="{9D8B030D-6E8A-4147-A177-3AD203B41FA5}">
                      <a16:colId xmlns:a16="http://schemas.microsoft.com/office/drawing/2014/main" val="2733777830"/>
                    </a:ext>
                  </a:extLst>
                </a:gridCol>
                <a:gridCol w="5303923">
                  <a:extLst>
                    <a:ext uri="{9D8B030D-6E8A-4147-A177-3AD203B41FA5}">
                      <a16:colId xmlns:a16="http://schemas.microsoft.com/office/drawing/2014/main" val="312303125"/>
                    </a:ext>
                  </a:extLst>
                </a:gridCol>
                <a:gridCol w="703772">
                  <a:extLst>
                    <a:ext uri="{9D8B030D-6E8A-4147-A177-3AD203B41FA5}">
                      <a16:colId xmlns:a16="http://schemas.microsoft.com/office/drawing/2014/main" val="586296714"/>
                    </a:ext>
                  </a:extLst>
                </a:gridCol>
              </a:tblGrid>
              <a:tr h="437264">
                <a:tc>
                  <a:txBody>
                    <a:bodyPr/>
                    <a:lstStyle/>
                    <a:p>
                      <a:pPr algn="ctr"/>
                      <a:r>
                        <a:rPr lang="en-US" sz="900" kern="0">
                          <a:solidFill>
                            <a:schemeClr val="tx1"/>
                          </a:solidFill>
                          <a:effectLst/>
                        </a:rPr>
                        <a:t>Theme</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Secondary code</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Primary code</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dirty="0">
                          <a:solidFill>
                            <a:schemeClr val="tx1"/>
                          </a:solidFill>
                          <a:effectLst/>
                        </a:rPr>
                        <a:t>Sample of text data</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Participant number</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1045730599"/>
                  </a:ext>
                </a:extLst>
              </a:tr>
              <a:tr h="1167042">
                <a:tc rowSpan="6">
                  <a:txBody>
                    <a:bodyPr/>
                    <a:lstStyle/>
                    <a:p>
                      <a:pPr algn="ctr"/>
                      <a:r>
                        <a:rPr lang="en-US" sz="900" kern="0" dirty="0">
                          <a:solidFill>
                            <a:schemeClr val="tx1"/>
                          </a:solidFill>
                          <a:effectLst/>
                        </a:rPr>
                        <a:t>[Contribution to </a:t>
                      </a:r>
                    </a:p>
                    <a:p>
                      <a:pPr algn="ctr"/>
                      <a:r>
                        <a:rPr lang="en-US" sz="900" kern="0" dirty="0">
                          <a:solidFill>
                            <a:schemeClr val="tx1"/>
                          </a:solidFill>
                          <a:effectLst/>
                        </a:rPr>
                        <a:t>the community </a:t>
                      </a:r>
                    </a:p>
                    <a:p>
                      <a:pPr algn="ctr"/>
                      <a:r>
                        <a:rPr lang="en-US" sz="900" kern="0" dirty="0">
                          <a:solidFill>
                            <a:schemeClr val="tx1"/>
                          </a:solidFill>
                          <a:effectLst/>
                        </a:rPr>
                        <a:t>and society]</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rowSpan="3">
                  <a:txBody>
                    <a:bodyPr/>
                    <a:lstStyle/>
                    <a:p>
                      <a:pPr algn="ctr"/>
                      <a:r>
                        <a:rPr lang="en-US" sz="900" kern="0" dirty="0">
                          <a:solidFill>
                            <a:schemeClr val="tx1"/>
                          </a:solidFill>
                          <a:effectLst/>
                        </a:rPr>
                        <a:t>&lt;Building of a team to respond to the needs of the community&gt;</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&lt;Building a team to work on improving healthcare in the community&gt;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a:solidFill>
                            <a:schemeClr val="tx1"/>
                          </a:solidFill>
                          <a:effectLst/>
                        </a:rPr>
                        <a:t>“</a:t>
                      </a:r>
                      <a:r>
                        <a:rPr lang="en-US" sz="900" kern="0">
                          <a:solidFill>
                            <a:schemeClr val="tx1"/>
                          </a:solidFill>
                          <a:effectLst/>
                        </a:rPr>
                        <a:t>How I build a team and how I make teammates are strongly linked to a sense of satisfaction. In comprehensive community care, we always value our colleagues in the government sector, local nursing and welfare offices, and the Japan Medical Association. I</a:t>
                      </a:r>
                      <a:r>
                        <a:rPr lang="ja-JP" sz="900" kern="0">
                          <a:solidFill>
                            <a:schemeClr val="tx1"/>
                          </a:solidFill>
                          <a:effectLst/>
                        </a:rPr>
                        <a:t>’</a:t>
                      </a:r>
                      <a:r>
                        <a:rPr lang="en-US" sz="900" kern="0">
                          <a:solidFill>
                            <a:schemeClr val="tx1"/>
                          </a:solidFill>
                          <a:effectLst/>
                        </a:rPr>
                        <a:t>ve been building relationships with them while considering it important (to establish comprehensive community care), so seeing the project plan (for comprehensive community care) moving forward, after all the effort I made, makes me realize I</a:t>
                      </a:r>
                      <a:r>
                        <a:rPr lang="ja-JP" sz="900" kern="0">
                          <a:solidFill>
                            <a:schemeClr val="tx1"/>
                          </a:solidFill>
                          <a:effectLst/>
                        </a:rPr>
                        <a:t>’</a:t>
                      </a:r>
                      <a:r>
                        <a:rPr lang="en-US" sz="900" kern="0">
                          <a:solidFill>
                            <a:schemeClr val="tx1"/>
                          </a:solidFill>
                          <a:effectLst/>
                        </a:rPr>
                        <a:t>ve been building relationships and working for it and for this day. The project (related to comprehensive community care) will be launched next year, for which I</a:t>
                      </a:r>
                      <a:r>
                        <a:rPr lang="ja-JP" sz="900" kern="0">
                          <a:solidFill>
                            <a:schemeClr val="tx1"/>
                          </a:solidFill>
                          <a:effectLst/>
                        </a:rPr>
                        <a:t>’</a:t>
                      </a:r>
                      <a:r>
                        <a:rPr lang="en-US" sz="900" kern="0">
                          <a:solidFill>
                            <a:schemeClr val="tx1"/>
                          </a:solidFill>
                          <a:effectLst/>
                        </a:rPr>
                        <a:t>ve been building up (relationships and trust).</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7</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2199502334"/>
                  </a:ext>
                </a:extLst>
              </a:tr>
              <a:tr h="72940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&lt;Participating in community activities and playing the role of physician&gt;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en-US" sz="900" kern="0">
                          <a:solidFill>
                            <a:schemeClr val="tx1"/>
                          </a:solidFill>
                          <a:effectLst/>
                        </a:rPr>
                        <a:t>There is a place called a </a:t>
                      </a:r>
                      <a:r>
                        <a:rPr lang="ja-JP" sz="900" kern="0">
                          <a:solidFill>
                            <a:schemeClr val="tx1"/>
                          </a:solidFill>
                          <a:effectLst/>
                        </a:rPr>
                        <a:t>‘</a:t>
                      </a:r>
                      <a:r>
                        <a:rPr lang="en-US" sz="900" kern="0">
                          <a:solidFill>
                            <a:schemeClr val="tx1"/>
                          </a:solidFill>
                          <a:effectLst/>
                        </a:rPr>
                        <a:t>community school.</a:t>
                      </a:r>
                      <a:r>
                        <a:rPr lang="ja-JP" sz="900" kern="0">
                          <a:solidFill>
                            <a:schemeClr val="tx1"/>
                          </a:solidFill>
                          <a:effectLst/>
                        </a:rPr>
                        <a:t>’</a:t>
                      </a:r>
                      <a:r>
                        <a:rPr lang="en-US" sz="900" kern="0">
                          <a:solidFill>
                            <a:schemeClr val="tx1"/>
                          </a:solidFill>
                          <a:effectLst/>
                        </a:rPr>
                        <a:t> (...) In a community school, truant children and school physicians participate in discussions, (after which) as a physician, I do things like supporting these kids in my clinic, which I think is unique to community-based family physicians. Within the framework of the hospital-clinic collaboration (with pediatricians), we support them usually  here, (or) work with schools, which I think is one of the latest topics.</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8</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3261538064"/>
                  </a:ext>
                </a:extLst>
              </a:tr>
              <a:tr h="58352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&lt;Contributing to t</a:t>
                      </a:r>
                      <a:endParaRPr lang="ja-JP" sz="1000" kern="100">
                        <a:solidFill>
                          <a:schemeClr val="tx1"/>
                        </a:solidFill>
                        <a:effectLst/>
                      </a:endParaRPr>
                    </a:p>
                    <a:p>
                      <a:pPr algn="ctr"/>
                      <a:r>
                        <a:rPr lang="en-US" sz="900" kern="0">
                          <a:solidFill>
                            <a:schemeClr val="tx1"/>
                          </a:solidFill>
                          <a:effectLst/>
                        </a:rPr>
                        <a:t>he growth of the team </a:t>
                      </a:r>
                      <a:endParaRPr lang="ja-JP" sz="1000" kern="100">
                        <a:solidFill>
                          <a:schemeClr val="tx1"/>
                        </a:solidFill>
                        <a:effectLst/>
                      </a:endParaRPr>
                    </a:p>
                    <a:p>
                      <a:pPr algn="ctr"/>
                      <a:r>
                        <a:rPr lang="en-US" sz="900" kern="0">
                          <a:solidFill>
                            <a:schemeClr val="tx1"/>
                          </a:solidFill>
                          <a:effectLst/>
                        </a:rPr>
                        <a:t>by creating </a:t>
                      </a:r>
                      <a:endParaRPr lang="ja-JP" sz="1000" kern="100">
                        <a:solidFill>
                          <a:schemeClr val="tx1"/>
                        </a:solidFill>
                        <a:effectLst/>
                      </a:endParaRPr>
                    </a:p>
                    <a:p>
                      <a:pPr algn="ctr"/>
                      <a:r>
                        <a:rPr lang="en-US" sz="900" kern="0">
                          <a:solidFill>
                            <a:schemeClr val="tx1"/>
                          </a:solidFill>
                          <a:effectLst/>
                        </a:rPr>
                        <a:t>a team environment&gt;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a:solidFill>
                            <a:schemeClr val="tx1"/>
                          </a:solidFill>
                          <a:effectLst/>
                        </a:rPr>
                        <a:t>“</a:t>
                      </a:r>
                      <a:r>
                        <a:rPr lang="en-US" sz="900" kern="0">
                          <a:solidFill>
                            <a:schemeClr val="tx1"/>
                          </a:solidFill>
                          <a:effectLst/>
                        </a:rPr>
                        <a:t>The lack of good performance as an entire team and as a clinic as a whole can lower the value (of the team), which makes me feel that we really need to ensure that each member will grow up.</a:t>
                      </a:r>
                      <a:r>
                        <a:rPr lang="ja-JP" sz="900" kern="0">
                          <a:solidFill>
                            <a:schemeClr val="tx1"/>
                          </a:solidFill>
                          <a:effectLst/>
                        </a:rPr>
                        <a: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13</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2129910978"/>
                  </a:ext>
                </a:extLst>
              </a:tr>
              <a:tr h="488452">
                <a:tc vMerge="1">
                  <a:txBody>
                    <a:bodyPr/>
                    <a:lstStyle/>
                    <a:p>
                      <a:endParaRPr kumimoji="1" lang="ja-JP" altLang="en-US"/>
                    </a:p>
                  </a:txBody>
                  <a:tcPr/>
                </a:tc>
                <a:tc rowSpan="3">
                  <a:txBody>
                    <a:bodyPr/>
                    <a:lstStyle/>
                    <a:p>
                      <a:pPr algn="ctr"/>
                      <a:r>
                        <a:rPr lang="en-US" sz="900" kern="0">
                          <a:solidFill>
                            <a:schemeClr val="tx1"/>
                          </a:solidFill>
                          <a:effectLst/>
                        </a:rPr>
                        <a:t>&lt;Experience of being able to address the medical needs of their organizations and the society in a timely manner&gt;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&lt;Responding to medical needs of the society&gt;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dirty="0">
                          <a:solidFill>
                            <a:schemeClr val="tx1"/>
                          </a:solidFill>
                          <a:effectLst/>
                        </a:rPr>
                        <a:t>“</a:t>
                      </a:r>
                      <a:r>
                        <a:rPr lang="en-US" sz="900" kern="0" dirty="0">
                          <a:solidFill>
                            <a:schemeClr val="tx1"/>
                          </a:solidFill>
                          <a:effectLst/>
                        </a:rPr>
                        <a:t>There is a great social demand for it (establishment of outpatient care for fever related to the COVID-19 pandemic), so I see it </a:t>
                      </a:r>
                      <a:r>
                        <a:rPr lang="en-US" sz="900" strike="sngStrike" kern="0" dirty="0">
                          <a:solidFill>
                            <a:srgbClr val="FF0000"/>
                          </a:solidFill>
                          <a:effectLst/>
                        </a:rPr>
                        <a:t>(establishment of </a:t>
                      </a:r>
                      <a:r>
                        <a:rPr lang="en-US" altLang="ja-JP" sz="900" strike="noStrike" kern="0" dirty="0">
                          <a:solidFill>
                            <a:srgbClr val="FF0000"/>
                          </a:solidFill>
                          <a:effectLst/>
                        </a:rPr>
                        <a:t>providing</a:t>
                      </a:r>
                      <a:r>
                        <a:rPr lang="ja-JP" altLang="en-US" sz="900" strike="noStrike" kern="0" dirty="0">
                          <a:solidFill>
                            <a:srgbClr val="FF0000"/>
                          </a:solidFill>
                          <a:effectLst/>
                        </a:rPr>
                        <a:t> </a:t>
                      </a:r>
                      <a:r>
                        <a:rPr lang="en-US" sz="900" kern="0" dirty="0">
                          <a:solidFill>
                            <a:schemeClr val="tx1"/>
                          </a:solidFill>
                          <a:effectLst/>
                        </a:rPr>
                        <a:t>outpatient care for fever) as very valuable.</a:t>
                      </a:r>
                      <a:r>
                        <a:rPr lang="ja-JP" sz="900" kern="0" dirty="0">
                          <a:solidFill>
                            <a:schemeClr val="tx1"/>
                          </a:solidFill>
                          <a:effectLst/>
                        </a:rPr>
                        <a:t>” </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2</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2770222535"/>
                  </a:ext>
                </a:extLst>
              </a:tr>
              <a:tr h="58352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&lt;Active involvement in community activities&gt;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a:solidFill>
                            <a:schemeClr val="tx1"/>
                          </a:solidFill>
                          <a:effectLst/>
                        </a:rPr>
                        <a:t>“</a:t>
                      </a:r>
                      <a:r>
                        <a:rPr lang="en-US" sz="900" kern="0">
                          <a:solidFill>
                            <a:schemeClr val="tx1"/>
                          </a:solidFill>
                          <a:effectLst/>
                        </a:rPr>
                        <a:t>Community activities are part of the responsibilities of primary care and family physicians after all. I also think they have other tasks to handle. Of course, we accepted it unconditionally (at the request of a kindergarten doctor) because it was our area. (...) We sometimes accept requests for talks at local child care salons or meetings for the elderly, saying </a:t>
                      </a:r>
                      <a:r>
                        <a:rPr lang="ja-JP" sz="900" kern="0">
                          <a:solidFill>
                            <a:schemeClr val="tx1"/>
                          </a:solidFill>
                          <a:effectLst/>
                        </a:rPr>
                        <a:t>‘</a:t>
                      </a:r>
                      <a:r>
                        <a:rPr lang="en-US" sz="900" kern="0">
                          <a:solidFill>
                            <a:schemeClr val="tx1"/>
                          </a:solidFill>
                          <a:effectLst/>
                        </a:rPr>
                        <a:t>Yeah, why not?</a:t>
                      </a:r>
                      <a:r>
                        <a:rPr lang="ja-JP" sz="900" kern="0">
                          <a:solidFill>
                            <a:schemeClr val="tx1"/>
                          </a:solidFill>
                          <a:effectLst/>
                        </a:rPr>
                        <a: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5</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3770395587"/>
                  </a:ext>
                </a:extLst>
              </a:tr>
              <a:tr h="58352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&lt;Performing situation-specific tasks at the request of the medical institution&gt;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a:solidFill>
                            <a:schemeClr val="tx1"/>
                          </a:solidFill>
                          <a:effectLst/>
                        </a:rPr>
                        <a:t>“</a:t>
                      </a:r>
                      <a:r>
                        <a:rPr lang="en-US" sz="900" kern="0">
                          <a:solidFill>
                            <a:schemeClr val="tx1"/>
                          </a:solidFill>
                          <a:effectLst/>
                        </a:rPr>
                        <a:t>Rather than choosing jobs, general practitioners work (see patients) to meet the demand of the container (institution) or the situation (of the institution or society). It</a:t>
                      </a:r>
                      <a:r>
                        <a:rPr lang="ja-JP" sz="900" kern="0">
                          <a:solidFill>
                            <a:schemeClr val="tx1"/>
                          </a:solidFill>
                          <a:effectLst/>
                        </a:rPr>
                        <a:t>’</a:t>
                      </a:r>
                      <a:r>
                        <a:rPr lang="en-US" sz="900" kern="0">
                          <a:solidFill>
                            <a:schemeClr val="tx1"/>
                          </a:solidFill>
                          <a:effectLst/>
                        </a:rPr>
                        <a:t>s not like, </a:t>
                      </a:r>
                      <a:r>
                        <a:rPr lang="ja-JP" sz="900" kern="0">
                          <a:solidFill>
                            <a:schemeClr val="tx1"/>
                          </a:solidFill>
                          <a:effectLst/>
                        </a:rPr>
                        <a:t>‘</a:t>
                      </a:r>
                      <a:r>
                        <a:rPr lang="en-US" sz="900" kern="0">
                          <a:solidFill>
                            <a:schemeClr val="tx1"/>
                          </a:solidFill>
                          <a:effectLst/>
                        </a:rPr>
                        <a:t>Hey patients, I can do this, so come to me (if you</a:t>
                      </a:r>
                      <a:r>
                        <a:rPr lang="ja-JP" sz="900" kern="0">
                          <a:solidFill>
                            <a:schemeClr val="tx1"/>
                          </a:solidFill>
                          <a:effectLst/>
                        </a:rPr>
                        <a:t>’</a:t>
                      </a:r>
                      <a:r>
                        <a:rPr lang="en-US" sz="900" kern="0">
                          <a:solidFill>
                            <a:schemeClr val="tx1"/>
                          </a:solidFill>
                          <a:effectLst/>
                        </a:rPr>
                        <a:t>re having trouble with this).</a:t>
                      </a:r>
                      <a:r>
                        <a:rPr lang="ja-JP" sz="900" kern="0">
                          <a:solidFill>
                            <a:schemeClr val="tx1"/>
                          </a:solidFill>
                          <a:effectLst/>
                        </a:rPr>
                        <a:t>’</a:t>
                      </a:r>
                      <a:r>
                        <a:rPr lang="en-US" sz="900" kern="0">
                          <a:solidFill>
                            <a:schemeClr val="tx1"/>
                          </a:solidFill>
                          <a:effectLst/>
                        </a:rPr>
                        <a:t> It</a:t>
                      </a:r>
                      <a:r>
                        <a:rPr lang="ja-JP" sz="900" kern="0">
                          <a:solidFill>
                            <a:schemeClr val="tx1"/>
                          </a:solidFill>
                          <a:effectLst/>
                        </a:rPr>
                        <a:t>’</a:t>
                      </a:r>
                      <a:r>
                        <a:rPr lang="en-US" sz="900" kern="0">
                          <a:solidFill>
                            <a:schemeClr val="tx1"/>
                          </a:solidFill>
                          <a:effectLst/>
                        </a:rPr>
                        <a:t>s more like, </a:t>
                      </a:r>
                      <a:r>
                        <a:rPr lang="ja-JP" sz="900" kern="0">
                          <a:solidFill>
                            <a:schemeClr val="tx1"/>
                          </a:solidFill>
                          <a:effectLst/>
                        </a:rPr>
                        <a:t>‘</a:t>
                      </a:r>
                      <a:r>
                        <a:rPr lang="en-US" sz="900" kern="0">
                          <a:solidFill>
                            <a:schemeClr val="tx1"/>
                          </a:solidFill>
                          <a:effectLst/>
                        </a:rPr>
                        <a:t>I</a:t>
                      </a:r>
                      <a:r>
                        <a:rPr lang="ja-JP" sz="900" kern="0">
                          <a:solidFill>
                            <a:schemeClr val="tx1"/>
                          </a:solidFill>
                          <a:effectLst/>
                        </a:rPr>
                        <a:t>’</a:t>
                      </a:r>
                      <a:r>
                        <a:rPr lang="en-US" sz="900" kern="0">
                          <a:solidFill>
                            <a:schemeClr val="tx1"/>
                          </a:solidFill>
                          <a:effectLst/>
                        </a:rPr>
                        <a:t>ll be there to do what I</a:t>
                      </a:r>
                      <a:r>
                        <a:rPr lang="ja-JP" sz="900" kern="0">
                          <a:solidFill>
                            <a:schemeClr val="tx1"/>
                          </a:solidFill>
                          <a:effectLst/>
                        </a:rPr>
                        <a:t>’</a:t>
                      </a:r>
                      <a:r>
                        <a:rPr lang="en-US" sz="900" kern="0">
                          <a:solidFill>
                            <a:schemeClr val="tx1"/>
                          </a:solidFill>
                          <a:effectLst/>
                        </a:rPr>
                        <a:t>m expected to do (by the institution or society).</a:t>
                      </a:r>
                      <a:r>
                        <a:rPr lang="ja-JP" sz="900" kern="0">
                          <a:solidFill>
                            <a:schemeClr val="tx1"/>
                          </a:solidFill>
                          <a:effectLst/>
                        </a:rPr>
                        <a:t>’</a:t>
                      </a:r>
                      <a:r>
                        <a:rPr lang="en-US" sz="900" kern="0">
                          <a:solidFill>
                            <a:schemeClr val="tx1"/>
                          </a:solidFill>
                          <a:effectLst/>
                        </a:rPr>
                        <a:t> That</a:t>
                      </a:r>
                      <a:r>
                        <a:rPr lang="ja-JP" sz="900" kern="0">
                          <a:solidFill>
                            <a:schemeClr val="tx1"/>
                          </a:solidFill>
                          <a:effectLst/>
                        </a:rPr>
                        <a:t>’</a:t>
                      </a:r>
                      <a:r>
                        <a:rPr lang="en-US" sz="900" kern="0">
                          <a:solidFill>
                            <a:schemeClr val="tx1"/>
                          </a:solidFill>
                          <a:effectLst/>
                        </a:rPr>
                        <a:t>s what a general practitioner is like, I think.</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7</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3882502262"/>
                  </a:ext>
                </a:extLst>
              </a:tr>
              <a:tr h="583521">
                <a:tc rowSpan="3">
                  <a:txBody>
                    <a:bodyPr/>
                    <a:lstStyle/>
                    <a:p>
                      <a:endParaRPr lang="ja-JP" sz="1000" kern="100">
                        <a:solidFill>
                          <a:schemeClr val="tx1"/>
                        </a:solidFill>
                        <a:effectLst/>
                        <a:latin typeface="游明朝" panose="02020400000000000000" pitchFamily="18" charset="-128"/>
                        <a:ea typeface="游明朝" panose="02020400000000000000" pitchFamily="18" charset="-128"/>
                      </a:endParaRPr>
                    </a:p>
                  </a:txBody>
                  <a:tcPr marL="21694" marR="21694" marT="0" marB="0" anchor="ctr">
                    <a:noFill/>
                  </a:tcPr>
                </a:tc>
                <a:tc rowSpan="2">
                  <a:txBody>
                    <a:bodyPr/>
                    <a:lstStyle/>
                    <a:p>
                      <a:pPr algn="ctr"/>
                      <a:r>
                        <a:rPr lang="en-US" sz="900" kern="0" dirty="0">
                          <a:solidFill>
                            <a:schemeClr val="tx1"/>
                          </a:solidFill>
                          <a:effectLst/>
                        </a:rPr>
                        <a:t>&lt;Experience of disseminating knowledge that led to solutions to local problems&gt;</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lnB w="12700" cap="flat" cmpd="sng" algn="ctr">
                      <a:solidFill>
                        <a:schemeClr val="tx1"/>
                      </a:solidFill>
                      <a:prstDash val="solid"/>
                      <a:round/>
                      <a:headEnd type="none" w="med" len="med"/>
                      <a:tailEnd type="none" w="med" len="med"/>
                    </a:lnB>
                    <a:noFill/>
                  </a:tcPr>
                </a:tc>
                <a:tc>
                  <a:txBody>
                    <a:bodyPr/>
                    <a:lstStyle/>
                    <a:p>
                      <a:pPr algn="ctr"/>
                      <a:r>
                        <a:rPr lang="en-US" sz="900" kern="0">
                          <a:solidFill>
                            <a:schemeClr val="tx1"/>
                          </a:solidFill>
                          <a:effectLst/>
                        </a:rPr>
                        <a:t>&lt;Involvement in research in areas closer to society&gt;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a:solidFill>
                            <a:schemeClr val="tx1"/>
                          </a:solidFill>
                          <a:effectLst/>
                        </a:rPr>
                        <a:t>“</a:t>
                      </a:r>
                      <a:r>
                        <a:rPr lang="en-US" sz="900" kern="0">
                          <a:solidFill>
                            <a:schemeClr val="tx1"/>
                          </a:solidFill>
                          <a:effectLst/>
                        </a:rPr>
                        <a:t>I think I</a:t>
                      </a:r>
                      <a:r>
                        <a:rPr lang="ja-JP" sz="900" kern="0">
                          <a:solidFill>
                            <a:schemeClr val="tx1"/>
                          </a:solidFill>
                          <a:effectLst/>
                        </a:rPr>
                        <a:t>’</a:t>
                      </a:r>
                      <a:r>
                        <a:rPr lang="en-US" sz="900" kern="0">
                          <a:solidFill>
                            <a:schemeClr val="tx1"/>
                          </a:solidFill>
                          <a:effectLst/>
                        </a:rPr>
                        <a:t>ll be very happy if it (my research) provides the basis for a decision to change society, even if only slightly. I think it is normal for organ-specific specialists to approach research questions arising there (their medical practice). For our (primary care physicians</a:t>
                      </a:r>
                      <a:r>
                        <a:rPr lang="ja-JP" sz="900" kern="0">
                          <a:solidFill>
                            <a:schemeClr val="tx1"/>
                          </a:solidFill>
                          <a:effectLst/>
                        </a:rPr>
                        <a:t>’</a:t>
                      </a:r>
                      <a:r>
                        <a:rPr lang="en-US" sz="900" kern="0">
                          <a:solidFill>
                            <a:schemeClr val="tx1"/>
                          </a:solidFill>
                          <a:effectLst/>
                        </a:rPr>
                        <a:t>) research, on the other hand, they (research questions) seem to be closer to society.</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2</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724840698"/>
                  </a:ext>
                </a:extLst>
              </a:tr>
              <a:tr h="729401">
                <a:tc vMerge="1">
                  <a:txBody>
                    <a:bodyPr/>
                    <a:lstStyle/>
                    <a:p>
                      <a:endParaRPr kumimoji="1" lang="ja-JP" altLang="en-US"/>
                    </a:p>
                  </a:txBody>
                  <a:tcPr/>
                </a:tc>
                <a:tc vMerge="1">
                  <a:txBody>
                    <a:bodyPr/>
                    <a:lstStyle/>
                    <a:p>
                      <a:endParaRPr kumimoji="1" lang="ja-JP" altLang="en-US"/>
                    </a:p>
                  </a:txBody>
                  <a:tcPr/>
                </a:tc>
                <a:tc>
                  <a:txBody>
                    <a:bodyPr/>
                    <a:lstStyle/>
                    <a:p>
                      <a:pPr algn="ctr"/>
                      <a:r>
                        <a:rPr lang="en-US" sz="900" kern="0">
                          <a:solidFill>
                            <a:schemeClr val="tx1"/>
                          </a:solidFill>
                          <a:effectLst/>
                        </a:rPr>
                        <a:t>&lt;Studying questions arising in the workplace and communicating the results that change society&gt;</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a:solidFill>
                            <a:schemeClr val="tx1"/>
                          </a:solidFill>
                          <a:effectLst/>
                        </a:rPr>
                        <a:t>“</a:t>
                      </a:r>
                      <a:r>
                        <a:rPr lang="en-US" sz="900" kern="0">
                          <a:solidFill>
                            <a:schemeClr val="tx1"/>
                          </a:solidFill>
                          <a:effectLst/>
                        </a:rPr>
                        <a:t>I collected nursing fee schedules over years from all over the country for my study on the evaluation of nursing. (...) A report on the actual practice (of nursing) in the form of formal research may lead to policy changes, which will then change the way medical practice is being delivered. Then, I analyzed and reported the results from the medical practice as larger data using numbers. This back-and-forth between medical practice and research is really interesting.</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a:solidFill>
                            <a:schemeClr val="tx1"/>
                          </a:solidFill>
                          <a:effectLst/>
                        </a:rPr>
                        <a:t>6</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1407205191"/>
                  </a:ext>
                </a:extLst>
              </a:tr>
              <a:tr h="583521">
                <a:tc vMerge="1">
                  <a:txBody>
                    <a:bodyPr/>
                    <a:lstStyle/>
                    <a:p>
                      <a:endParaRPr kumimoji="1" lang="ja-JP" altLang="en-US"/>
                    </a:p>
                  </a:txBody>
                  <a:tcPr/>
                </a:tc>
                <a:tc>
                  <a:txBody>
                    <a:bodyPr/>
                    <a:lstStyle/>
                    <a:p>
                      <a:pPr algn="ctr"/>
                      <a:r>
                        <a:rPr lang="en-US" sz="900" kern="0" dirty="0">
                          <a:solidFill>
                            <a:schemeClr val="tx1"/>
                          </a:solidFill>
                          <a:effectLst/>
                        </a:rPr>
                        <a:t>&lt;Experience of </a:t>
                      </a:r>
                    </a:p>
                    <a:p>
                      <a:pPr algn="ctr"/>
                      <a:r>
                        <a:rPr lang="en-US" sz="900" kern="0" dirty="0">
                          <a:solidFill>
                            <a:schemeClr val="tx1"/>
                          </a:solidFill>
                          <a:effectLst/>
                        </a:rPr>
                        <a:t>having their studies connected to</a:t>
                      </a:r>
                    </a:p>
                    <a:p>
                      <a:pPr algn="ctr"/>
                      <a:r>
                        <a:rPr lang="en-US" sz="900" kern="0" dirty="0">
                          <a:solidFill>
                            <a:schemeClr val="tx1"/>
                          </a:solidFill>
                          <a:effectLst/>
                        </a:rPr>
                        <a:t> the world&gt;</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lnT w="12700" cap="flat" cmpd="sng" algn="ctr">
                      <a:solidFill>
                        <a:schemeClr val="tx1"/>
                      </a:solidFill>
                      <a:prstDash val="solid"/>
                      <a:round/>
                      <a:headEnd type="none" w="med" len="med"/>
                      <a:tailEnd type="none" w="med" len="med"/>
                    </a:lnT>
                    <a:noFill/>
                  </a:tcPr>
                </a:tc>
                <a:tc>
                  <a:txBody>
                    <a:bodyPr/>
                    <a:lstStyle/>
                    <a:p>
                      <a:pPr algn="l"/>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l"/>
                      <a:r>
                        <a:rPr lang="ja-JP" sz="900" kern="0">
                          <a:solidFill>
                            <a:schemeClr val="tx1"/>
                          </a:solidFill>
                          <a:effectLst/>
                        </a:rPr>
                        <a:t>“</a:t>
                      </a:r>
                      <a:r>
                        <a:rPr lang="en-US" sz="900" kern="0">
                          <a:solidFill>
                            <a:schemeClr val="tx1"/>
                          </a:solidFill>
                          <a:effectLst/>
                        </a:rPr>
                        <a:t>If I publish a paper on something, I will be asked to write an article for this or that journal, or I will receive a request for peer-review from a specialist</a:t>
                      </a:r>
                      <a:r>
                        <a:rPr lang="ja-JP" sz="900" kern="0">
                          <a:solidFill>
                            <a:schemeClr val="tx1"/>
                          </a:solidFill>
                          <a:effectLst/>
                        </a:rPr>
                        <a:t>’</a:t>
                      </a:r>
                      <a:r>
                        <a:rPr lang="en-US" sz="900" kern="0">
                          <a:solidFill>
                            <a:schemeClr val="tx1"/>
                          </a:solidFill>
                          <a:effectLst/>
                        </a:rPr>
                        <a:t>s point of view, like once every three days. (...) If it (the finding from my research) catches the attention of someone in the world, it is likely that that person will find an intellectual stimulus in it. That is a very rewarding part of being a researcher.</a:t>
                      </a:r>
                      <a:r>
                        <a:rPr lang="ja-JP" sz="900" kern="0">
                          <a:solidFill>
                            <a:schemeClr val="tx1"/>
                          </a:solidFill>
                          <a:effectLst/>
                        </a:rPr>
                        <a:t>” </a:t>
                      </a:r>
                      <a:endParaRPr lang="ja-JP" sz="1000" kern="10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tc>
                  <a:txBody>
                    <a:bodyPr/>
                    <a:lstStyle/>
                    <a:p>
                      <a:pPr algn="ctr"/>
                      <a:r>
                        <a:rPr lang="en-US" sz="900" kern="0" dirty="0">
                          <a:solidFill>
                            <a:schemeClr val="tx1"/>
                          </a:solidFill>
                          <a:effectLst/>
                        </a:rPr>
                        <a:t>1</a:t>
                      </a:r>
                      <a:endParaRPr lang="ja-JP" sz="10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21694" marR="21694" marT="0" marB="0" anchor="ctr">
                    <a:noFill/>
                  </a:tcPr>
                </a:tc>
                <a:extLst>
                  <a:ext uri="{0D108BD9-81ED-4DB2-BD59-A6C34878D82A}">
                    <a16:rowId xmlns:a16="http://schemas.microsoft.com/office/drawing/2014/main" val="409007783"/>
                  </a:ext>
                </a:extLst>
              </a:tr>
            </a:tbl>
          </a:graphicData>
        </a:graphic>
      </p:graphicFrame>
    </p:spTree>
    <p:extLst>
      <p:ext uri="{BB962C8B-B14F-4D97-AF65-F5344CB8AC3E}">
        <p14:creationId xmlns:p14="http://schemas.microsoft.com/office/powerpoint/2010/main" val="12241506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212</TotalTime>
  <Words>3764</Words>
  <Application>Microsoft Office PowerPoint</Application>
  <PresentationFormat>A4 210 x 297 mm</PresentationFormat>
  <Paragraphs>233</Paragraphs>
  <Slides>6</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vt:i4>
      </vt:variant>
    </vt:vector>
  </HeadingPairs>
  <TitlesOfParts>
    <vt:vector size="12" baseType="lpstr">
      <vt:lpstr>Yu Gothic UI</vt:lpstr>
      <vt:lpstr>游明朝</vt:lpstr>
      <vt:lpstr>Aptos</vt:lpstr>
      <vt:lpstr>Aptos Display</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 Yamamoto</dc:creator>
  <cp:lastModifiedBy>Yu Yamamoto</cp:lastModifiedBy>
  <cp:revision>1</cp:revision>
  <dcterms:created xsi:type="dcterms:W3CDTF">2025-01-24T04:15:43Z</dcterms:created>
  <dcterms:modified xsi:type="dcterms:W3CDTF">2025-09-18T00:32:59Z</dcterms:modified>
</cp:coreProperties>
</file>