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-17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10661-CC78-4000-A3CD-B1B415400CAF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E37D-A53B-4FE7-B15B-F3E1C2F629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431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10661-CC78-4000-A3CD-B1B415400CAF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E37D-A53B-4FE7-B15B-F3E1C2F629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251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10661-CC78-4000-A3CD-B1B415400CAF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E37D-A53B-4FE7-B15B-F3E1C2F629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3832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10661-CC78-4000-A3CD-B1B415400CAF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E37D-A53B-4FE7-B15B-F3E1C2F629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8908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10661-CC78-4000-A3CD-B1B415400CAF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E37D-A53B-4FE7-B15B-F3E1C2F629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9842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10661-CC78-4000-A3CD-B1B415400CAF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E37D-A53B-4FE7-B15B-F3E1C2F629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7555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10661-CC78-4000-A3CD-B1B415400CAF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E37D-A53B-4FE7-B15B-F3E1C2F629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3893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10661-CC78-4000-A3CD-B1B415400CAF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E37D-A53B-4FE7-B15B-F3E1C2F629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245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10661-CC78-4000-A3CD-B1B415400CAF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E37D-A53B-4FE7-B15B-F3E1C2F629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2203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10661-CC78-4000-A3CD-B1B415400CAF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E37D-A53B-4FE7-B15B-F3E1C2F629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7949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10661-CC78-4000-A3CD-B1B415400CAF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7E37D-A53B-4FE7-B15B-F3E1C2F629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024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10661-CC78-4000-A3CD-B1B415400CAF}" type="datetimeFigureOut">
              <a:rPr kumimoji="1" lang="ja-JP" altLang="en-US" smtClean="0"/>
              <a:t>2016/10/25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7E37D-A53B-4FE7-B15B-F3E1C2F629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7793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tif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tiff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正方形/長方形 18"/>
          <p:cNvSpPr/>
          <p:nvPr/>
        </p:nvSpPr>
        <p:spPr>
          <a:xfrm>
            <a:off x="161925" y="5098945"/>
            <a:ext cx="8791575" cy="1767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100"/>
              </a:lnSpc>
            </a:pPr>
            <a:r>
              <a:rPr lang="en-US" altLang="ja-JP" sz="1600" b="1" dirty="0">
                <a:latin typeface="Trebuchet MS" panose="020B0603020202020204" pitchFamily="34" charset="0"/>
              </a:rPr>
              <a:t>Additional file 1</a:t>
            </a:r>
          </a:p>
          <a:p>
            <a:pPr algn="just">
              <a:lnSpc>
                <a:spcPts val="2100"/>
              </a:lnSpc>
              <a:spcAft>
                <a:spcPts val="0"/>
              </a:spcAft>
            </a:pPr>
            <a:r>
              <a:rPr lang="en-US" altLang="ja-JP" sz="1600" dirty="0"/>
              <a:t>The nuclear translocation of Nrf2 by GW4064 (0, 0.5, 1.0 and 2.0</a:t>
            </a:r>
            <a:r>
              <a:rPr lang="en-US" altLang="ja-JP" sz="1600" dirty="0">
                <a:latin typeface="Symbol" panose="05050102010706020507" pitchFamily="18" charset="2"/>
              </a:rPr>
              <a:t> </a:t>
            </a:r>
            <a:r>
              <a:rPr lang="en-US" altLang="ja-JP" sz="1600" dirty="0" err="1">
                <a:latin typeface="Symbol" panose="05050102010706020507" pitchFamily="18" charset="2"/>
              </a:rPr>
              <a:t>m</a:t>
            </a:r>
            <a:r>
              <a:rPr lang="en-US" altLang="ja-JP" sz="1600" dirty="0" err="1"/>
              <a:t>M</a:t>
            </a:r>
            <a:r>
              <a:rPr lang="en-US" altLang="ja-JP" sz="1600" dirty="0"/>
              <a:t>) was studied </a:t>
            </a:r>
            <a:r>
              <a:rPr lang="en-US" altLang="ja-JP" sz="1600" dirty="0" err="1"/>
              <a:t>immunocytochemically</a:t>
            </a:r>
            <a:r>
              <a:rPr lang="en-US" altLang="ja-JP" sz="1600" dirty="0"/>
              <a:t> in AML12 mouse liver cells. GW4064 induced the nuclear translocation of Nrf2 most evidently at 1.0 </a:t>
            </a:r>
            <a:r>
              <a:rPr lang="en-US" altLang="ja-JP" sz="1600" dirty="0" err="1">
                <a:latin typeface="Symbol" panose="05050102010706020507" pitchFamily="18" charset="2"/>
              </a:rPr>
              <a:t>m</a:t>
            </a:r>
            <a:r>
              <a:rPr lang="en-US" altLang="ja-JP" sz="1600" dirty="0" err="1"/>
              <a:t>M</a:t>
            </a:r>
            <a:r>
              <a:rPr lang="en-US" altLang="ja-JP" sz="1600" dirty="0"/>
              <a:t>, though its protein expression by itself was stronger at 2.0 </a:t>
            </a:r>
            <a:r>
              <a:rPr lang="en-US" altLang="ja-JP" sz="1600" dirty="0" err="1">
                <a:latin typeface="Symbol" panose="05050102010706020507" pitchFamily="18" charset="2"/>
              </a:rPr>
              <a:t>m</a:t>
            </a:r>
            <a:r>
              <a:rPr lang="en-US" altLang="ja-JP" sz="1600" dirty="0" err="1"/>
              <a:t>M</a:t>
            </a:r>
            <a:r>
              <a:rPr lang="en-US" altLang="ja-JP" sz="1600" dirty="0"/>
              <a:t>  of GW4064 (Fig. 1b). The cells were stained with anti-Nrf2 antibody 8h after the treatment of GW4064, and 4' 6-diamidino-2-phenylindole dihydrochloride (DAPI) was used for nuclear stain in blue. Scale bar, 50 </a:t>
            </a:r>
            <a:r>
              <a:rPr lang="en-US" altLang="ja-JP" sz="1600" dirty="0">
                <a:latin typeface="Symbol" panose="05050102010706020507" pitchFamily="18" charset="2"/>
              </a:rPr>
              <a:t>m</a:t>
            </a:r>
            <a:r>
              <a:rPr lang="en-US" altLang="ja-JP" sz="1600" dirty="0"/>
              <a:t>m.</a:t>
            </a:r>
            <a:endParaRPr lang="ja-JP" altLang="en-US" sz="1600" dirty="0">
              <a:latin typeface="Trebuchet MS" panose="020B0603020202020204" pitchFamily="34" charset="0"/>
            </a:endParaRPr>
          </a:p>
        </p:txBody>
      </p:sp>
      <p:grpSp>
        <p:nvGrpSpPr>
          <p:cNvPr id="41" name="グループ化 40"/>
          <p:cNvGrpSpPr/>
          <p:nvPr/>
        </p:nvGrpSpPr>
        <p:grpSpPr>
          <a:xfrm>
            <a:off x="796372" y="911524"/>
            <a:ext cx="7604004" cy="4175720"/>
            <a:chOff x="796372" y="564565"/>
            <a:chExt cx="7604004" cy="4175720"/>
          </a:xfrm>
        </p:grpSpPr>
        <p:grpSp>
          <p:nvGrpSpPr>
            <p:cNvPr id="4" name="グループ化 3"/>
            <p:cNvGrpSpPr/>
            <p:nvPr/>
          </p:nvGrpSpPr>
          <p:grpSpPr>
            <a:xfrm>
              <a:off x="799281" y="564565"/>
              <a:ext cx="7560000" cy="1368000"/>
              <a:chOff x="181420" y="2721327"/>
              <a:chExt cx="8729332" cy="1620000"/>
            </a:xfrm>
          </p:grpSpPr>
          <p:pic>
            <p:nvPicPr>
              <p:cNvPr id="5" name="Picture 1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1420" y="2721327"/>
                <a:ext cx="2151649" cy="16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" name="Picture 4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7348" y="2721327"/>
                <a:ext cx="2151649" cy="16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3712" y="2721327"/>
                <a:ext cx="2151649" cy="16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Picture 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59103" y="2721327"/>
                <a:ext cx="2151649" cy="16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9" name="グループ化 8"/>
            <p:cNvGrpSpPr/>
            <p:nvPr/>
          </p:nvGrpSpPr>
          <p:grpSpPr>
            <a:xfrm>
              <a:off x="799281" y="1968425"/>
              <a:ext cx="7560000" cy="1368000"/>
              <a:chOff x="325353" y="3522135"/>
              <a:chExt cx="8729332" cy="1620717"/>
            </a:xfrm>
          </p:grpSpPr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353" y="3522135"/>
                <a:ext cx="2151649" cy="16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1281" y="3522135"/>
                <a:ext cx="2151649" cy="16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4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7975" y="3522135"/>
                <a:ext cx="2151649" cy="16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5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03036" y="3522852"/>
                <a:ext cx="2151649" cy="16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" name="グループ化 13"/>
            <p:cNvGrpSpPr/>
            <p:nvPr/>
          </p:nvGrpSpPr>
          <p:grpSpPr>
            <a:xfrm>
              <a:off x="799281" y="3372285"/>
              <a:ext cx="7560000" cy="1368000"/>
              <a:chOff x="181420" y="4778727"/>
              <a:chExt cx="8729331" cy="1620000"/>
            </a:xfrm>
          </p:grpSpPr>
          <p:pic>
            <p:nvPicPr>
              <p:cNvPr id="15" name="Picture 15" descr="C:\Users\SHAGA\Documents\p62&amp;ビルベリー＆GW実験\AML12実験\7. AML12 8h　Nrf2 immunofluorescence\AML12 GW-8h データ用(濃度比較)\明るさコントラスト調整\Overlay_0-9 X10_CH1.tif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1420" y="4778727"/>
                <a:ext cx="2143748" cy="16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9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7348" y="4778727"/>
                <a:ext cx="2151649" cy="162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18" descr="C:\Users\SHAGA\Documents\p62&amp;ビルベリー＆GW実験\AML12実験\7. AML12 8h　Nrf2 immunofluorescence\AML12 GW-8h データ用(濃度比較)\明るさコントラスト調整\Overlay2_1-9 X10_CH1.tif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4042" y="4778727"/>
                <a:ext cx="2142175" cy="16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Picture 19" descr="C:\Users\SHAGA\Documents\p62&amp;ビルベリー＆GW実験\AML12実験\7. AML12 8h　Nrf2 immunofluorescence\AML12 GW-8h データ用(濃度比較)\明るさコントラスト調整\Overlay_2-7 X10_CH1.tif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37948" y="4778727"/>
                <a:ext cx="2172803" cy="16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0" name="テキスト ボックス 19"/>
            <p:cNvSpPr txBox="1"/>
            <p:nvPr/>
          </p:nvSpPr>
          <p:spPr>
            <a:xfrm>
              <a:off x="801180" y="1971944"/>
              <a:ext cx="7986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>
                  <a:solidFill>
                    <a:schemeClr val="bg1"/>
                  </a:solidFill>
                  <a:latin typeface="+mj-lt"/>
                  <a:ea typeface="HGS創英角ｺﾞｼｯｸUB" panose="020B0900000000000000" pitchFamily="50" charset="-128"/>
                </a:rPr>
                <a:t>Nuclei</a:t>
              </a:r>
              <a:endParaRPr kumimoji="1" lang="ja-JP" altLang="en-US" b="1" dirty="0">
                <a:solidFill>
                  <a:schemeClr val="bg1"/>
                </a:solidFill>
                <a:latin typeface="+mj-lt"/>
                <a:ea typeface="HGS創英角ｺﾞｼｯｸUB" panose="020B0900000000000000" pitchFamily="50" charset="-128"/>
              </a:endParaRPr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799281" y="578225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>
                  <a:solidFill>
                    <a:schemeClr val="bg1"/>
                  </a:solidFill>
                  <a:latin typeface="+mj-lt"/>
                  <a:ea typeface="HGS創英角ｺﾞｼｯｸUB" panose="020B0900000000000000" pitchFamily="50" charset="-128"/>
                </a:rPr>
                <a:t>Nrf2</a:t>
              </a:r>
              <a:endParaRPr kumimoji="1" lang="ja-JP" altLang="en-US" b="1" dirty="0">
                <a:solidFill>
                  <a:schemeClr val="bg1"/>
                </a:solidFill>
                <a:latin typeface="+mj-lt"/>
                <a:ea typeface="HGS創英角ｺﾞｼｯｸUB" panose="020B0900000000000000" pitchFamily="50" charset="-128"/>
              </a:endParaRPr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796372" y="3372285"/>
              <a:ext cx="8034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>
                  <a:solidFill>
                    <a:schemeClr val="bg1"/>
                  </a:solidFill>
                  <a:latin typeface="+mj-lt"/>
                  <a:ea typeface="HGS創英角ｺﾞｼｯｸUB" panose="020B0900000000000000" pitchFamily="50" charset="-128"/>
                </a:rPr>
                <a:t>Merge</a:t>
              </a:r>
              <a:endParaRPr kumimoji="1" lang="ja-JP" altLang="en-US" b="1" dirty="0">
                <a:solidFill>
                  <a:schemeClr val="bg1"/>
                </a:solidFill>
                <a:latin typeface="+mj-lt"/>
                <a:ea typeface="HGS創英角ｺﾞｼｯｸUB" panose="020B0900000000000000" pitchFamily="50" charset="-128"/>
              </a:endParaRPr>
            </a:p>
          </p:txBody>
        </p:sp>
        <p:grpSp>
          <p:nvGrpSpPr>
            <p:cNvPr id="29" name="グループ化 28"/>
            <p:cNvGrpSpPr/>
            <p:nvPr/>
          </p:nvGrpSpPr>
          <p:grpSpPr>
            <a:xfrm>
              <a:off x="2500103" y="1867899"/>
              <a:ext cx="5775483" cy="0"/>
              <a:chOff x="2493356" y="1867899"/>
              <a:chExt cx="5775483" cy="0"/>
            </a:xfrm>
          </p:grpSpPr>
          <p:cxnSp>
            <p:nvCxnSpPr>
              <p:cNvPr id="23" name="直線コネクタ 22"/>
              <p:cNvCxnSpPr/>
              <p:nvPr/>
            </p:nvCxnSpPr>
            <p:spPr>
              <a:xfrm>
                <a:off x="2493356" y="1867899"/>
                <a:ext cx="10080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線コネクタ 23"/>
              <p:cNvCxnSpPr/>
              <p:nvPr/>
            </p:nvCxnSpPr>
            <p:spPr>
              <a:xfrm>
                <a:off x="4384911" y="1867899"/>
                <a:ext cx="10080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線コネクタ 24"/>
              <p:cNvCxnSpPr/>
              <p:nvPr/>
            </p:nvCxnSpPr>
            <p:spPr>
              <a:xfrm>
                <a:off x="6267498" y="1867899"/>
                <a:ext cx="10080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線コネクタ 25"/>
              <p:cNvCxnSpPr/>
              <p:nvPr/>
            </p:nvCxnSpPr>
            <p:spPr>
              <a:xfrm>
                <a:off x="8168039" y="1867899"/>
                <a:ext cx="10080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グループ化 29"/>
            <p:cNvGrpSpPr/>
            <p:nvPr/>
          </p:nvGrpSpPr>
          <p:grpSpPr>
            <a:xfrm>
              <a:off x="2500103" y="3257428"/>
              <a:ext cx="5775483" cy="0"/>
              <a:chOff x="2493356" y="1867899"/>
              <a:chExt cx="5775483" cy="0"/>
            </a:xfrm>
          </p:grpSpPr>
          <p:cxnSp>
            <p:nvCxnSpPr>
              <p:cNvPr id="31" name="直線コネクタ 30"/>
              <p:cNvCxnSpPr/>
              <p:nvPr/>
            </p:nvCxnSpPr>
            <p:spPr>
              <a:xfrm>
                <a:off x="2493356" y="1867899"/>
                <a:ext cx="10080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線コネクタ 31"/>
              <p:cNvCxnSpPr/>
              <p:nvPr/>
            </p:nvCxnSpPr>
            <p:spPr>
              <a:xfrm>
                <a:off x="4384911" y="1867899"/>
                <a:ext cx="10080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線コネクタ 32"/>
              <p:cNvCxnSpPr/>
              <p:nvPr/>
            </p:nvCxnSpPr>
            <p:spPr>
              <a:xfrm>
                <a:off x="6267498" y="1867899"/>
                <a:ext cx="10080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線コネクタ 33"/>
              <p:cNvCxnSpPr/>
              <p:nvPr/>
            </p:nvCxnSpPr>
            <p:spPr>
              <a:xfrm>
                <a:off x="8168039" y="1867899"/>
                <a:ext cx="10080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グループ化 34"/>
            <p:cNvGrpSpPr/>
            <p:nvPr/>
          </p:nvGrpSpPr>
          <p:grpSpPr>
            <a:xfrm>
              <a:off x="2500103" y="4664888"/>
              <a:ext cx="5775483" cy="0"/>
              <a:chOff x="2493356" y="1867899"/>
              <a:chExt cx="5775483" cy="0"/>
            </a:xfrm>
          </p:grpSpPr>
          <p:cxnSp>
            <p:nvCxnSpPr>
              <p:cNvPr id="36" name="直線コネクタ 35"/>
              <p:cNvCxnSpPr/>
              <p:nvPr/>
            </p:nvCxnSpPr>
            <p:spPr>
              <a:xfrm>
                <a:off x="2493356" y="1867899"/>
                <a:ext cx="10080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線コネクタ 36"/>
              <p:cNvCxnSpPr/>
              <p:nvPr/>
            </p:nvCxnSpPr>
            <p:spPr>
              <a:xfrm>
                <a:off x="4384911" y="1867899"/>
                <a:ext cx="10080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線コネクタ 37"/>
              <p:cNvCxnSpPr/>
              <p:nvPr/>
            </p:nvCxnSpPr>
            <p:spPr>
              <a:xfrm>
                <a:off x="6267498" y="1867899"/>
                <a:ext cx="10080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線コネクタ 38"/>
              <p:cNvCxnSpPr/>
              <p:nvPr/>
            </p:nvCxnSpPr>
            <p:spPr>
              <a:xfrm>
                <a:off x="8168039" y="1867899"/>
                <a:ext cx="10080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テキスト ボックス 39"/>
            <p:cNvSpPr txBox="1"/>
            <p:nvPr/>
          </p:nvSpPr>
          <p:spPr>
            <a:xfrm>
              <a:off x="7861446" y="4421208"/>
              <a:ext cx="53893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50" b="1" dirty="0">
                  <a:solidFill>
                    <a:schemeClr val="bg1"/>
                  </a:solidFill>
                  <a:latin typeface="+mj-lt"/>
                </a:rPr>
                <a:t>50 </a:t>
              </a:r>
              <a:r>
                <a:rPr kumimoji="1" lang="en-US" altLang="ja-JP" sz="1050" b="1" dirty="0">
                  <a:solidFill>
                    <a:schemeClr val="bg1"/>
                  </a:solidFill>
                  <a:latin typeface="Symbol" panose="05050102010706020507" pitchFamily="18" charset="2"/>
                </a:rPr>
                <a:t>m</a:t>
              </a:r>
              <a:r>
                <a:rPr kumimoji="1" lang="en-US" altLang="ja-JP" sz="1050" b="1" dirty="0">
                  <a:solidFill>
                    <a:schemeClr val="bg1"/>
                  </a:solidFill>
                  <a:latin typeface="+mj-lt"/>
                </a:rPr>
                <a:t>m</a:t>
              </a:r>
              <a:endParaRPr kumimoji="1" lang="ja-JP" altLang="en-US" sz="105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42" name="テキスト ボックス 41"/>
          <p:cNvSpPr txBox="1"/>
          <p:nvPr/>
        </p:nvSpPr>
        <p:spPr>
          <a:xfrm>
            <a:off x="1382051" y="476825"/>
            <a:ext cx="64940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 </a:t>
            </a:r>
            <a:r>
              <a:rPr kumimoji="1" lang="en-US" altLang="ja-JP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ymbol" panose="05050102010706020507" pitchFamily="18" charset="2"/>
              </a:rPr>
              <a:t>m</a:t>
            </a:r>
            <a:r>
              <a:rPr kumimoji="1" lang="en-US" altLang="ja-JP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</a:t>
            </a:r>
            <a:r>
              <a:rPr kumimoji="1" lang="en-US" altLang="ja-JP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     0.5 </a:t>
            </a:r>
            <a:r>
              <a:rPr lang="en-US" altLang="ja-JP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ymbol" panose="05050102010706020507" pitchFamily="18" charset="2"/>
              </a:rPr>
              <a:t>m</a:t>
            </a:r>
            <a:r>
              <a:rPr kumimoji="1" lang="en-US" altLang="ja-JP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</a:t>
            </a:r>
            <a:r>
              <a:rPr kumimoji="1" lang="en-US" altLang="ja-JP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   1.0 </a:t>
            </a:r>
            <a:r>
              <a:rPr lang="en-US" altLang="ja-JP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ymbol" panose="05050102010706020507" pitchFamily="18" charset="2"/>
              </a:rPr>
              <a:t>m</a:t>
            </a:r>
            <a:r>
              <a:rPr kumimoji="1" lang="en-US" altLang="ja-JP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</a:t>
            </a:r>
            <a:r>
              <a:rPr kumimoji="1" lang="en-US" altLang="ja-JP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   2.0 </a:t>
            </a:r>
            <a:r>
              <a:rPr lang="en-US" altLang="ja-JP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ymbol" panose="05050102010706020507" pitchFamily="18" charset="2"/>
              </a:rPr>
              <a:t>m</a:t>
            </a:r>
            <a:r>
              <a:rPr kumimoji="1" lang="en-US" altLang="ja-JP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</a:t>
            </a:r>
            <a:endParaRPr kumimoji="1" lang="ja-JP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43" name="直線コネクタ 42"/>
          <p:cNvCxnSpPr/>
          <p:nvPr/>
        </p:nvCxnSpPr>
        <p:spPr>
          <a:xfrm>
            <a:off x="952445" y="575472"/>
            <a:ext cx="7353295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正方形/長方形 44"/>
          <p:cNvSpPr/>
          <p:nvPr/>
        </p:nvSpPr>
        <p:spPr>
          <a:xfrm>
            <a:off x="3351592" y="77063"/>
            <a:ext cx="2918748" cy="464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 h post-GW4064 treatment </a:t>
            </a:r>
          </a:p>
        </p:txBody>
      </p:sp>
    </p:spTree>
    <p:extLst>
      <p:ext uri="{BB962C8B-B14F-4D97-AF65-F5344CB8AC3E}">
        <p14:creationId xmlns:p14="http://schemas.microsoft.com/office/powerpoint/2010/main" val="2928258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113</Words>
  <Application>Microsoft Office PowerPoint</Application>
  <PresentationFormat>画面に合わせる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SHAGA</dc:creator>
  <cp:lastModifiedBy>SHAGA</cp:lastModifiedBy>
  <cp:revision>15</cp:revision>
  <dcterms:created xsi:type="dcterms:W3CDTF">2016-03-24T06:53:58Z</dcterms:created>
  <dcterms:modified xsi:type="dcterms:W3CDTF">2016-10-25T05:03:27Z</dcterms:modified>
</cp:coreProperties>
</file>