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GA\Documents\p62&amp;&#12499;&#12523;&#12505;&#12522;&#12540;&#65286;GW&#23455;&#39443;\mouse&amp;GW&#23455;&#39443;\dbdb+GW%20PH&#23455;&#39443;(24&amp;72h)&#12288;&#34880;&#28082;&#26908;&#26619;&#12487;&#12540;&#12479;&#35299;&#26512;_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GA\Documents\p62&amp;&#12499;&#12523;&#12505;&#12522;&#12540;&#65286;GW&#23455;&#39443;\mouse&amp;GW&#23455;&#39443;\dbdb+GW%20PH&#23455;&#39443;(24&amp;72h)&#12288;&#34880;&#28082;&#26908;&#26619;&#12487;&#12540;&#12479;&#35299;&#26512;_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GA\Documents\p62&amp;&#12499;&#12523;&#12505;&#12522;&#12540;&#65286;GW&#23455;&#39443;\mouse&amp;GW&#23455;&#39443;\dbdb+GW%20PH&#23455;&#39443;(24&amp;72h)&#12288;&#34880;&#28082;&#26908;&#26619;&#12487;&#12540;&#12479;&#35299;&#26512;_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GA\Documents\p62&amp;&#12499;&#12523;&#12505;&#12522;&#12540;&#65286;GW&#23455;&#39443;\mouse&amp;GW&#23455;&#39443;\dbdb+GW%20PH&#23455;&#39443;(24&amp;72h)&#12288;&#34880;&#28082;&#26908;&#26619;&#12487;&#12540;&#12479;&#35299;&#26512;_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9345864197530867"/>
          <c:y val="3.4305555555555554E-2"/>
          <c:w val="0.51502283950617289"/>
          <c:h val="0.753811242344706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GLU!$M$8:$M$9</c:f>
                <c:numCache>
                  <c:formatCode>General</c:formatCode>
                  <c:ptCount val="2"/>
                  <c:pt idx="0">
                    <c:v>61.172797149640907</c:v>
                  </c:pt>
                  <c:pt idx="1">
                    <c:v>111.55417219151121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GLU!$K$8:$K$9</c:f>
              <c:strCache>
                <c:ptCount val="2"/>
                <c:pt idx="0">
                  <c:v>Cont</c:v>
                </c:pt>
                <c:pt idx="1">
                  <c:v>GW</c:v>
                </c:pt>
              </c:strCache>
            </c:strRef>
          </c:cat>
          <c:val>
            <c:numRef>
              <c:f>GLU!$L$8:$L$9</c:f>
              <c:numCache>
                <c:formatCode>General</c:formatCode>
                <c:ptCount val="2"/>
                <c:pt idx="0">
                  <c:v>318.33333333333331</c:v>
                </c:pt>
                <c:pt idx="1">
                  <c:v>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97-4109-8355-11BBC02DB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942464"/>
        <c:axId val="366948352"/>
      </c:barChart>
      <c:catAx>
        <c:axId val="366942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366948352"/>
        <c:crosses val="autoZero"/>
        <c:auto val="1"/>
        <c:lblAlgn val="ctr"/>
        <c:lblOffset val="100"/>
        <c:noMultiLvlLbl val="0"/>
      </c:catAx>
      <c:valAx>
        <c:axId val="3669483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ja-JP" sz="1400"/>
                  <a:t>GLU mg/dl</a:t>
                </a:r>
                <a:endParaRPr lang="ja-JP" alt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669424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938461275402461"/>
          <c:y val="3.8935185185185184E-2"/>
          <c:w val="0.60909692477365407"/>
          <c:h val="0.753811242344706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GLU!$O$8:$O$9</c:f>
                <c:numCache>
                  <c:formatCode>General</c:formatCode>
                  <c:ptCount val="2"/>
                  <c:pt idx="0">
                    <c:v>37.5</c:v>
                  </c:pt>
                  <c:pt idx="1">
                    <c:v>28.480012484391771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GLU!$K$8:$K$9</c:f>
              <c:strCache>
                <c:ptCount val="2"/>
                <c:pt idx="0">
                  <c:v>Cont</c:v>
                </c:pt>
                <c:pt idx="1">
                  <c:v>GW</c:v>
                </c:pt>
              </c:strCache>
            </c:strRef>
          </c:cat>
          <c:val>
            <c:numRef>
              <c:f>GLU!$N$8:$N$9</c:f>
              <c:numCache>
                <c:formatCode>General</c:formatCode>
                <c:ptCount val="2"/>
                <c:pt idx="0">
                  <c:v>542.5</c:v>
                </c:pt>
                <c:pt idx="1">
                  <c:v>511.66666666666669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C2-4FFB-9A30-140A1F2ED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956928"/>
        <c:axId val="366958464"/>
      </c:barChart>
      <c:catAx>
        <c:axId val="36695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366958464"/>
        <c:crosses val="autoZero"/>
        <c:auto val="1"/>
        <c:lblAlgn val="ctr"/>
        <c:lblOffset val="100"/>
        <c:noMultiLvlLbl val="0"/>
      </c:catAx>
      <c:valAx>
        <c:axId val="366958464"/>
        <c:scaling>
          <c:orientation val="minMax"/>
          <c:max val="6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669569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642160493827162"/>
          <c:y val="3.8935185185185184E-2"/>
          <c:w val="0.56205987654320988"/>
          <c:h val="0.7508016185476815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TG!$M$8:$M$9</c:f>
                <c:numCache>
                  <c:formatCode>General</c:formatCode>
                  <c:ptCount val="2"/>
                  <c:pt idx="0">
                    <c:v>13.295780450119407</c:v>
                  </c:pt>
                  <c:pt idx="1">
                    <c:v>28.930952282978868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TG!$K$8:$K$9</c:f>
              <c:strCache>
                <c:ptCount val="2"/>
                <c:pt idx="0">
                  <c:v>Cont</c:v>
                </c:pt>
                <c:pt idx="1">
                  <c:v>GW</c:v>
                </c:pt>
              </c:strCache>
            </c:strRef>
          </c:cat>
          <c:val>
            <c:numRef>
              <c:f>TG!$L$8:$L$9</c:f>
              <c:numCache>
                <c:formatCode>General</c:formatCode>
                <c:ptCount val="2"/>
                <c:pt idx="0">
                  <c:v>131.66666666666666</c:v>
                </c:pt>
                <c:pt idx="1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2D-4C58-BBDF-5FC45DFB3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299392"/>
        <c:axId val="324305280"/>
      </c:barChart>
      <c:catAx>
        <c:axId val="324299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324305280"/>
        <c:crosses val="autoZero"/>
        <c:auto val="1"/>
        <c:lblAlgn val="ctr"/>
        <c:lblOffset val="100"/>
        <c:noMultiLvlLbl val="0"/>
      </c:catAx>
      <c:valAx>
        <c:axId val="3243052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ja-JP" sz="1400"/>
                  <a:t>TG mg/dl</a:t>
                </a:r>
                <a:endParaRPr lang="ja-JP" alt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24299392"/>
        <c:crosses val="autoZero"/>
        <c:crossBetween val="between"/>
        <c:majorUnit val="4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9938461275402461"/>
          <c:y val="3.8935185185185184E-2"/>
          <c:w val="0.60909692477365407"/>
          <c:h val="0.753811242344706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TG!$O$8:$O$9</c:f>
                <c:numCache>
                  <c:formatCode>General</c:formatCode>
                  <c:ptCount val="2"/>
                  <c:pt idx="0">
                    <c:v>3.4999999999999996</c:v>
                  </c:pt>
                  <c:pt idx="1">
                    <c:v>16.495790708878168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TG!$K$8:$K$9</c:f>
              <c:strCache>
                <c:ptCount val="2"/>
                <c:pt idx="0">
                  <c:v>Cont</c:v>
                </c:pt>
                <c:pt idx="1">
                  <c:v>GW</c:v>
                </c:pt>
              </c:strCache>
            </c:strRef>
          </c:cat>
          <c:val>
            <c:numRef>
              <c:f>TG!$N$8:$N$9</c:f>
              <c:numCache>
                <c:formatCode>General</c:formatCode>
                <c:ptCount val="2"/>
                <c:pt idx="0">
                  <c:v>79.5</c:v>
                </c:pt>
                <c:pt idx="1">
                  <c:v>75.333333333333329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E5-4F76-85F9-57001E181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5585152"/>
        <c:axId val="365586688"/>
      </c:barChart>
      <c:catAx>
        <c:axId val="365585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365586688"/>
        <c:crosses val="autoZero"/>
        <c:auto val="1"/>
        <c:lblAlgn val="ctr"/>
        <c:lblOffset val="100"/>
        <c:noMultiLvlLbl val="0"/>
      </c:catAx>
      <c:valAx>
        <c:axId val="36558668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365585152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89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77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52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5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9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39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26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42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19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44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54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4FFCC-124A-43DD-A0C2-479EA96F9996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A0981-FBB6-4312-A2BF-C463790F75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40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/>
        </p:nvGrpSpPr>
        <p:grpSpPr>
          <a:xfrm>
            <a:off x="1297225" y="1417022"/>
            <a:ext cx="2841150" cy="2747962"/>
            <a:chOff x="1864492" y="3892286"/>
            <a:chExt cx="2841150" cy="2747962"/>
          </a:xfrm>
        </p:grpSpPr>
        <p:graphicFrame>
          <p:nvGraphicFramePr>
            <p:cNvPr id="14" name="グラフ 13"/>
            <p:cNvGraphicFramePr>
              <a:graphicFrameLocks/>
            </p:cNvGraphicFramePr>
            <p:nvPr>
              <p:extLst/>
            </p:nvPr>
          </p:nvGraphicFramePr>
          <p:xfrm>
            <a:off x="1864492" y="3897048"/>
            <a:ext cx="1620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5" name="グラフ 14"/>
            <p:cNvGraphicFramePr>
              <a:graphicFrameLocks/>
            </p:cNvGraphicFramePr>
            <p:nvPr>
              <p:extLst/>
            </p:nvPr>
          </p:nvGraphicFramePr>
          <p:xfrm>
            <a:off x="3445642" y="3892286"/>
            <a:ext cx="1260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9" name="グループ化 18"/>
          <p:cNvGrpSpPr/>
          <p:nvPr/>
        </p:nvGrpSpPr>
        <p:grpSpPr>
          <a:xfrm>
            <a:off x="4225095" y="1419391"/>
            <a:ext cx="2793525" cy="2743200"/>
            <a:chOff x="4800837" y="4021666"/>
            <a:chExt cx="2793525" cy="2743200"/>
          </a:xfrm>
        </p:grpSpPr>
        <p:graphicFrame>
          <p:nvGraphicFramePr>
            <p:cNvPr id="17" name="グラフ 16"/>
            <p:cNvGraphicFramePr>
              <a:graphicFrameLocks/>
            </p:cNvGraphicFramePr>
            <p:nvPr>
              <p:extLst/>
            </p:nvPr>
          </p:nvGraphicFramePr>
          <p:xfrm>
            <a:off x="4800837" y="4021666"/>
            <a:ext cx="1620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8" name="グラフ 17"/>
            <p:cNvGraphicFramePr>
              <a:graphicFrameLocks/>
            </p:cNvGraphicFramePr>
            <p:nvPr>
              <p:extLst/>
            </p:nvPr>
          </p:nvGraphicFramePr>
          <p:xfrm>
            <a:off x="6334362" y="4021666"/>
            <a:ext cx="1260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20" name="グループ化 19"/>
          <p:cNvGrpSpPr/>
          <p:nvPr/>
        </p:nvGrpSpPr>
        <p:grpSpPr>
          <a:xfrm>
            <a:off x="7406830" y="2333785"/>
            <a:ext cx="927617" cy="584775"/>
            <a:chOff x="7636933" y="312980"/>
            <a:chExt cx="927617" cy="584775"/>
          </a:xfrm>
        </p:grpSpPr>
        <p:sp>
          <p:nvSpPr>
            <p:cNvPr id="21" name="角丸四角形 20"/>
            <p:cNvSpPr/>
            <p:nvPr/>
          </p:nvSpPr>
          <p:spPr>
            <a:xfrm>
              <a:off x="7636933" y="423334"/>
              <a:ext cx="126000" cy="126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7636933" y="655668"/>
              <a:ext cx="126000" cy="1260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7729065" y="312980"/>
              <a:ext cx="8354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b="1" dirty="0">
                  <a:solidFill>
                    <a:prstClr val="black"/>
                  </a:solidFill>
                </a:rPr>
                <a:t>PH 24 h</a:t>
              </a:r>
            </a:p>
            <a:p>
              <a:r>
                <a:rPr lang="en-US" altLang="ja-JP" sz="1600" b="1" dirty="0">
                  <a:solidFill>
                    <a:prstClr val="black"/>
                  </a:solidFill>
                </a:rPr>
                <a:t>PH 72h</a:t>
              </a:r>
              <a:endParaRPr lang="ja-JP" altLang="en-US" sz="1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24" name="テキスト ボックス 23"/>
          <p:cNvSpPr txBox="1"/>
          <p:nvPr/>
        </p:nvSpPr>
        <p:spPr>
          <a:xfrm>
            <a:off x="7162494" y="2054385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solidFill>
                  <a:prstClr val="black"/>
                </a:solidFill>
              </a:rPr>
              <a:t>db</a:t>
            </a:r>
            <a:r>
              <a:rPr lang="en-US" altLang="ja-JP" b="1" dirty="0">
                <a:solidFill>
                  <a:prstClr val="black"/>
                </a:solidFill>
              </a:rPr>
              <a:t>/</a:t>
            </a:r>
            <a:r>
              <a:rPr lang="en-US" altLang="ja-JP" b="1" dirty="0" err="1">
                <a:solidFill>
                  <a:prstClr val="black"/>
                </a:solidFill>
              </a:rPr>
              <a:t>db</a:t>
            </a:r>
            <a:r>
              <a:rPr lang="en-US" altLang="ja-JP" b="1" dirty="0">
                <a:solidFill>
                  <a:prstClr val="black"/>
                </a:solidFill>
              </a:rPr>
              <a:t> mice</a:t>
            </a:r>
            <a:endParaRPr lang="ja-JP" altLang="en-US" b="1" dirty="0">
              <a:solidFill>
                <a:prstClr val="black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342901" y="4672878"/>
            <a:ext cx="8414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ja-JP" sz="1600" b="1" dirty="0">
                <a:latin typeface="Trebuchet MS" panose="020B0603020202020204" pitchFamily="34" charset="0"/>
              </a:rPr>
              <a:t>Additional file 2</a:t>
            </a:r>
            <a:endParaRPr lang="ja-JP" altLang="en-US" sz="1600" b="1" dirty="0">
              <a:latin typeface="Trebuchet MS" panose="020B0603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Liver X Receptor (LXR)-agonist did not affect s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erum levels of glucose (GLU) and triglyceride (TG) after PH in </a:t>
            </a:r>
            <a:r>
              <a:rPr lang="en-US" altLang="ja-JP" sz="1600" kern="100" dirty="0" err="1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db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/</a:t>
            </a:r>
            <a:r>
              <a:rPr lang="en-US" altLang="ja-JP" sz="1600" kern="100" dirty="0" err="1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db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mice with fatty liver. </a:t>
            </a:r>
            <a:r>
              <a:rPr lang="en-US" altLang="ja-JP" sz="1600" dirty="0">
                <a:latin typeface="Trebuchet MS" panose="020B0603020202020204" pitchFamily="34" charset="0"/>
              </a:rPr>
              <a:t>Serum levels of 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glucose and triglyceride </a:t>
            </a:r>
            <a:r>
              <a:rPr lang="en-US" altLang="ja-JP" sz="1600" dirty="0">
                <a:latin typeface="Trebuchet MS" panose="020B0603020202020204" pitchFamily="34" charset="0"/>
              </a:rPr>
              <a:t>were not affected post-PH 24 h and 72 h by the pre-treatment of GW4064  in 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in </a:t>
            </a:r>
            <a:r>
              <a:rPr lang="en-US" altLang="ja-JP" sz="1600" kern="100" dirty="0" err="1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db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/</a:t>
            </a:r>
            <a:r>
              <a:rPr lang="en-US" altLang="ja-JP" sz="1600" kern="100" dirty="0" err="1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db</a:t>
            </a:r>
            <a:r>
              <a:rPr lang="en-US" altLang="ja-JP" sz="1600" kern="100" dirty="0">
                <a:latin typeface="Trebuchet MS" panose="020B0603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mice with fatty liver </a:t>
            </a:r>
            <a:r>
              <a:rPr lang="en-US" altLang="ja-JP" sz="1600" dirty="0">
                <a:latin typeface="Trebuchet MS" panose="020B0603020202020204" pitchFamily="34" charset="0"/>
              </a:rPr>
              <a:t>(5 mg/kg BW, refer to Materials and Methods in details).</a:t>
            </a:r>
            <a:endParaRPr lang="ja-JP" altLang="en-US" sz="1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963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SHAGA</dc:creator>
  <cp:lastModifiedBy>SHAGA</cp:lastModifiedBy>
  <cp:revision>1</cp:revision>
  <dcterms:created xsi:type="dcterms:W3CDTF">2016-10-25T05:02:30Z</dcterms:created>
  <dcterms:modified xsi:type="dcterms:W3CDTF">2016-10-25T05:03:52Z</dcterms:modified>
</cp:coreProperties>
</file>