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3"/>
  </p:notesMasterIdLst>
  <p:handoutMasterIdLst>
    <p:handoutMasterId r:id="rId4"/>
  </p:handoutMasterIdLst>
  <p:sldIdLst>
    <p:sldId id="404" r:id="rId2"/>
  </p:sldIdLst>
  <p:sldSz cx="9144000" cy="6858000" type="screen4x3"/>
  <p:notesSz cx="6807200" cy="9939338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  <a:srgbClr val="00CC00"/>
    <a:srgbClr val="D9D9D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C7853C-536D-4A76-A0AE-DD22124D55A5}" styleName="テーマ スタイル 1 - アクセント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69" autoAdjust="0"/>
    <p:restoredTop sz="94954" autoAdjust="0"/>
  </p:normalViewPr>
  <p:slideViewPr>
    <p:cSldViewPr snapToGrid="0">
      <p:cViewPr varScale="1">
        <p:scale>
          <a:sx n="74" d="100"/>
          <a:sy n="74" d="100"/>
        </p:scale>
        <p:origin x="1642" y="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5" y="3"/>
            <a:ext cx="2949786" cy="498693"/>
          </a:xfrm>
          <a:prstGeom prst="rect">
            <a:avLst/>
          </a:prstGeom>
        </p:spPr>
        <p:txBody>
          <a:bodyPr vert="horz" lIns="95624" tIns="47814" rIns="95624" bIns="47814" rtlCol="0"/>
          <a:lstStyle>
            <a:lvl1pPr algn="l">
              <a:defRPr sz="1300"/>
            </a:lvl1pPr>
          </a:lstStyle>
          <a:p>
            <a:endParaRPr kumimoji="1" lang="ja-JP" altLang="en-US" dirty="0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5844" y="3"/>
            <a:ext cx="2949786" cy="498693"/>
          </a:xfrm>
          <a:prstGeom prst="rect">
            <a:avLst/>
          </a:prstGeom>
        </p:spPr>
        <p:txBody>
          <a:bodyPr vert="horz" lIns="95624" tIns="47814" rIns="95624" bIns="47814" rtlCol="0"/>
          <a:lstStyle>
            <a:lvl1pPr algn="r">
              <a:defRPr sz="1300"/>
            </a:lvl1pPr>
          </a:lstStyle>
          <a:p>
            <a:fld id="{77AA9483-565E-46D9-A842-79CD4DF778D0}" type="datetimeFigureOut">
              <a:rPr kumimoji="1" lang="ja-JP" altLang="en-US" smtClean="0"/>
              <a:t>2019/9/30</a:t>
            </a:fld>
            <a:endParaRPr kumimoji="1" lang="ja-JP" altLang="en-US" dirty="0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5" y="9440648"/>
            <a:ext cx="2949786" cy="498692"/>
          </a:xfrm>
          <a:prstGeom prst="rect">
            <a:avLst/>
          </a:prstGeom>
        </p:spPr>
        <p:txBody>
          <a:bodyPr vert="horz" lIns="95624" tIns="47814" rIns="95624" bIns="47814" rtlCol="0" anchor="b"/>
          <a:lstStyle>
            <a:lvl1pPr algn="l">
              <a:defRPr sz="1300"/>
            </a:lvl1pPr>
          </a:lstStyle>
          <a:p>
            <a:endParaRPr kumimoji="1" lang="ja-JP" altLang="en-US" dirty="0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5844" y="9440648"/>
            <a:ext cx="2949786" cy="498692"/>
          </a:xfrm>
          <a:prstGeom prst="rect">
            <a:avLst/>
          </a:prstGeom>
        </p:spPr>
        <p:txBody>
          <a:bodyPr vert="horz" lIns="95624" tIns="47814" rIns="95624" bIns="47814" rtlCol="0" anchor="b"/>
          <a:lstStyle>
            <a:lvl1pPr algn="r">
              <a:defRPr sz="1300"/>
            </a:lvl1pPr>
          </a:lstStyle>
          <a:p>
            <a:fld id="{F33174FD-3531-4AD8-AF7A-64487AF244F6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2454685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6" y="6"/>
            <a:ext cx="2949533" cy="497969"/>
          </a:xfrm>
          <a:prstGeom prst="rect">
            <a:avLst/>
          </a:prstGeom>
        </p:spPr>
        <p:txBody>
          <a:bodyPr vert="horz" lIns="88255" tIns="44127" rIns="88255" bIns="44127" rtlCol="0"/>
          <a:lstStyle>
            <a:lvl1pPr algn="l">
              <a:defRPr sz="1200"/>
            </a:lvl1pPr>
          </a:lstStyle>
          <a:p>
            <a:endParaRPr kumimoji="1" lang="ja-JP" altLang="en-US" dirty="0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6146" y="6"/>
            <a:ext cx="2949532" cy="497969"/>
          </a:xfrm>
          <a:prstGeom prst="rect">
            <a:avLst/>
          </a:prstGeom>
        </p:spPr>
        <p:txBody>
          <a:bodyPr vert="horz" lIns="88255" tIns="44127" rIns="88255" bIns="44127" rtlCol="0"/>
          <a:lstStyle>
            <a:lvl1pPr algn="r">
              <a:defRPr sz="1200"/>
            </a:lvl1pPr>
          </a:lstStyle>
          <a:p>
            <a:fld id="{967D371C-0BC3-47E7-8070-1D8FD1977CE7}" type="datetimeFigureOut">
              <a:rPr kumimoji="1" lang="ja-JP" altLang="en-US" smtClean="0"/>
              <a:t>2019/9/30</a:t>
            </a:fld>
            <a:endParaRPr kumimoji="1" lang="ja-JP" altLang="en-US" dirty="0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9988" y="1243013"/>
            <a:ext cx="4470400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8255" tIns="44127" rIns="88255" bIns="44127" rtlCol="0" anchor="ctr"/>
          <a:lstStyle/>
          <a:p>
            <a:endParaRPr lang="ja-JP" altLang="en-US" dirty="0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1480" y="4783900"/>
            <a:ext cx="5445760" cy="3912834"/>
          </a:xfrm>
          <a:prstGeom prst="rect">
            <a:avLst/>
          </a:prstGeom>
        </p:spPr>
        <p:txBody>
          <a:bodyPr vert="horz" lIns="88255" tIns="44127" rIns="88255" bIns="44127" rtlCol="0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6" y="9441374"/>
            <a:ext cx="2949533" cy="497969"/>
          </a:xfrm>
          <a:prstGeom prst="rect">
            <a:avLst/>
          </a:prstGeom>
        </p:spPr>
        <p:txBody>
          <a:bodyPr vert="horz" lIns="88255" tIns="44127" rIns="88255" bIns="44127" rtlCol="0" anchor="b"/>
          <a:lstStyle>
            <a:lvl1pPr algn="l">
              <a:defRPr sz="1200"/>
            </a:lvl1pPr>
          </a:lstStyle>
          <a:p>
            <a:endParaRPr kumimoji="1" lang="ja-JP" altLang="en-US" dirty="0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6146" y="9441374"/>
            <a:ext cx="2949532" cy="497969"/>
          </a:xfrm>
          <a:prstGeom prst="rect">
            <a:avLst/>
          </a:prstGeom>
        </p:spPr>
        <p:txBody>
          <a:bodyPr vert="horz" lIns="88255" tIns="44127" rIns="88255" bIns="44127" rtlCol="0" anchor="b"/>
          <a:lstStyle>
            <a:lvl1pPr algn="r">
              <a:defRPr sz="1200"/>
            </a:lvl1pPr>
          </a:lstStyle>
          <a:p>
            <a:fld id="{8087B928-A29C-4023-B70B-14035D670E3E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995196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 smtClean="0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34DCA-D378-4CBA-B2EB-93C479760CB0}" type="datetime1">
              <a:rPr kumimoji="1" lang="ja-JP" altLang="en-US" smtClean="0"/>
              <a:t>2019/9/30</a:t>
            </a:fld>
            <a:endParaRPr kumimoji="1" lang="ja-JP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91E06-C951-4ABD-B4AE-592C1CA408F4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991631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7BCBA4-CF1C-4256-B860-9AA9E7FB8F04}" type="datetime1">
              <a:rPr kumimoji="1" lang="ja-JP" altLang="en-US" smtClean="0"/>
              <a:t>2019/9/30</a:t>
            </a:fld>
            <a:endParaRPr kumimoji="1" lang="ja-JP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91E06-C951-4ABD-B4AE-592C1CA408F4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6540799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E0B85-B1A1-420B-8C58-5608326397E3}" type="datetime1">
              <a:rPr kumimoji="1" lang="ja-JP" altLang="en-US" smtClean="0"/>
              <a:t>2019/9/30</a:t>
            </a:fld>
            <a:endParaRPr kumimoji="1" lang="ja-JP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91E06-C951-4ABD-B4AE-592C1CA408F4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1227927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A5F2AD-7792-4694-8A8D-47038094A2F6}" type="datetime1">
              <a:rPr kumimoji="1" lang="ja-JP" altLang="en-US" smtClean="0"/>
              <a:t>2019/9/30</a:t>
            </a:fld>
            <a:endParaRPr kumimoji="1" lang="ja-JP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91E06-C951-4ABD-B4AE-592C1CA408F4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7869313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A3A5AA-51B3-4289-92E7-56B34844DC67}" type="datetime1">
              <a:rPr kumimoji="1" lang="ja-JP" altLang="en-US" smtClean="0"/>
              <a:t>2019/9/30</a:t>
            </a:fld>
            <a:endParaRPr kumimoji="1" lang="ja-JP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91E06-C951-4ABD-B4AE-592C1CA408F4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6324338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D8A87-828D-49E8-A499-33D151351DDD}" type="datetime1">
              <a:rPr kumimoji="1" lang="ja-JP" altLang="en-US" smtClean="0"/>
              <a:t>2019/9/30</a:t>
            </a:fld>
            <a:endParaRPr kumimoji="1" lang="ja-JP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91E06-C951-4ABD-B4AE-592C1CA408F4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5576347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88CF2-512A-43F6-A490-B679F1114C95}" type="datetime1">
              <a:rPr kumimoji="1" lang="ja-JP" altLang="en-US" smtClean="0"/>
              <a:t>2019/9/30</a:t>
            </a:fld>
            <a:endParaRPr kumimoji="1" lang="ja-JP" alt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91E06-C951-4ABD-B4AE-592C1CA408F4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2283282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7687B-7EE4-45EB-8EF6-70E0D13ADE99}" type="datetime1">
              <a:rPr kumimoji="1" lang="ja-JP" altLang="en-US" smtClean="0"/>
              <a:t>2019/9/30</a:t>
            </a:fld>
            <a:endParaRPr kumimoji="1" lang="ja-JP" alt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91E06-C951-4ABD-B4AE-592C1CA408F4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8967282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1E90B6-349F-44D5-A782-8BAC83707F4E}" type="datetime1">
              <a:rPr kumimoji="1" lang="ja-JP" altLang="en-US" smtClean="0"/>
              <a:t>2019/9/30</a:t>
            </a:fld>
            <a:endParaRPr kumimoji="1" lang="ja-JP" alt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91E06-C951-4ABD-B4AE-592C1CA408F4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3429465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95BB9-420E-4F1B-9995-3D589F84EF36}" type="datetime1">
              <a:rPr kumimoji="1" lang="ja-JP" altLang="en-US" smtClean="0"/>
              <a:t>2019/9/30</a:t>
            </a:fld>
            <a:endParaRPr kumimoji="1" lang="ja-JP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91E06-C951-4ABD-B4AE-592C1CA408F4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5618177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 dirty="0" smtClean="0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4C5CE-5E4E-41FD-8680-1EA160B04991}" type="datetime1">
              <a:rPr kumimoji="1" lang="ja-JP" altLang="en-US" smtClean="0"/>
              <a:t>2019/9/30</a:t>
            </a:fld>
            <a:endParaRPr kumimoji="1" lang="ja-JP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91E06-C951-4ABD-B4AE-592C1CA408F4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932253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B73DC1-41A9-4AF1-8DBE-785BCAA55A2A}" type="datetime1">
              <a:rPr kumimoji="1" lang="ja-JP" altLang="en-US" smtClean="0"/>
              <a:t>2019/9/30</a:t>
            </a:fld>
            <a:endParaRPr kumimoji="1" lang="ja-JP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791E06-C951-4ABD-B4AE-592C1CA408F4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3893103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正方形/長方形 9"/>
          <p:cNvSpPr/>
          <p:nvPr/>
        </p:nvSpPr>
        <p:spPr>
          <a:xfrm>
            <a:off x="263954" y="531364"/>
            <a:ext cx="860988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Additional </a:t>
            </a:r>
            <a:r>
              <a:rPr lang="en-US" altLang="ja-JP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file</a:t>
            </a:r>
            <a:r>
              <a:rPr lang="ja-JP" altLang="en-US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ja-JP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altLang="ja-JP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altLang="ja-JP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Table </a:t>
            </a:r>
            <a:r>
              <a:rPr lang="en-US" altLang="ja-JP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S3. </a:t>
            </a:r>
            <a:r>
              <a: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AE observed in safety assessment of  the GMA therapy in the five major special situation sub-groups</a:t>
            </a:r>
          </a:p>
        </p:txBody>
      </p:sp>
      <p:graphicFrame>
        <p:nvGraphicFramePr>
          <p:cNvPr id="5" name="表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92455823"/>
              </p:ext>
            </p:extLst>
          </p:nvPr>
        </p:nvGraphicFramePr>
        <p:xfrm>
          <a:off x="350928" y="785076"/>
          <a:ext cx="8144143" cy="5333431"/>
        </p:xfrm>
        <a:graphic>
          <a:graphicData uri="http://schemas.openxmlformats.org/drawingml/2006/table">
            <a:tbl>
              <a:tblPr/>
              <a:tblGrid>
                <a:gridCol w="2343111"/>
                <a:gridCol w="412955"/>
                <a:gridCol w="491613"/>
                <a:gridCol w="648929"/>
                <a:gridCol w="619432"/>
                <a:gridCol w="550606"/>
                <a:gridCol w="540775"/>
                <a:gridCol w="639096"/>
                <a:gridCol w="580103"/>
                <a:gridCol w="580104"/>
                <a:gridCol w="737419"/>
              </a:tblGrid>
              <a:tr h="52391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50" charset="-128"/>
                          <a:cs typeface="Times New Roman" panose="02020603050405020304" pitchFamily="18" charset="0"/>
                        </a:rPr>
                        <a:t>Observation</a:t>
                      </a:r>
                      <a:endParaRPr 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ＭＳ Ｐゴシック" panose="020B060007020508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50" charset="-128"/>
                          <a:cs typeface="Times New Roman" panose="02020603050405020304" pitchFamily="18" charset="0"/>
                        </a:rPr>
                        <a:t>Patients who</a:t>
                      </a:r>
                    </a:p>
                    <a:p>
                      <a:pPr algn="ctr" fontAlgn="ctr"/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50" charset="-128"/>
                          <a:cs typeface="Times New Roman" panose="02020603050405020304" pitchFamily="18" charset="0"/>
                        </a:rPr>
                        <a:t>received</a:t>
                      </a:r>
                      <a:r>
                        <a:rPr lang="ja-JP" altLang="en-US" sz="10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50" charset="-128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50" charset="-128"/>
                          <a:cs typeface="Times New Roman" panose="02020603050405020304" pitchFamily="18" charset="0"/>
                        </a:rPr>
                        <a:t>GMA retreatment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ＭＳ Ｐゴシック" panose="020B060007020508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50" charset="-128"/>
                          <a:cs typeface="Times New Roman" panose="02020603050405020304" pitchFamily="18" charset="0"/>
                        </a:rPr>
                        <a:t>Patients</a:t>
                      </a:r>
                      <a:r>
                        <a:rPr lang="en-US" sz="10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50" charset="-128"/>
                          <a:cs typeface="Times New Roman" panose="02020603050405020304" pitchFamily="18" charset="0"/>
                        </a:rPr>
                        <a:t> on multiple</a:t>
                      </a:r>
                    </a:p>
                    <a:p>
                      <a:pPr algn="ctr" fontAlgn="ctr"/>
                      <a:r>
                        <a:rPr lang="en-US" sz="10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50" charset="-128"/>
                          <a:cs typeface="Times New Roman" panose="02020603050405020304" pitchFamily="18" charset="0"/>
                        </a:rPr>
                        <a:t>immunosuppressant</a:t>
                      </a:r>
                    </a:p>
                    <a:p>
                      <a:pPr algn="ctr" fontAlgn="ctr"/>
                      <a:r>
                        <a:rPr lang="en-US" sz="10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50" charset="-128"/>
                          <a:cs typeface="Times New Roman" panose="02020603050405020304" pitchFamily="18" charset="0"/>
                        </a:rPr>
                        <a:t>medications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ＭＳ Ｐゴシック" panose="020B060007020508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50" charset="-128"/>
                          <a:cs typeface="Times New Roman" panose="02020603050405020304" pitchFamily="18" charset="0"/>
                        </a:rPr>
                        <a:t>Elderly patients</a:t>
                      </a:r>
                    </a:p>
                    <a:p>
                      <a:pPr algn="ctr" fontAlgn="ctr"/>
                      <a:r>
                        <a:rPr lang="en-US" altLang="ja-JP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50" charset="-128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ja-JP" alt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50" charset="-128"/>
                          <a:cs typeface="Times New Roman" panose="02020603050405020304" pitchFamily="18" charset="0"/>
                        </a:rPr>
                        <a:t>≥</a:t>
                      </a:r>
                      <a:r>
                        <a:rPr lang="en-US" altLang="ja-JP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50" charset="-128"/>
                          <a:cs typeface="Times New Roman" panose="02020603050405020304" pitchFamily="18" charset="0"/>
                        </a:rPr>
                        <a:t>65 years)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ＭＳ Ｐゴシック" panose="020B060007020508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ＭＳ Ｐゴシック" panose="020B0600070205080204" pitchFamily="50" charset="-128"/>
                      </a:endParaRPr>
                    </a:p>
                  </a:txBody>
                  <a:tcPr marL="9011" marR="9011" marT="901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50" charset="-128"/>
                          <a:cs typeface="Times New Roman" panose="02020603050405020304" pitchFamily="18" charset="0"/>
                        </a:rPr>
                        <a:t>Patients with </a:t>
                      </a:r>
                    </a:p>
                    <a:p>
                      <a:pPr algn="ctr" fontAlgn="ctr"/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50" charset="-128"/>
                          <a:cs typeface="Times New Roman" panose="02020603050405020304" pitchFamily="18" charset="0"/>
                        </a:rPr>
                        <a:t>anaemia</a:t>
                      </a:r>
                    </a:p>
                    <a:p>
                      <a:pPr algn="ctr" fontAlgn="ctr"/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50" charset="-128"/>
                          <a:cs typeface="Times New Roman" panose="02020603050405020304" pitchFamily="18" charset="0"/>
                        </a:rPr>
                        <a:t>(haemoglobin </a:t>
                      </a:r>
                    </a:p>
                    <a:p>
                      <a:pPr algn="ctr" fontAlgn="ctr"/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50" charset="-128"/>
                          <a:cs typeface="Times New Roman" panose="02020603050405020304" pitchFamily="18" charset="0"/>
                        </a:rPr>
                        <a:t>&lt;10 g/dL</a:t>
                      </a:r>
                      <a:r>
                        <a:rPr lang="en-US" altLang="ja-JP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50" charset="-128"/>
                          <a:cs typeface="Times New Roman" panose="02020603050405020304" pitchFamily="18" charset="0"/>
                        </a:rPr>
                        <a:t>)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ＭＳ Ｐゴシック" panose="020B060007020508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ＭＳ Ｐゴシック" panose="020B0600070205080204" pitchFamily="50" charset="-128"/>
                      </a:endParaRPr>
                    </a:p>
                  </a:txBody>
                  <a:tcPr marL="9011" marR="9011" marT="901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50" charset="-128"/>
                          <a:cs typeface="Times New Roman" panose="02020603050405020304" pitchFamily="18" charset="0"/>
                        </a:rPr>
                        <a:t>Paediatric/adolescent</a:t>
                      </a:r>
                    </a:p>
                    <a:p>
                      <a:pPr algn="ctr" fontAlgn="ctr"/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50" charset="-128"/>
                          <a:cs typeface="Times New Roman" panose="02020603050405020304" pitchFamily="18" charset="0"/>
                        </a:rPr>
                        <a:t>patients</a:t>
                      </a:r>
                    </a:p>
                    <a:p>
                      <a:pPr algn="ctr" fontAlgn="ctr"/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50" charset="-128"/>
                          <a:cs typeface="Times New Roman" panose="02020603050405020304" pitchFamily="18" charset="0"/>
                        </a:rPr>
                        <a:t> (≤18 years)</a:t>
                      </a: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</a:tr>
              <a:tr h="16258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50" charset="-128"/>
                          <a:cs typeface="Times New Roman" panose="02020603050405020304" pitchFamily="18" charset="0"/>
                        </a:rPr>
                        <a:t>Total number and </a:t>
                      </a:r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50" charset="-128"/>
                          <a:cs typeface="Times New Roman" panose="02020603050405020304" pitchFamily="18" charset="0"/>
                        </a:rPr>
                        <a:t>(%) 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50" charset="-128"/>
                          <a:cs typeface="Times New Roman" panose="02020603050405020304" pitchFamily="18" charset="0"/>
                        </a:rPr>
                        <a:t>of patients with </a:t>
                      </a:r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50" charset="-128"/>
                          <a:cs typeface="Times New Roman" panose="02020603050405020304" pitchFamily="18" charset="0"/>
                        </a:rPr>
                        <a:t>AE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ＭＳ Ｐゴシック" panose="020B060007020508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ja-JP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ja-JP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(9.9%)</a:t>
                      </a:r>
                      <a:endParaRPr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ja-JP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  <a:endParaRPr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ja-JP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(15.2%)</a:t>
                      </a:r>
                      <a:endParaRPr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ja-JP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ja-JP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(11.2%)</a:t>
                      </a:r>
                      <a:endParaRPr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ja-JP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  <a:endParaRPr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ja-JP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(18.1%)</a:t>
                      </a:r>
                      <a:endParaRPr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ja-JP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ja-JP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(18.9%)</a:t>
                      </a:r>
                      <a:endParaRPr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</a:tr>
              <a:tr h="16258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50" charset="-128"/>
                          <a:cs typeface="Times New Roman" panose="02020603050405020304" pitchFamily="18" charset="0"/>
                        </a:rPr>
                        <a:t>Number </a:t>
                      </a:r>
                      <a:r>
                        <a:rPr lang="en-US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50" charset="-128"/>
                          <a:cs typeface="Times New Roman" panose="02020603050405020304" pitchFamily="18" charset="0"/>
                        </a:rPr>
                        <a:t>(%) </a:t>
                      </a:r>
                      <a:r>
                        <a:rPr 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50" charset="-128"/>
                          <a:cs typeface="Times New Roman" panose="02020603050405020304" pitchFamily="18" charset="0"/>
                        </a:rPr>
                        <a:t>of patients with </a:t>
                      </a:r>
                      <a:r>
                        <a:rPr lang="en-US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50" charset="-128"/>
                          <a:cs typeface="Times New Roman" panose="02020603050405020304" pitchFamily="18" charset="0"/>
                        </a:rPr>
                        <a:t>:</a:t>
                      </a:r>
                      <a:endParaRPr 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ＭＳ Ｐゴシック" panose="020B060007020508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</a:tr>
              <a:tr h="16258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50" charset="-128"/>
                          <a:cs typeface="Times New Roman" panose="02020603050405020304" pitchFamily="18" charset="0"/>
                        </a:rPr>
                        <a:t>Fever</a:t>
                      </a:r>
                    </a:p>
                  </a:txBody>
                  <a:tcPr marL="9011" marR="9011" marT="9011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ja-JP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ja-JP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(0.8%)</a:t>
                      </a:r>
                      <a:endParaRPr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ja-JP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ja-JP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(0.8%)</a:t>
                      </a:r>
                      <a:endParaRPr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ja-JP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ja-JP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(1.6%)</a:t>
                      </a:r>
                      <a:endParaRPr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ja-JP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ja-JP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(1.9%)</a:t>
                      </a:r>
                      <a:endParaRPr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ja-JP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ja-JP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(3.8%)</a:t>
                      </a:r>
                      <a:endParaRPr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</a:tr>
              <a:tr h="16258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50" charset="-128"/>
                          <a:cs typeface="Times New Roman" panose="02020603050405020304" pitchFamily="18" charset="0"/>
                        </a:rPr>
                        <a:t>Chill</a:t>
                      </a:r>
                    </a:p>
                  </a:txBody>
                  <a:tcPr marL="9011" marR="9011" marT="9011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ja-JP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ja-JP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ja-JP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ja-JP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ja-JP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(1.0%)</a:t>
                      </a: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ja-JP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</a:tr>
              <a:tr h="16258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50" charset="-128"/>
                          <a:cs typeface="Times New Roman" panose="02020603050405020304" pitchFamily="18" charset="0"/>
                        </a:rPr>
                        <a:t>Nausea/Vomiting</a:t>
                      </a:r>
                      <a:endParaRPr 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ＭＳ Ｐゴシック" panose="020B060007020508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ja-JP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ja-JP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ja-JP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(5.6%)</a:t>
                      </a:r>
                      <a:endParaRPr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ja-JP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ja-JP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ja-JP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(4.8%)</a:t>
                      </a:r>
                      <a:endParaRPr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ja-JP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ja-JP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(5.7%)</a:t>
                      </a:r>
                      <a:endParaRPr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</a:tr>
              <a:tr h="16258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50" charset="-128"/>
                          <a:cs typeface="Times New Roman" panose="02020603050405020304" pitchFamily="18" charset="0"/>
                        </a:rPr>
                        <a:t>Abdominal </a:t>
                      </a:r>
                      <a:r>
                        <a:rPr lang="en-US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50" charset="-128"/>
                          <a:cs typeface="Times New Roman" panose="02020603050405020304" pitchFamily="18" charset="0"/>
                        </a:rPr>
                        <a:t>discomfort</a:t>
                      </a:r>
                      <a:endParaRPr 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ＭＳ Ｐゴシック" panose="020B060007020508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ja-JP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ja-JP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ja-JP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(1.6%)</a:t>
                      </a:r>
                      <a:endParaRPr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ja-JP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altLang="ja-JP" sz="10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ja-JP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ja-JP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(1.0%)</a:t>
                      </a: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ja-JP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ja-JP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(3.8%)</a:t>
                      </a:r>
                      <a:endParaRPr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</a:tr>
              <a:tr h="16258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50" charset="-128"/>
                          <a:cs typeface="Times New Roman" panose="02020603050405020304" pitchFamily="18" charset="0"/>
                        </a:rPr>
                        <a:t>Headache</a:t>
                      </a:r>
                    </a:p>
                  </a:txBody>
                  <a:tcPr marL="9011" marR="9011" marT="9011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ja-JP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ja-JP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(3.8%)</a:t>
                      </a:r>
                      <a:endParaRPr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ja-JP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ja-JP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(3.2%)</a:t>
                      </a:r>
                      <a:endParaRPr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ja-JP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ja-JP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ja-JP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(3.8%)</a:t>
                      </a:r>
                      <a:endParaRPr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ja-JP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ja-JP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(3.8%)</a:t>
                      </a:r>
                      <a:endParaRPr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</a:tr>
              <a:tr h="16258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50" charset="-128"/>
                          <a:cs typeface="Times New Roman" panose="02020603050405020304" pitchFamily="18" charset="0"/>
                        </a:rPr>
                        <a:t>Peripheral neuropathy</a:t>
                      </a:r>
                    </a:p>
                  </a:txBody>
                  <a:tcPr marL="9011" marR="9011" marT="9011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ja-JP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ja-JP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ja-JP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(0.8%)</a:t>
                      </a:r>
                      <a:endParaRPr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ja-JP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ja-JP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ja-JP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(1.0%)</a:t>
                      </a:r>
                      <a:endParaRPr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ja-JP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ja-JP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(1.9%)</a:t>
                      </a:r>
                      <a:endParaRPr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</a:tr>
              <a:tr h="16258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50" charset="-128"/>
                          <a:cs typeface="Times New Roman" panose="02020603050405020304" pitchFamily="18" charset="0"/>
                        </a:rPr>
                        <a:t>Abnormal liver function test</a:t>
                      </a:r>
                    </a:p>
                  </a:txBody>
                  <a:tcPr marL="9011" marR="9011" marT="9011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ja-JP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ja-JP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(0.8%)</a:t>
                      </a:r>
                      <a:endParaRPr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ja-JP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ja-JP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(1.6%)</a:t>
                      </a:r>
                      <a:endParaRPr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ja-JP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ja-JP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(0.8%)</a:t>
                      </a: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ja-JP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ja-JP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(1.0%)</a:t>
                      </a:r>
                      <a:endParaRPr lang="en-US" altLang="ja-JP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ja-JP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ja-JP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(1.9%)</a:t>
                      </a:r>
                      <a:endParaRPr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</a:tr>
              <a:tr h="16258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50" charset="-128"/>
                          <a:cs typeface="Times New Roman" panose="02020603050405020304" pitchFamily="18" charset="0"/>
                        </a:rPr>
                        <a:t>Dysphoria</a:t>
                      </a:r>
                    </a:p>
                  </a:txBody>
                  <a:tcPr marL="9011" marR="9011" marT="9011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ja-JP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ja-JP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(0.8%)</a:t>
                      </a:r>
                      <a:endParaRPr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ja-JP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ja-JP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(1.6%)</a:t>
                      </a:r>
                      <a:endParaRPr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ja-JP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ja-JP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ja-JP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(1.0%)</a:t>
                      </a:r>
                      <a:endParaRPr lang="en-US" altLang="ja-JP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ja-JP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ja-JP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(1.9%)</a:t>
                      </a:r>
                      <a:endParaRPr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</a:tr>
              <a:tr h="16258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50" charset="-128"/>
                          <a:cs typeface="Times New Roman" panose="02020603050405020304" pitchFamily="18" charset="0"/>
                        </a:rPr>
                        <a:t>Panic disorder</a:t>
                      </a:r>
                    </a:p>
                  </a:txBody>
                  <a:tcPr marL="9011" marR="9011" marT="9011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ja-JP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ja-JP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ja-JP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(0.8%)</a:t>
                      </a:r>
                      <a:endParaRPr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ja-JP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ja-JP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ja-JP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(1.0%)</a:t>
                      </a:r>
                      <a:endParaRPr lang="en-US" altLang="ja-JP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ja-JP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</a:tr>
              <a:tr h="16258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50" charset="-128"/>
                          <a:cs typeface="Times New Roman" panose="02020603050405020304" pitchFamily="18" charset="0"/>
                        </a:rPr>
                        <a:t>Sepsis</a:t>
                      </a:r>
                    </a:p>
                  </a:txBody>
                  <a:tcPr marL="9011" marR="9011" marT="9011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ja-JP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ja-JP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ja-JP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(2.4%)</a:t>
                      </a:r>
                      <a:endParaRPr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ja-JP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ja-JP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(1.9%)</a:t>
                      </a:r>
                      <a:endParaRPr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ja-JP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</a:tr>
              <a:tr h="16258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50" charset="-128"/>
                          <a:cs typeface="Times New Roman" panose="02020603050405020304" pitchFamily="18" charset="0"/>
                        </a:rPr>
                        <a:t>Pyelonephritis</a:t>
                      </a:r>
                    </a:p>
                  </a:txBody>
                  <a:tcPr marL="9011" marR="9011" marT="9011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ja-JP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ja-JP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ja-JP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(0.8%)</a:t>
                      </a:r>
                      <a:endParaRPr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ja-JP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ja-JP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ja-JP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ja-JP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(1.9%)</a:t>
                      </a:r>
                      <a:endParaRPr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</a:tr>
              <a:tr h="16258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50" charset="-128"/>
                          <a:cs typeface="Times New Roman" panose="02020603050405020304" pitchFamily="18" charset="0"/>
                        </a:rPr>
                        <a:t>Common cold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ＭＳ Ｐゴシック" panose="020B060007020508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ja-JP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ja-JP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ja-JP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(0.8%)</a:t>
                      </a:r>
                      <a:endParaRPr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ja-JP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ja-JP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(0.8%)</a:t>
                      </a: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ja-JP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ja-JP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(1.0%)</a:t>
                      </a: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ja-JP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</a:tr>
              <a:tr h="16258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50" charset="-128"/>
                          <a:cs typeface="Times New Roman" panose="02020603050405020304" pitchFamily="18" charset="0"/>
                        </a:rPr>
                        <a:t>Catheter-related infection</a:t>
                      </a:r>
                    </a:p>
                  </a:txBody>
                  <a:tcPr marL="9011" marR="9011" marT="9011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ja-JP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ja-JP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ja-JP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(0.8%)</a:t>
                      </a:r>
                      <a:endParaRPr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ja-JP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ja-JP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ja-JP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ja-JP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(1.9%)</a:t>
                      </a:r>
                      <a:endParaRPr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</a:tr>
              <a:tr h="16258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50" charset="-128"/>
                          <a:cs typeface="Times New Roman" panose="02020603050405020304" pitchFamily="18" charset="0"/>
                        </a:rPr>
                        <a:t>Disseminated intravascular coagulation</a:t>
                      </a:r>
                    </a:p>
                  </a:txBody>
                  <a:tcPr marL="9011" marR="9011" marT="9011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ja-JP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ja-JP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ja-JP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(1.6%)</a:t>
                      </a:r>
                      <a:endParaRPr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ja-JP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ja-JP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ja-JP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ja-JP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(3.8%)</a:t>
                      </a:r>
                      <a:endParaRPr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</a:tr>
              <a:tr h="16258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50" charset="-128"/>
                          <a:cs typeface="Times New Roman" panose="02020603050405020304" pitchFamily="18" charset="0"/>
                        </a:rPr>
                        <a:t>Febrile neutropenia</a:t>
                      </a:r>
                    </a:p>
                  </a:txBody>
                  <a:tcPr marL="9011" marR="9011" marT="9011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ja-JP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ja-JP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(0.8%)</a:t>
                      </a:r>
                      <a:endParaRPr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ja-JP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ja-JP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ja-JP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ja-JP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</a:tr>
              <a:tr h="16258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50" charset="-128"/>
                          <a:cs typeface="Times New Roman" panose="02020603050405020304" pitchFamily="18" charset="0"/>
                        </a:rPr>
                        <a:t>Pancytopenia</a:t>
                      </a:r>
                    </a:p>
                  </a:txBody>
                  <a:tcPr marL="9011" marR="9011" marT="9011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ja-JP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ja-JP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ja-JP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ja-JP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(0.8%)</a:t>
                      </a:r>
                      <a:endParaRPr lang="en-US" altLang="ja-JP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ja-JP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ja-JP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(1.0%)</a:t>
                      </a: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ja-JP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</a:tr>
              <a:tr h="16258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50" charset="-128"/>
                          <a:cs typeface="Times New Roman" panose="02020603050405020304" pitchFamily="18" charset="0"/>
                        </a:rPr>
                        <a:t>Aspiration pneumonitis</a:t>
                      </a:r>
                    </a:p>
                  </a:txBody>
                  <a:tcPr marL="9011" marR="9011" marT="9011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ja-JP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ja-JP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(0.8%)</a:t>
                      </a:r>
                      <a:endParaRPr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ja-JP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ja-JP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(0.8%)</a:t>
                      </a:r>
                      <a:endParaRPr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ja-JP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ja-JP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(0.8%)</a:t>
                      </a:r>
                      <a:endParaRPr lang="en-US" altLang="ja-JP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ja-JP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ja-JP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</a:tr>
              <a:tr h="16258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50" charset="-128"/>
                          <a:cs typeface="Times New Roman" panose="02020603050405020304" pitchFamily="18" charset="0"/>
                        </a:rPr>
                        <a:t>Oropharyngeal discomfort</a:t>
                      </a:r>
                      <a:endParaRPr 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ＭＳ Ｐゴシック" panose="020B060007020508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ja-JP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ja-JP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(0.8%)</a:t>
                      </a:r>
                      <a:endParaRPr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ja-JP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ja-JP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(0.8%)</a:t>
                      </a:r>
                      <a:endParaRPr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ja-JP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ja-JP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ja-JP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</a:tr>
              <a:tr h="16258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50" charset="-128"/>
                          <a:cs typeface="Times New Roman" panose="02020603050405020304" pitchFamily="18" charset="0"/>
                        </a:rPr>
                        <a:t>Hypoxia</a:t>
                      </a:r>
                    </a:p>
                  </a:txBody>
                  <a:tcPr marL="9011" marR="9011" marT="9011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ja-JP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ja-JP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ja-JP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(0.8%)</a:t>
                      </a:r>
                      <a:endParaRPr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ja-JP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ja-JP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ja-JP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(1.0%)</a:t>
                      </a: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ja-JP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</a:tr>
              <a:tr h="16258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50" charset="-128"/>
                          <a:cs typeface="Times New Roman" panose="02020603050405020304" pitchFamily="18" charset="0"/>
                        </a:rPr>
                        <a:t>Low back pain</a:t>
                      </a:r>
                    </a:p>
                  </a:txBody>
                  <a:tcPr marL="9011" marR="9011" marT="9011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ja-JP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ja-JP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(0.8%)</a:t>
                      </a:r>
                      <a:endParaRPr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ja-JP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ja-JP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(0.8%)</a:t>
                      </a:r>
                      <a:endParaRPr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ja-JP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ja-JP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ja-JP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</a:tr>
              <a:tr h="16258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50" charset="-128"/>
                          <a:cs typeface="Times New Roman" panose="02020603050405020304" pitchFamily="18" charset="0"/>
                        </a:rPr>
                        <a:t>Coxitis</a:t>
                      </a:r>
                    </a:p>
                  </a:txBody>
                  <a:tcPr marL="9011" marR="9011" marT="9011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ja-JP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ja-JP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ja-JP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ja-JP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(0.8%)</a:t>
                      </a: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ja-JP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ja-JP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(1.0%)</a:t>
                      </a: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ja-JP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</a:tr>
              <a:tr h="16258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50" charset="-128"/>
                          <a:cs typeface="Times New Roman" panose="02020603050405020304" pitchFamily="18" charset="0"/>
                        </a:rPr>
                        <a:t>Hypotension</a:t>
                      </a:r>
                    </a:p>
                  </a:txBody>
                  <a:tcPr marL="9011" marR="9011" marT="9011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ja-JP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ja-JP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(0.8%)</a:t>
                      </a:r>
                      <a:endParaRPr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ja-JP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ja-JP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ja-JP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ja-JP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(1.9%)</a:t>
                      </a:r>
                      <a:endParaRPr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ja-JP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ja-JP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(3.8%)</a:t>
                      </a:r>
                      <a:endParaRPr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</a:tr>
              <a:tr h="16258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50" charset="-128"/>
                          <a:cs typeface="Times New Roman" panose="02020603050405020304" pitchFamily="18" charset="0"/>
                        </a:rPr>
                        <a:t>Thromboembolic event</a:t>
                      </a:r>
                    </a:p>
                  </a:txBody>
                  <a:tcPr marL="9011" marR="9011" marT="9011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ja-JP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ja-JP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ja-JP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(0.8%)</a:t>
                      </a:r>
                      <a:endParaRPr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ja-JP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ja-JP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(0.8%)</a:t>
                      </a: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ja-JP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ja-JP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(1.0%)</a:t>
                      </a: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ja-JP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</a:tr>
              <a:tr h="16258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50" charset="-128"/>
                          <a:cs typeface="Times New Roman" panose="02020603050405020304" pitchFamily="18" charset="0"/>
                        </a:rPr>
                        <a:t>Palpitation</a:t>
                      </a:r>
                    </a:p>
                  </a:txBody>
                  <a:tcPr marL="9011" marR="9011" marT="9011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ja-JP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ja-JP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ja-JP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(0.8%)</a:t>
                      </a:r>
                      <a:endParaRPr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ja-JP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ja-JP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ja-JP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</a:tr>
              <a:tr h="16258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50" charset="-128"/>
                          <a:cs typeface="Times New Roman" panose="02020603050405020304" pitchFamily="18" charset="0"/>
                        </a:rPr>
                        <a:t>Atrial fibrillation</a:t>
                      </a:r>
                    </a:p>
                  </a:txBody>
                  <a:tcPr marL="9011" marR="9011" marT="9011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ja-JP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ja-JP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(0.8%)</a:t>
                      </a:r>
                      <a:endParaRPr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ja-JP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ja-JP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ja-JP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(0.8%)</a:t>
                      </a: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ja-JP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ja-JP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(1.0%)</a:t>
                      </a: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ja-JP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</a:tr>
              <a:tr h="16258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50" charset="-128"/>
                          <a:cs typeface="Times New Roman" panose="02020603050405020304" pitchFamily="18" charset="0"/>
                        </a:rPr>
                        <a:t>Drug hypersensitivity</a:t>
                      </a:r>
                    </a:p>
                  </a:txBody>
                  <a:tcPr marL="9011" marR="9011" marT="9011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ja-JP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ja-JP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ja-JP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(0.8%)</a:t>
                      </a:r>
                      <a:endParaRPr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ja-JP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ja-JP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(1.6%)</a:t>
                      </a:r>
                      <a:endParaRPr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ja-JP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ja-JP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</a:tr>
              <a:tr h="16258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50" charset="-128"/>
                          <a:cs typeface="Times New Roman" panose="02020603050405020304" pitchFamily="18" charset="0"/>
                        </a:rPr>
                        <a:t>Bile duct stone</a:t>
                      </a:r>
                    </a:p>
                  </a:txBody>
                  <a:tcPr marL="9011" marR="9011" marT="9011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ja-JP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ja-JP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ja-JP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ja-JP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ja-JP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(1.0%)</a:t>
                      </a: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ja-JP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ja-JP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11" marR="9011" marT="901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4" name="正方形/長方形 3"/>
          <p:cNvSpPr/>
          <p:nvPr/>
        </p:nvSpPr>
        <p:spPr>
          <a:xfrm>
            <a:off x="263954" y="6081017"/>
            <a:ext cx="7059561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1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AE</a:t>
            </a:r>
            <a:r>
              <a:rPr lang="en-US" altLang="ja-JP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ja-JP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adverse </a:t>
            </a:r>
            <a:r>
              <a:rPr lang="en-US" altLang="ja-JP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event, </a:t>
            </a:r>
            <a:r>
              <a:rPr lang="en-US" altLang="ja-JP" sz="1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GMA</a:t>
            </a:r>
            <a:r>
              <a:rPr lang="en-US" altLang="ja-JP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ja-JP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granulocyte and monocyte adsorptive </a:t>
            </a:r>
            <a:r>
              <a:rPr lang="en-US" altLang="ja-JP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apheresis</a:t>
            </a:r>
            <a:endParaRPr lang="ja-JP" altLang="en-US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4400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12941</TotalTime>
  <Words>487</Words>
  <Application>Microsoft Office PowerPoint</Application>
  <PresentationFormat>画面に合わせる (4:3)</PresentationFormat>
  <Paragraphs>258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7" baseType="lpstr">
      <vt:lpstr>ＭＳ Ｐゴシック</vt:lpstr>
      <vt:lpstr>Arial</vt:lpstr>
      <vt:lpstr>Calibri</vt:lpstr>
      <vt:lpstr>Calibri Light</vt:lpstr>
      <vt:lpstr>Times New Roman</vt:lpstr>
      <vt:lpstr>Office テーマ</vt:lpstr>
      <vt:lpstr>PowerPoint プレゼンテーション</vt:lpstr>
    </vt:vector>
  </TitlesOfParts>
  <Company>JIMRO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Kokuma Seiichiro（国馬 誠一郎）</dc:creator>
  <cp:lastModifiedBy>hosoi eiji（細井　栄治）</cp:lastModifiedBy>
  <cp:revision>1017</cp:revision>
  <cp:lastPrinted>2018-11-09T05:42:12Z</cp:lastPrinted>
  <dcterms:created xsi:type="dcterms:W3CDTF">2017-02-06T05:38:59Z</dcterms:created>
  <dcterms:modified xsi:type="dcterms:W3CDTF">2019-09-30T05:04:38Z</dcterms:modified>
</cp:coreProperties>
</file>