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320" r:id="rId2"/>
    <p:sldId id="2325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95"/>
    <p:restoredTop sz="86106"/>
  </p:normalViewPr>
  <p:slideViewPr>
    <p:cSldViewPr snapToGrid="0" snapToObjects="1">
      <p:cViewPr varScale="1">
        <p:scale>
          <a:sx n="79" d="100"/>
          <a:sy n="79" d="100"/>
        </p:scale>
        <p:origin x="19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&#20869;&#12398;&#12464;&#12521;&#12501;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'[Microsoft PowerPoint 内のグラフ]Sheet1'!$A$2:$A$13</c:f>
              <c:numCache>
                <c:formatCode>m/d/yy</c:formatCode>
                <c:ptCount val="12"/>
                <c:pt idx="0">
                  <c:v>42973</c:v>
                </c:pt>
                <c:pt idx="1">
                  <c:v>42976</c:v>
                </c:pt>
                <c:pt idx="2">
                  <c:v>42977</c:v>
                </c:pt>
                <c:pt idx="3">
                  <c:v>42978</c:v>
                </c:pt>
                <c:pt idx="4">
                  <c:v>42979</c:v>
                </c:pt>
                <c:pt idx="5">
                  <c:v>42980</c:v>
                </c:pt>
                <c:pt idx="6">
                  <c:v>42981</c:v>
                </c:pt>
                <c:pt idx="7">
                  <c:v>42982</c:v>
                </c:pt>
                <c:pt idx="8">
                  <c:v>42983</c:v>
                </c:pt>
                <c:pt idx="9">
                  <c:v>42984</c:v>
                </c:pt>
                <c:pt idx="10">
                  <c:v>42989</c:v>
                </c:pt>
                <c:pt idx="11">
                  <c:v>42996</c:v>
                </c:pt>
              </c:numCache>
            </c:numRef>
          </c:cat>
          <c:val>
            <c:numRef>
              <c:f>'[Microsoft PowerPoint 内のグラフ]Sheet1'!$B$2:$B$13</c:f>
              <c:numCache>
                <c:formatCode>General</c:formatCode>
                <c:ptCount val="12"/>
                <c:pt idx="1">
                  <c:v>110</c:v>
                </c:pt>
                <c:pt idx="2">
                  <c:v>286</c:v>
                </c:pt>
                <c:pt idx="3">
                  <c:v>784</c:v>
                </c:pt>
                <c:pt idx="4">
                  <c:v>309</c:v>
                </c:pt>
                <c:pt idx="5">
                  <c:v>301</c:v>
                </c:pt>
                <c:pt idx="6">
                  <c:v>156</c:v>
                </c:pt>
                <c:pt idx="7">
                  <c:v>50</c:v>
                </c:pt>
                <c:pt idx="8">
                  <c:v>73</c:v>
                </c:pt>
                <c:pt idx="9">
                  <c:v>43</c:v>
                </c:pt>
                <c:pt idx="10">
                  <c:v>23</c:v>
                </c:pt>
                <c:pt idx="11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38-4E4D-BFB9-9EBE6B35D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400576"/>
        <c:axId val="503184048"/>
      </c:lineChart>
      <c:dateAx>
        <c:axId val="502400576"/>
        <c:scaling>
          <c:orientation val="minMax"/>
        </c:scaling>
        <c:delete val="1"/>
        <c:axPos val="b"/>
        <c:numFmt formatCode="m/d/yy" sourceLinked="1"/>
        <c:majorTickMark val="none"/>
        <c:minorTickMark val="none"/>
        <c:tickLblPos val="nextTo"/>
        <c:crossAx val="503184048"/>
        <c:crosses val="autoZero"/>
        <c:auto val="1"/>
        <c:lblOffset val="100"/>
        <c:baseTimeUnit val="days"/>
      </c:dateAx>
      <c:valAx>
        <c:axId val="503184048"/>
        <c:scaling>
          <c:orientation val="minMax"/>
          <c:max val="1000"/>
        </c:scaling>
        <c:delete val="1"/>
        <c:axPos val="l"/>
        <c:numFmt formatCode="General" sourceLinked="1"/>
        <c:majorTickMark val="none"/>
        <c:minorTickMark val="none"/>
        <c:tickLblPos val="nextTo"/>
        <c:crossAx val="502400576"/>
        <c:crosses val="autoZero"/>
        <c:crossBetween val="between"/>
        <c:majorUnit val="20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F398-8242-9075-4A1DF59F2B3F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398-8242-9075-4A1DF59F2B3F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F398-8242-9075-4A1DF59F2B3F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F398-8242-9075-4A1DF59F2B3F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98-8242-9075-4A1DF59F2B3F}"/>
              </c:ext>
            </c:extLst>
          </c:dPt>
          <c:cat>
            <c:numRef>
              <c:f>Sheet1!$A$2:$A$8</c:f>
              <c:numCache>
                <c:formatCode>m/d/yy</c:formatCode>
                <c:ptCount val="7"/>
                <c:pt idx="0">
                  <c:v>44164</c:v>
                </c:pt>
                <c:pt idx="1">
                  <c:v>44166</c:v>
                </c:pt>
                <c:pt idx="2">
                  <c:v>44167</c:v>
                </c:pt>
                <c:pt idx="3">
                  <c:v>44168</c:v>
                </c:pt>
                <c:pt idx="4">
                  <c:v>44170</c:v>
                </c:pt>
                <c:pt idx="5">
                  <c:v>44172</c:v>
                </c:pt>
                <c:pt idx="6">
                  <c:v>44176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423</c:v>
                </c:pt>
                <c:pt idx="2">
                  <c:v>61</c:v>
                </c:pt>
                <c:pt idx="3">
                  <c:v>121</c:v>
                </c:pt>
                <c:pt idx="4">
                  <c:v>50</c:v>
                </c:pt>
                <c:pt idx="5">
                  <c:v>53</c:v>
                </c:pt>
                <c:pt idx="6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BA-914B-93B2-C293DDA9D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270224"/>
        <c:axId val="81067584"/>
      </c:lineChart>
      <c:dateAx>
        <c:axId val="56270224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81067584"/>
        <c:crosses val="autoZero"/>
        <c:auto val="1"/>
        <c:lblOffset val="100"/>
        <c:baseTimeUnit val="days"/>
      </c:dateAx>
      <c:valAx>
        <c:axId val="81067584"/>
        <c:scaling>
          <c:orientation val="minMax"/>
          <c:max val="500"/>
        </c:scaling>
        <c:delete val="1"/>
        <c:axPos val="l"/>
        <c:numFmt formatCode="General" sourceLinked="1"/>
        <c:majorTickMark val="none"/>
        <c:minorTickMark val="none"/>
        <c:tickLblPos val="nextTo"/>
        <c:crossAx val="5627022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90F7D-3355-C14A-A973-AC3C7907C3C7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9E64-BDE3-744A-9045-A8BBDB288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40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S1. The clinical courses of case 1 (a) and case 2 (b).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PSL, prednisolone; NH</a:t>
            </a:r>
            <a:r>
              <a:rPr kumimoji="1" lang="en-US" altLang="ja-JP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ammonia; HF-CHDF, high-flow continuous hemodiafiltration.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9E64-BDE3-744A-9045-A8BBDB2889B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020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Fig. S1.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clinical courses of case 1 (a) and case 2 (b).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PSL, prednisolone; NH</a:t>
            </a:r>
            <a:r>
              <a:rPr kumimoji="1" lang="en-US" altLang="ja-JP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ammonia; HF-CHDF, high-flow continuous hemodiafiltration.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F9E64-BDE3-744A-9045-A8BBDB2889B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8133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53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6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87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23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50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81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38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38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0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41A2-C69F-F045-914D-3A87EC74B94D}" type="datetimeFigureOut">
              <a:rPr kumimoji="1" lang="ja-JP" altLang="en-US" smtClean="0"/>
              <a:t>2021/12/26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13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526EB87-A972-8547-B7EA-B6657A025C67}"/>
              </a:ext>
            </a:extLst>
          </p:cNvPr>
          <p:cNvSpPr/>
          <p:nvPr/>
        </p:nvSpPr>
        <p:spPr>
          <a:xfrm>
            <a:off x="3181408" y="440505"/>
            <a:ext cx="1296501" cy="4305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Artificial </a:t>
            </a:r>
          </a:p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respiration</a:t>
            </a:r>
            <a:endParaRPr kumimoji="1" lang="ja-JP" altLang="en-US" sz="14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CF638C8-CD2D-1B4A-9A96-81287DA95150}"/>
              </a:ext>
            </a:extLst>
          </p:cNvPr>
          <p:cNvSpPr/>
          <p:nvPr/>
        </p:nvSpPr>
        <p:spPr>
          <a:xfrm>
            <a:off x="3181409" y="1392053"/>
            <a:ext cx="5198326" cy="2675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Rifaximin 1200mg/day</a:t>
            </a:r>
            <a:endParaRPr kumimoji="1" lang="ja-JP" altLang="en-US" sz="14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7CE7A6EA-BFE3-2941-8912-1F8AA88F38CE}"/>
              </a:ext>
            </a:extLst>
          </p:cNvPr>
          <p:cNvSpPr/>
          <p:nvPr/>
        </p:nvSpPr>
        <p:spPr>
          <a:xfrm>
            <a:off x="2507179" y="6272645"/>
            <a:ext cx="715019" cy="1259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C56A6DB-0571-B34D-B843-14450DD7D5C7}"/>
              </a:ext>
            </a:extLst>
          </p:cNvPr>
          <p:cNvSpPr txBox="1"/>
          <p:nvPr/>
        </p:nvSpPr>
        <p:spPr>
          <a:xfrm rot="16200000">
            <a:off x="170059" y="3614824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NH</a:t>
            </a:r>
            <a:r>
              <a:rPr kumimoji="1" lang="en-US" altLang="ja-JP" b="1" baseline="-25000" dirty="0">
                <a:latin typeface="Times" pitchFamily="2" charset="0"/>
                <a:cs typeface="Times New Roman" panose="02020603050405020304" pitchFamily="18" charset="0"/>
              </a:rPr>
              <a:t>3</a:t>
            </a:r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 (</a:t>
            </a:r>
            <a:r>
              <a:rPr kumimoji="1" lang="en-US" altLang="ja-JP" b="1" dirty="0" err="1">
                <a:latin typeface="Times" pitchFamily="2" charset="0"/>
                <a:cs typeface="Times New Roman" panose="02020603050405020304" pitchFamily="18" charset="0"/>
              </a:rPr>
              <a:t>μg</a:t>
            </a:r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/</a:t>
            </a:r>
            <a:r>
              <a:rPr kumimoji="1" lang="en-US" altLang="ja-JP" b="1" dirty="0" err="1">
                <a:latin typeface="Times" pitchFamily="2" charset="0"/>
                <a:cs typeface="Times New Roman" panose="02020603050405020304" pitchFamily="18" charset="0"/>
              </a:rPr>
              <a:t>dL</a:t>
            </a:r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)</a:t>
            </a:r>
            <a:endParaRPr kumimoji="1" lang="ja-JP" altLang="en-US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4CD5E27-581E-0E45-B2D3-4402D9FEA017}"/>
              </a:ext>
            </a:extLst>
          </p:cNvPr>
          <p:cNvSpPr/>
          <p:nvPr/>
        </p:nvSpPr>
        <p:spPr>
          <a:xfrm>
            <a:off x="3181931" y="859878"/>
            <a:ext cx="1422401" cy="2663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HF-CHDF</a:t>
            </a:r>
            <a:endParaRPr kumimoji="1" lang="ja-JP" altLang="en-US" sz="14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13E3805-03E6-D441-AB18-BB439B3CF627}"/>
              </a:ext>
            </a:extLst>
          </p:cNvPr>
          <p:cNvSpPr/>
          <p:nvPr/>
        </p:nvSpPr>
        <p:spPr>
          <a:xfrm>
            <a:off x="2702818" y="1659615"/>
            <a:ext cx="5676916" cy="2779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Lactulose 60mg/day</a:t>
            </a:r>
            <a:endParaRPr kumimoji="1" lang="ja-JP" altLang="en-US" sz="14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FACA23-2F1A-8643-AA36-5E9AB3F00802}"/>
              </a:ext>
            </a:extLst>
          </p:cNvPr>
          <p:cNvSpPr txBox="1"/>
          <p:nvPr/>
        </p:nvSpPr>
        <p:spPr>
          <a:xfrm>
            <a:off x="1142872" y="3247563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60</a:t>
            </a:r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CFF5B65-962A-7A4D-9747-3CF21B2D84D3}"/>
              </a:ext>
            </a:extLst>
          </p:cNvPr>
          <p:cNvSpPr txBox="1"/>
          <p:nvPr/>
        </p:nvSpPr>
        <p:spPr>
          <a:xfrm>
            <a:off x="1142872" y="3981543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4</a:t>
            </a:r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00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7DDE326-139F-FD4A-9C76-B74CBB849056}"/>
              </a:ext>
            </a:extLst>
          </p:cNvPr>
          <p:cNvSpPr txBox="1"/>
          <p:nvPr/>
        </p:nvSpPr>
        <p:spPr>
          <a:xfrm>
            <a:off x="1348057" y="5449505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F091845-2E2C-F54A-9A55-11942B8535B2}"/>
              </a:ext>
            </a:extLst>
          </p:cNvPr>
          <p:cNvSpPr txBox="1"/>
          <p:nvPr/>
        </p:nvSpPr>
        <p:spPr>
          <a:xfrm>
            <a:off x="1142872" y="2513583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80</a:t>
            </a:r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90D9B84-AADD-D946-AB4D-881BE4F4B187}"/>
              </a:ext>
            </a:extLst>
          </p:cNvPr>
          <p:cNvSpPr txBox="1"/>
          <p:nvPr/>
        </p:nvSpPr>
        <p:spPr>
          <a:xfrm>
            <a:off x="1142872" y="4715523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200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0FC9362-ACFA-7C4F-8BB1-0DB88D2BE6BC}"/>
              </a:ext>
            </a:extLst>
          </p:cNvPr>
          <p:cNvSpPr txBox="1"/>
          <p:nvPr/>
        </p:nvSpPr>
        <p:spPr>
          <a:xfrm>
            <a:off x="8395510" y="5652025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(day)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3F8BC7D-6577-2F45-9571-E6F6B84BAA50}"/>
              </a:ext>
            </a:extLst>
          </p:cNvPr>
          <p:cNvSpPr txBox="1"/>
          <p:nvPr/>
        </p:nvSpPr>
        <p:spPr>
          <a:xfrm>
            <a:off x="75845" y="6094944"/>
            <a:ext cx="1529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err="1">
                <a:latin typeface="Times" pitchFamily="2" charset="0"/>
                <a:cs typeface="Times New Roman" panose="02020603050405020304" pitchFamily="18" charset="0"/>
              </a:rPr>
              <a:t>Encephalophathy</a:t>
            </a:r>
            <a:endParaRPr kumimoji="1" lang="ja-JP" altLang="en-US" sz="14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C71D610-EE32-F648-ADD9-71E606EDEF78}"/>
              </a:ext>
            </a:extLst>
          </p:cNvPr>
          <p:cNvSpPr/>
          <p:nvPr/>
        </p:nvSpPr>
        <p:spPr>
          <a:xfrm>
            <a:off x="3125082" y="6050207"/>
            <a:ext cx="607241" cy="34833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32" name="直角三角形 31">
            <a:extLst>
              <a:ext uri="{FF2B5EF4-FFF2-40B4-BE49-F238E27FC236}">
                <a16:creationId xmlns:a16="http://schemas.microsoft.com/office/drawing/2014/main" id="{6245B6E5-E553-6A46-9D14-CC5DDFC4D5B4}"/>
              </a:ext>
            </a:extLst>
          </p:cNvPr>
          <p:cNvSpPr/>
          <p:nvPr/>
        </p:nvSpPr>
        <p:spPr>
          <a:xfrm rot="16200000">
            <a:off x="2703788" y="5853598"/>
            <a:ext cx="226097" cy="619311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33" name="直角三角形 32">
            <a:extLst>
              <a:ext uri="{FF2B5EF4-FFF2-40B4-BE49-F238E27FC236}">
                <a16:creationId xmlns:a16="http://schemas.microsoft.com/office/drawing/2014/main" id="{97E9A6DC-8098-5C4A-89EA-33B3A7E77A61}"/>
              </a:ext>
            </a:extLst>
          </p:cNvPr>
          <p:cNvSpPr/>
          <p:nvPr/>
        </p:nvSpPr>
        <p:spPr>
          <a:xfrm rot="5400000" flipH="1">
            <a:off x="4319410" y="5463120"/>
            <a:ext cx="348340" cy="1522513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65CF574-96E2-4840-9903-7A9FE5B93FCE}"/>
              </a:ext>
            </a:extLst>
          </p:cNvPr>
          <p:cNvSpPr txBox="1"/>
          <p:nvPr/>
        </p:nvSpPr>
        <p:spPr>
          <a:xfrm>
            <a:off x="3270623" y="6089298"/>
            <a:ext cx="311373" cy="337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Ⅴ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AAB95BA-A23C-5E40-A244-199C9CF54097}"/>
              </a:ext>
            </a:extLst>
          </p:cNvPr>
          <p:cNvSpPr txBox="1"/>
          <p:nvPr/>
        </p:nvSpPr>
        <p:spPr>
          <a:xfrm>
            <a:off x="4985856" y="6104028"/>
            <a:ext cx="2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Ⅰ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9757563-A303-8440-9F19-385D9A6D3502}"/>
              </a:ext>
            </a:extLst>
          </p:cNvPr>
          <p:cNvSpPr txBox="1"/>
          <p:nvPr/>
        </p:nvSpPr>
        <p:spPr>
          <a:xfrm>
            <a:off x="2421667" y="6093556"/>
            <a:ext cx="344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Ⅱ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D9ECD54-4D02-D04B-9EF5-0607EF5CFC75}"/>
              </a:ext>
            </a:extLst>
          </p:cNvPr>
          <p:cNvSpPr txBox="1"/>
          <p:nvPr/>
        </p:nvSpPr>
        <p:spPr>
          <a:xfrm>
            <a:off x="4139651" y="6086303"/>
            <a:ext cx="415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>
                <a:latin typeface="Times" pitchFamily="2" charset="0"/>
                <a:cs typeface="Times New Roman" panose="02020603050405020304" pitchFamily="18" charset="0"/>
              </a:rPr>
              <a:t>→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830BE39-6364-0543-8363-E2F3C831F83C}"/>
              </a:ext>
            </a:extLst>
          </p:cNvPr>
          <p:cNvSpPr txBox="1"/>
          <p:nvPr/>
        </p:nvSpPr>
        <p:spPr>
          <a:xfrm>
            <a:off x="2937886" y="6086303"/>
            <a:ext cx="41549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b="1">
                <a:latin typeface="Times" pitchFamily="2" charset="0"/>
                <a:cs typeface="Times New Roman" panose="02020603050405020304" pitchFamily="18" charset="0"/>
              </a:rPr>
              <a:t>→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EEEF83E-2068-EE46-8962-630C878F3129}"/>
              </a:ext>
            </a:extLst>
          </p:cNvPr>
          <p:cNvSpPr/>
          <p:nvPr/>
        </p:nvSpPr>
        <p:spPr>
          <a:xfrm>
            <a:off x="1847414" y="2260108"/>
            <a:ext cx="845572" cy="381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PSL</a:t>
            </a:r>
          </a:p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60mg/day</a:t>
            </a:r>
            <a:endParaRPr kumimoji="1" lang="ja-JP" altLang="en-US" sz="12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C662046-881E-4D4D-8631-25CE81F3E545}"/>
              </a:ext>
            </a:extLst>
          </p:cNvPr>
          <p:cNvSpPr txBox="1"/>
          <p:nvPr/>
        </p:nvSpPr>
        <p:spPr>
          <a:xfrm>
            <a:off x="1040280" y="177960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100</a:t>
            </a:r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68CFF3A-EEF1-EA40-B744-DFE492A1732B}"/>
              </a:ext>
            </a:extLst>
          </p:cNvPr>
          <p:cNvSpPr/>
          <p:nvPr/>
        </p:nvSpPr>
        <p:spPr>
          <a:xfrm>
            <a:off x="3181409" y="1118334"/>
            <a:ext cx="5198326" cy="2737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L-Arginine </a:t>
            </a:r>
            <a:r>
              <a:rPr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20</a:t>
            </a:r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g/day </a:t>
            </a:r>
            <a:r>
              <a:rPr kumimoji="1" lang="en-US" altLang="ja-JP" sz="1400" b="1" dirty="0" err="1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i.v.</a:t>
            </a:r>
            <a:r>
              <a:rPr kumimoji="1" lang="ja-JP" altLang="en-US" sz="1400" b="1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→</a:t>
            </a:r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 L-Arginine 9.0g/day internal use</a:t>
            </a:r>
            <a:endParaRPr kumimoji="1" lang="ja-JP" altLang="en-US" sz="14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" name="グラフ 40">
            <a:extLst>
              <a:ext uri="{FF2B5EF4-FFF2-40B4-BE49-F238E27FC236}">
                <a16:creationId xmlns:a16="http://schemas.microsoft.com/office/drawing/2014/main" id="{DA3058A3-BC14-CA42-915B-A29C5FB091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7496725"/>
              </p:ext>
            </p:extLst>
          </p:nvPr>
        </p:nvGraphicFramePr>
        <p:xfrm>
          <a:off x="1507155" y="1818185"/>
          <a:ext cx="7010312" cy="3969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58B8601-20B7-D346-8EBE-FF8E65BEC5E6}"/>
              </a:ext>
            </a:extLst>
          </p:cNvPr>
          <p:cNvSpPr txBox="1"/>
          <p:nvPr/>
        </p:nvSpPr>
        <p:spPr>
          <a:xfrm>
            <a:off x="3727292" y="5663662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E9DE37D-F743-9B48-9E2C-AD835266CD4C}"/>
              </a:ext>
            </a:extLst>
          </p:cNvPr>
          <p:cNvSpPr txBox="1"/>
          <p:nvPr/>
        </p:nvSpPr>
        <p:spPr>
          <a:xfrm>
            <a:off x="5003119" y="5667104"/>
            <a:ext cx="415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kumimoji="1" lang="ja-JP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1663796-F921-1D4B-B8D8-A3092320315B}"/>
              </a:ext>
            </a:extLst>
          </p:cNvPr>
          <p:cNvSpPr txBox="1"/>
          <p:nvPr/>
        </p:nvSpPr>
        <p:spPr>
          <a:xfrm>
            <a:off x="6389728" y="5681974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FA77729-769A-9449-8C8B-01E0AC7C28A0}"/>
              </a:ext>
            </a:extLst>
          </p:cNvPr>
          <p:cNvSpPr txBox="1"/>
          <p:nvPr/>
        </p:nvSpPr>
        <p:spPr>
          <a:xfrm>
            <a:off x="3026019" y="566366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1685266-2A29-9349-A86E-0F2A81360225}"/>
              </a:ext>
            </a:extLst>
          </p:cNvPr>
          <p:cNvSpPr txBox="1"/>
          <p:nvPr/>
        </p:nvSpPr>
        <p:spPr>
          <a:xfrm>
            <a:off x="2413504" y="566366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74DDC8F-2209-8640-973A-6A1203866D91}"/>
              </a:ext>
            </a:extLst>
          </p:cNvPr>
          <p:cNvSpPr txBox="1"/>
          <p:nvPr/>
        </p:nvSpPr>
        <p:spPr>
          <a:xfrm>
            <a:off x="7758082" y="5681974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kumimoji="1" lang="ja-JP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2140597-CC77-5349-8AD5-CF84776EA32B}"/>
              </a:ext>
            </a:extLst>
          </p:cNvPr>
          <p:cNvSpPr txBox="1"/>
          <p:nvPr/>
        </p:nvSpPr>
        <p:spPr>
          <a:xfrm>
            <a:off x="1752984" y="5665041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1" lang="ja-JP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ECE090E-7D1F-7C43-BE55-B9906D5E4354}"/>
              </a:ext>
            </a:extLst>
          </p:cNvPr>
          <p:cNvSpPr txBox="1"/>
          <p:nvPr/>
        </p:nvSpPr>
        <p:spPr>
          <a:xfrm>
            <a:off x="75845" y="423811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(a)</a:t>
            </a:r>
            <a:endParaRPr kumimoji="1" lang="ja-JP" altLang="en-US" b="1">
              <a:latin typeface="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54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直角三角形 32">
            <a:extLst>
              <a:ext uri="{FF2B5EF4-FFF2-40B4-BE49-F238E27FC236}">
                <a16:creationId xmlns:a16="http://schemas.microsoft.com/office/drawing/2014/main" id="{97E9A6DC-8098-5C4A-89EA-33B3A7E77A61}"/>
              </a:ext>
            </a:extLst>
          </p:cNvPr>
          <p:cNvSpPr/>
          <p:nvPr/>
        </p:nvSpPr>
        <p:spPr>
          <a:xfrm rot="5400000" flipH="1">
            <a:off x="3169177" y="5854434"/>
            <a:ext cx="352514" cy="473126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" pitchFamily="2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9757563-A303-8440-9F19-385D9A6D3502}"/>
              </a:ext>
            </a:extLst>
          </p:cNvPr>
          <p:cNvSpPr txBox="1"/>
          <p:nvPr/>
        </p:nvSpPr>
        <p:spPr>
          <a:xfrm>
            <a:off x="3032636" y="5935657"/>
            <a:ext cx="423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Ⅲ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C56A6DB-0571-B34D-B843-14450DD7D5C7}"/>
              </a:ext>
            </a:extLst>
          </p:cNvPr>
          <p:cNvSpPr txBox="1"/>
          <p:nvPr/>
        </p:nvSpPr>
        <p:spPr>
          <a:xfrm rot="16200000">
            <a:off x="170060" y="3479357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NH</a:t>
            </a:r>
            <a:r>
              <a:rPr kumimoji="1" lang="en-US" altLang="ja-JP" b="1" baseline="-25000" dirty="0">
                <a:latin typeface="Times" pitchFamily="2" charset="0"/>
                <a:cs typeface="Times New Roman" panose="02020603050405020304" pitchFamily="18" charset="0"/>
              </a:rPr>
              <a:t>3</a:t>
            </a:r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 (</a:t>
            </a:r>
            <a:r>
              <a:rPr kumimoji="1" lang="en-US" altLang="ja-JP" b="1" dirty="0" err="1">
                <a:latin typeface="Times" pitchFamily="2" charset="0"/>
                <a:cs typeface="Times New Roman" panose="02020603050405020304" pitchFamily="18" charset="0"/>
              </a:rPr>
              <a:t>μg</a:t>
            </a:r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/</a:t>
            </a:r>
            <a:r>
              <a:rPr kumimoji="1" lang="en-US" altLang="ja-JP" b="1" dirty="0" err="1">
                <a:latin typeface="Times" pitchFamily="2" charset="0"/>
                <a:cs typeface="Times New Roman" panose="02020603050405020304" pitchFamily="18" charset="0"/>
              </a:rPr>
              <a:t>dL</a:t>
            </a:r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)</a:t>
            </a:r>
            <a:endParaRPr kumimoji="1" lang="ja-JP" altLang="en-US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4CD5E27-581E-0E45-B2D3-4402D9FEA017}"/>
              </a:ext>
            </a:extLst>
          </p:cNvPr>
          <p:cNvSpPr/>
          <p:nvPr/>
        </p:nvSpPr>
        <p:spPr>
          <a:xfrm>
            <a:off x="3046806" y="895195"/>
            <a:ext cx="535191" cy="4297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CHDF</a:t>
            </a:r>
            <a:endParaRPr kumimoji="1" lang="ja-JP" altLang="en-US" sz="14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68CFF3A-EEF1-EA40-B744-DFE492A1732B}"/>
              </a:ext>
            </a:extLst>
          </p:cNvPr>
          <p:cNvSpPr/>
          <p:nvPr/>
        </p:nvSpPr>
        <p:spPr>
          <a:xfrm>
            <a:off x="3046805" y="1324991"/>
            <a:ext cx="5323099" cy="2546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L-Arginine </a:t>
            </a:r>
            <a:r>
              <a:rPr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20</a:t>
            </a:r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g/day </a:t>
            </a:r>
            <a:r>
              <a:rPr kumimoji="1" lang="en-US" altLang="ja-JP" sz="1400" b="1" dirty="0" err="1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i.v.</a:t>
            </a:r>
            <a:r>
              <a:rPr kumimoji="1" lang="ja-JP" altLang="en-US" sz="1400" b="1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→</a:t>
            </a:r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 L-Arginine 9.0g/day internal use</a:t>
            </a:r>
            <a:endParaRPr kumimoji="1" lang="ja-JP" altLang="en-US" sz="14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FACA23-2F1A-8643-AA36-5E9AB3F00802}"/>
              </a:ext>
            </a:extLst>
          </p:cNvPr>
          <p:cNvSpPr txBox="1"/>
          <p:nvPr/>
        </p:nvSpPr>
        <p:spPr>
          <a:xfrm>
            <a:off x="1142873" y="311209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300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13E3805-03E6-D441-AB18-BB439B3CF627}"/>
              </a:ext>
            </a:extLst>
          </p:cNvPr>
          <p:cNvSpPr/>
          <p:nvPr/>
        </p:nvSpPr>
        <p:spPr>
          <a:xfrm>
            <a:off x="3046805" y="1571232"/>
            <a:ext cx="5323097" cy="2653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Lactulose 60mg/day</a:t>
            </a:r>
            <a:endParaRPr kumimoji="1" lang="ja-JP" altLang="en-US" sz="14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CFF5B65-962A-7A4D-9747-3CF21B2D84D3}"/>
              </a:ext>
            </a:extLst>
          </p:cNvPr>
          <p:cNvSpPr txBox="1"/>
          <p:nvPr/>
        </p:nvSpPr>
        <p:spPr>
          <a:xfrm>
            <a:off x="1142873" y="384607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200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7DDE326-139F-FD4A-9C76-B74CBB849056}"/>
              </a:ext>
            </a:extLst>
          </p:cNvPr>
          <p:cNvSpPr txBox="1"/>
          <p:nvPr/>
        </p:nvSpPr>
        <p:spPr>
          <a:xfrm>
            <a:off x="1348058" y="531403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F091845-2E2C-F54A-9A55-11942B8535B2}"/>
              </a:ext>
            </a:extLst>
          </p:cNvPr>
          <p:cNvSpPr txBox="1"/>
          <p:nvPr/>
        </p:nvSpPr>
        <p:spPr>
          <a:xfrm>
            <a:off x="1142873" y="237811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400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90D9B84-AADD-D946-AB4D-881BE4F4B187}"/>
              </a:ext>
            </a:extLst>
          </p:cNvPr>
          <p:cNvSpPr txBox="1"/>
          <p:nvPr/>
        </p:nvSpPr>
        <p:spPr>
          <a:xfrm>
            <a:off x="1142873" y="458005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1</a:t>
            </a:r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00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9F17556-792C-1447-8042-F0D779ADACCB}"/>
              </a:ext>
            </a:extLst>
          </p:cNvPr>
          <p:cNvSpPr txBox="1"/>
          <p:nvPr/>
        </p:nvSpPr>
        <p:spPr>
          <a:xfrm>
            <a:off x="3834110" y="551655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9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23697F3-F1D3-DB47-90EB-C921E14C579D}"/>
              </a:ext>
            </a:extLst>
          </p:cNvPr>
          <p:cNvSpPr txBox="1"/>
          <p:nvPr/>
        </p:nvSpPr>
        <p:spPr>
          <a:xfrm>
            <a:off x="4888264" y="5520000"/>
            <a:ext cx="415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11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54C4F7-F4E9-4147-9E66-47C698E97597}"/>
              </a:ext>
            </a:extLst>
          </p:cNvPr>
          <p:cNvSpPr txBox="1"/>
          <p:nvPr/>
        </p:nvSpPr>
        <p:spPr>
          <a:xfrm>
            <a:off x="5873093" y="553487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13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0FC9362-ACFA-7C4F-8BB1-0DB88D2BE6BC}"/>
              </a:ext>
            </a:extLst>
          </p:cNvPr>
          <p:cNvSpPr txBox="1"/>
          <p:nvPr/>
        </p:nvSpPr>
        <p:spPr>
          <a:xfrm>
            <a:off x="8395511" y="5516558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(day)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47E0343-B361-D046-8D2E-4DD2416F0F69}"/>
              </a:ext>
            </a:extLst>
          </p:cNvPr>
          <p:cNvSpPr txBox="1"/>
          <p:nvPr/>
        </p:nvSpPr>
        <p:spPr>
          <a:xfrm>
            <a:off x="3409934" y="551655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8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2EB2D81-D720-C34B-A9C5-424AA50EBCA2}"/>
              </a:ext>
            </a:extLst>
          </p:cNvPr>
          <p:cNvSpPr txBox="1"/>
          <p:nvPr/>
        </p:nvSpPr>
        <p:spPr>
          <a:xfrm>
            <a:off x="3046806" y="551655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7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1432030-AC0B-7842-8BA9-BD294FE281BE}"/>
              </a:ext>
            </a:extLst>
          </p:cNvPr>
          <p:cNvSpPr txBox="1"/>
          <p:nvPr/>
        </p:nvSpPr>
        <p:spPr>
          <a:xfrm>
            <a:off x="7767922" y="553487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1</a:t>
            </a:r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7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3F8BC7D-6577-2F45-9571-E6F6B84BAA50}"/>
              </a:ext>
            </a:extLst>
          </p:cNvPr>
          <p:cNvSpPr txBox="1"/>
          <p:nvPr/>
        </p:nvSpPr>
        <p:spPr>
          <a:xfrm>
            <a:off x="75846" y="5959477"/>
            <a:ext cx="1529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err="1">
                <a:latin typeface="Times" pitchFamily="2" charset="0"/>
                <a:cs typeface="Times New Roman" panose="02020603050405020304" pitchFamily="18" charset="0"/>
              </a:rPr>
              <a:t>Encephalophathy</a:t>
            </a:r>
            <a:endParaRPr kumimoji="1" lang="ja-JP" altLang="en-US" sz="14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D9ECD54-4D02-D04B-9EF5-0607EF5CFC75}"/>
              </a:ext>
            </a:extLst>
          </p:cNvPr>
          <p:cNvSpPr txBox="1"/>
          <p:nvPr/>
        </p:nvSpPr>
        <p:spPr>
          <a:xfrm>
            <a:off x="3266817" y="5923126"/>
            <a:ext cx="415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>
                <a:latin typeface="Times" pitchFamily="2" charset="0"/>
                <a:cs typeface="Times New Roman" panose="02020603050405020304" pitchFamily="18" charset="0"/>
              </a:rPr>
              <a:t>→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EEEF83E-2068-EE46-8962-630C878F3129}"/>
              </a:ext>
            </a:extLst>
          </p:cNvPr>
          <p:cNvSpPr/>
          <p:nvPr/>
        </p:nvSpPr>
        <p:spPr>
          <a:xfrm>
            <a:off x="1764285" y="1986091"/>
            <a:ext cx="1285428" cy="381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PSL</a:t>
            </a:r>
          </a:p>
          <a:p>
            <a:pPr algn="ctr"/>
            <a:r>
              <a:rPr lang="en-US" altLang="ja-JP" sz="1200" b="1" dirty="0">
                <a:solidFill>
                  <a:schemeClr val="tx1"/>
                </a:solidFill>
                <a:latin typeface="Times" pitchFamily="2" charset="0"/>
                <a:cs typeface="Times New Roman" panose="02020603050405020304" pitchFamily="18" charset="0"/>
              </a:rPr>
              <a:t>30mg/day</a:t>
            </a:r>
            <a:endParaRPr kumimoji="1" lang="ja-JP" altLang="en-US" sz="1200" b="1">
              <a:solidFill>
                <a:schemeClr val="tx1"/>
              </a:solidFill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FABA64D-B6FA-C140-88F7-25FD70A8A2FD}"/>
              </a:ext>
            </a:extLst>
          </p:cNvPr>
          <p:cNvSpPr txBox="1"/>
          <p:nvPr/>
        </p:nvSpPr>
        <p:spPr>
          <a:xfrm>
            <a:off x="1656059" y="551793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1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C662046-881E-4D4D-8631-25CE81F3E545}"/>
              </a:ext>
            </a:extLst>
          </p:cNvPr>
          <p:cNvSpPr txBox="1"/>
          <p:nvPr/>
        </p:nvSpPr>
        <p:spPr>
          <a:xfrm>
            <a:off x="1142873" y="1641729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Times" pitchFamily="2" charset="0"/>
                <a:cs typeface="Times New Roman" panose="02020603050405020304" pitchFamily="18" charset="0"/>
              </a:rPr>
              <a:t>500</a:t>
            </a:r>
            <a:endParaRPr kumimoji="1" lang="ja-JP" altLang="en-US" sz="1600" b="1">
              <a:latin typeface="Times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0" name="グラフ 39">
            <a:extLst>
              <a:ext uri="{FF2B5EF4-FFF2-40B4-BE49-F238E27FC236}">
                <a16:creationId xmlns:a16="http://schemas.microsoft.com/office/drawing/2014/main" id="{F40EC591-ED81-8449-9EAF-D7FEDAE5CD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0111774"/>
              </p:ext>
            </p:extLst>
          </p:nvPr>
        </p:nvGraphicFramePr>
        <p:xfrm>
          <a:off x="1697944" y="1835915"/>
          <a:ext cx="6671959" cy="3681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E3B4D74-CA09-5446-BAEE-FDE3C68EDF8D}"/>
              </a:ext>
            </a:extLst>
          </p:cNvPr>
          <p:cNvSpPr txBox="1"/>
          <p:nvPr/>
        </p:nvSpPr>
        <p:spPr>
          <a:xfrm>
            <a:off x="75846" y="74073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" pitchFamily="2" charset="0"/>
                <a:cs typeface="Times New Roman" panose="02020603050405020304" pitchFamily="18" charset="0"/>
              </a:rPr>
              <a:t>(b)</a:t>
            </a:r>
            <a:endParaRPr kumimoji="1" lang="ja-JP" altLang="en-US" b="1">
              <a:latin typeface="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449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47023</TotalTime>
  <Words>181</Words>
  <Application>Microsoft Macintosh PowerPoint</Application>
  <PresentationFormat>画面に合わせる (4:3)</PresentationFormat>
  <Paragraphs>60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游ゴシック Light</vt:lpstr>
      <vt:lpstr>Arial</vt:lpstr>
      <vt:lpstr>Calibri</vt:lpstr>
      <vt:lpstr>Calibri Light</vt:lpstr>
      <vt:lpstr>Times</vt:lpstr>
      <vt:lpstr>Times New Roman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OTC欠損モデルマウスにおけるアンモニア代謝動態の検討 </dc:title>
  <dc:creator>井本 効志</dc:creator>
  <cp:lastModifiedBy>井本 効志</cp:lastModifiedBy>
  <cp:revision>202</cp:revision>
  <dcterms:created xsi:type="dcterms:W3CDTF">2020-06-18T13:16:38Z</dcterms:created>
  <dcterms:modified xsi:type="dcterms:W3CDTF">2021-12-26T06:47:58Z</dcterms:modified>
</cp:coreProperties>
</file>