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328" r:id="rId2"/>
    <p:sldId id="2333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95"/>
    <p:restoredTop sz="86106"/>
  </p:normalViewPr>
  <p:slideViewPr>
    <p:cSldViewPr snapToGrid="0" snapToObjects="1">
      <p:cViewPr varScale="1">
        <p:scale>
          <a:sx n="79" d="100"/>
          <a:sy n="79" d="100"/>
        </p:scale>
        <p:origin x="19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OTC&#35542;&#25991;&#29992;/metabolome%20Glu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OTC&#35542;&#25991;&#29992;/metabolome%20Glu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6/2021.6.28.PCR:primer%20/&#12463;&#12441;&#12521;&#12501;&#2999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FFA合成!$A$33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CEF-1144-813B-641E66596CB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EF-1144-813B-641E66596CB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CEF-1144-813B-641E66596CB4}"/>
              </c:ext>
            </c:extLst>
          </c:dPt>
          <c:errBars>
            <c:errBarType val="plus"/>
            <c:errValType val="cust"/>
            <c:noEndCap val="0"/>
            <c:plus>
              <c:numRef>
                <c:f>FFA合成!$B$34:$E$34</c:f>
                <c:numCache>
                  <c:formatCode>General</c:formatCode>
                  <c:ptCount val="4"/>
                  <c:pt idx="0">
                    <c:v>0.2438439683111957</c:v>
                  </c:pt>
                  <c:pt idx="1">
                    <c:v>0.36277318798221431</c:v>
                  </c:pt>
                  <c:pt idx="2">
                    <c:v>0.26033045300659263</c:v>
                  </c:pt>
                  <c:pt idx="3">
                    <c:v>0.25414416736584539</c:v>
                  </c:pt>
                </c:numCache>
              </c:numRef>
            </c:plus>
            <c:minus>
              <c:numRef>
                <c:f>FFA合成!$B$34:$C$34</c:f>
                <c:numCache>
                  <c:formatCode>General</c:formatCode>
                  <c:ptCount val="2"/>
                  <c:pt idx="0">
                    <c:v>0.2438439683111957</c:v>
                  </c:pt>
                  <c:pt idx="1">
                    <c:v>0.36277318798221431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FFA合成!$B$32:$E$32</c:f>
              <c:numCache>
                <c:formatCode>General</c:formatCode>
                <c:ptCount val="4"/>
              </c:numCache>
            </c:numRef>
          </c:cat>
          <c:val>
            <c:numRef>
              <c:f>FFA合成!$B$33:$E$33</c:f>
              <c:numCache>
                <c:formatCode>General</c:formatCode>
                <c:ptCount val="4"/>
                <c:pt idx="0">
                  <c:v>1</c:v>
                </c:pt>
                <c:pt idx="1">
                  <c:v>1.7843380350392259</c:v>
                </c:pt>
                <c:pt idx="2">
                  <c:v>1.6637860249583347</c:v>
                </c:pt>
                <c:pt idx="3">
                  <c:v>1.5664363237266776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EF-1144-813B-641E66596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"/>
        <c:axId val="1388123711"/>
        <c:axId val="1388125391"/>
      </c:barChart>
      <c:catAx>
        <c:axId val="1388123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1388125391"/>
        <c:crosses val="autoZero"/>
        <c:auto val="1"/>
        <c:lblAlgn val="ctr"/>
        <c:lblOffset val="100"/>
        <c:noMultiLvlLbl val="0"/>
      </c:catAx>
      <c:valAx>
        <c:axId val="1388125391"/>
        <c:scaling>
          <c:orientation val="minMax"/>
          <c:max val="3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138812371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Times" pitchFamily="2" charset="0"/>
        </a:defRPr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FFA合成!$A$33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35D-FB4D-9780-0DFC2AE4D069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35D-FB4D-9780-0DFC2AE4D06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35D-FB4D-9780-0DFC2AE4D069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35D-FB4D-9780-0DFC2AE4D069}"/>
              </c:ext>
            </c:extLst>
          </c:dPt>
          <c:errBars>
            <c:errBarType val="plus"/>
            <c:errValType val="cust"/>
            <c:noEndCap val="0"/>
            <c:plus>
              <c:numRef>
                <c:f>FFA合成!$B$34:$E$34</c:f>
                <c:numCache>
                  <c:formatCode>General</c:formatCode>
                  <c:ptCount val="4"/>
                  <c:pt idx="0">
                    <c:v>0.2438439683111957</c:v>
                  </c:pt>
                  <c:pt idx="1">
                    <c:v>0.36277318798221431</c:v>
                  </c:pt>
                  <c:pt idx="2">
                    <c:v>0.26033045300659263</c:v>
                  </c:pt>
                  <c:pt idx="3">
                    <c:v>0.25414416736584539</c:v>
                  </c:pt>
                </c:numCache>
              </c:numRef>
            </c:plus>
            <c:minus>
              <c:numRef>
                <c:f>FFA合成!$B$34:$C$34</c:f>
                <c:numCache>
                  <c:formatCode>General</c:formatCode>
                  <c:ptCount val="2"/>
                  <c:pt idx="0">
                    <c:v>0.2438439683111957</c:v>
                  </c:pt>
                  <c:pt idx="1">
                    <c:v>0.36277318798221431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FFA合成!$H$32:$K$32</c:f>
              <c:numCache>
                <c:formatCode>General</c:formatCode>
                <c:ptCount val="4"/>
              </c:numCache>
            </c:numRef>
          </c:cat>
          <c:val>
            <c:numRef>
              <c:f>FFA合成!$H$33:$K$33</c:f>
              <c:numCache>
                <c:formatCode>General</c:formatCode>
                <c:ptCount val="4"/>
                <c:pt idx="0">
                  <c:v>1.0000000000000002</c:v>
                </c:pt>
                <c:pt idx="1">
                  <c:v>0.74232181187185298</c:v>
                </c:pt>
                <c:pt idx="2">
                  <c:v>0.95006519689462188</c:v>
                </c:pt>
                <c:pt idx="3">
                  <c:v>0.92807478585327696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35D-FB4D-9780-0DFC2AE4D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"/>
        <c:axId val="1388123711"/>
        <c:axId val="1388125391"/>
      </c:barChart>
      <c:catAx>
        <c:axId val="1388123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1388125391"/>
        <c:crosses val="autoZero"/>
        <c:auto val="1"/>
        <c:lblAlgn val="ctr"/>
        <c:lblOffset val="100"/>
        <c:noMultiLvlLbl val="0"/>
      </c:catAx>
      <c:valAx>
        <c:axId val="1388125391"/>
        <c:scaling>
          <c:orientation val="minMax"/>
          <c:max val="1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1388123711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Times" pitchFamily="2" charset="0"/>
        </a:defRPr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C83-634E-8118-7CF4872C9C48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C83-634E-8118-7CF4872C9C4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C83-634E-8118-7CF4872C9C48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C83-634E-8118-7CF4872C9C48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Sheet2!$B$34:$E$34</c:f>
                <c:numCache>
                  <c:formatCode>General</c:formatCode>
                  <c:ptCount val="4"/>
                  <c:pt idx="0">
                    <c:v>0.24447912578206923</c:v>
                  </c:pt>
                  <c:pt idx="1">
                    <c:v>0.46626721216011702</c:v>
                  </c:pt>
                  <c:pt idx="2">
                    <c:v>0.13866952839221983</c:v>
                  </c:pt>
                  <c:pt idx="3">
                    <c:v>0.11654278871082044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Sheet2!$B$32:$E$32</c:f>
              <c:numCache>
                <c:formatCode>General</c:formatCode>
                <c:ptCount val="4"/>
              </c:numCache>
            </c:numRef>
          </c:cat>
          <c:val>
            <c:numRef>
              <c:f>Sheet2!$B$33:$E$33</c:f>
              <c:numCache>
                <c:formatCode>General</c:formatCode>
                <c:ptCount val="4"/>
                <c:pt idx="0">
                  <c:v>1</c:v>
                </c:pt>
                <c:pt idx="1">
                  <c:v>0.81910111414590647</c:v>
                </c:pt>
                <c:pt idx="2">
                  <c:v>0.65546743538458685</c:v>
                </c:pt>
                <c:pt idx="3">
                  <c:v>0.62769305429899758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C83-634E-8118-7CF4872C9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748987568"/>
        <c:axId val="749672192"/>
      </c:barChart>
      <c:catAx>
        <c:axId val="74898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49672192"/>
        <c:crosses val="autoZero"/>
        <c:auto val="1"/>
        <c:lblAlgn val="ctr"/>
        <c:lblOffset val="100"/>
        <c:noMultiLvlLbl val="0"/>
      </c:catAx>
      <c:valAx>
        <c:axId val="749672192"/>
        <c:scaling>
          <c:orientation val="minMax"/>
          <c:max val="1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4898756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90F7D-3355-C14A-A973-AC3C7907C3C7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F9E64-BDE3-744A-9045-A8BBDB2889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407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Fig. S2. (a) The levels of L-glutamate and L-glutamine extracted from livers of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WT mice that were administered DEX or NS. (b) Quantitative RT-PCR analysis of glutamine synthetase. </a:t>
            </a: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amounts of L-glutamate and L-glutamine normalized to those in WT-NS were presented as mean  ±  SD. The gene expression levels normalized to those of WT-NS and were presented as mean  ±  SE. ∗ p &lt; 0.05 and ∗∗p &lt; 0.01. GS; glutamine synthetase. NS; normal saline, DEX; dexamethasone.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8648D-3A93-6A46-8F23-9AD1B1255CF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445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Fig. S2. (a) The levels of L-glutamate and L-glutamine extracted from livers of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WT mice that were administered DEX or NS. (b) Quantitative RT-PCR analysis of glutamine synthetase. </a:t>
            </a: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amounts of L-glutamate and L-glutamine normalized to those in WT-NS were presented as mean  ±  SD. The gene expression levels normalized to those of WT-NS and were presented as mean  ±  SE. ∗ p &lt; 0.05 and ∗∗p &lt; 0.01. GS; glutamine synthetase. NS; normal saline, DEX; dexamethasone.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8648D-3A93-6A46-8F23-9AD1B1255CF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140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53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61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87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23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505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818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6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381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38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00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13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正方形/長方形 54"/>
          <p:cNvSpPr/>
          <p:nvPr/>
        </p:nvSpPr>
        <p:spPr>
          <a:xfrm>
            <a:off x="1973030" y="2198914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Times" pitchFamily="2" charset="0"/>
              </a:rPr>
              <a:t>L-glutamate</a:t>
            </a:r>
            <a:endParaRPr lang="ja-JP" altLang="en-US" b="1" dirty="0">
              <a:latin typeface="Times" pitchFamily="2" charset="0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20FBF748-41AC-43DB-A225-8ADE4708AB4E}"/>
              </a:ext>
            </a:extLst>
          </p:cNvPr>
          <p:cNvSpPr/>
          <p:nvPr/>
        </p:nvSpPr>
        <p:spPr>
          <a:xfrm>
            <a:off x="6071479" y="2198914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latin typeface="Times" pitchFamily="2" charset="0"/>
              </a:rPr>
              <a:t>L-glutamine</a:t>
            </a:r>
            <a:endParaRPr lang="ja-JP" altLang="en-US" b="1" dirty="0">
              <a:latin typeface="Times" pitchFamily="2" charset="0"/>
            </a:endParaRPr>
          </a:p>
        </p:txBody>
      </p:sp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id="{019D19DF-F603-474C-8E47-A56D436F7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2323173"/>
              </p:ext>
            </p:extLst>
          </p:nvPr>
        </p:nvGraphicFramePr>
        <p:xfrm>
          <a:off x="5489227" y="2647759"/>
          <a:ext cx="263157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5A1915C7-CAF3-4741-A44B-AD46C9137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166133"/>
              </p:ext>
            </p:extLst>
          </p:nvPr>
        </p:nvGraphicFramePr>
        <p:xfrm>
          <a:off x="1265439" y="2647759"/>
          <a:ext cx="2716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D71E717-C7DE-564B-A0F9-290DCD0DFFA6}"/>
              </a:ext>
            </a:extLst>
          </p:cNvPr>
          <p:cNvSpPr txBox="1"/>
          <p:nvPr/>
        </p:nvSpPr>
        <p:spPr>
          <a:xfrm rot="16200000">
            <a:off x="4234472" y="3880859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Times" pitchFamily="2" charset="0"/>
                <a:cs typeface="Times New Roman" panose="02020603050405020304" pitchFamily="18" charset="0"/>
              </a:rPr>
              <a:t>Relative concentration (fold)</a:t>
            </a:r>
            <a:endParaRPr kumimoji="1" lang="ja-JP" altLang="en-US" sz="12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7967CB8-A9C4-8942-99FD-7C3777F6DE9B}"/>
              </a:ext>
            </a:extLst>
          </p:cNvPr>
          <p:cNvSpPr txBox="1"/>
          <p:nvPr/>
        </p:nvSpPr>
        <p:spPr>
          <a:xfrm rot="16200000">
            <a:off x="45191" y="3880859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Times" pitchFamily="2" charset="0"/>
                <a:cs typeface="Times New Roman" panose="02020603050405020304" pitchFamily="18" charset="0"/>
              </a:rPr>
              <a:t>Relative concentration (fold)</a:t>
            </a:r>
            <a:endParaRPr kumimoji="1" lang="ja-JP" altLang="en-US" sz="12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D67D384-7AF0-4F44-87B9-C2DEBFAE909B}"/>
              </a:ext>
            </a:extLst>
          </p:cNvPr>
          <p:cNvSpPr/>
          <p:nvPr/>
        </p:nvSpPr>
        <p:spPr>
          <a:xfrm>
            <a:off x="4300687" y="1217839"/>
            <a:ext cx="699433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3AC2ADE-0BAC-2345-A835-E0982FCFDE6F}"/>
              </a:ext>
            </a:extLst>
          </p:cNvPr>
          <p:cNvSpPr/>
          <p:nvPr/>
        </p:nvSpPr>
        <p:spPr>
          <a:xfrm>
            <a:off x="5037743" y="1217839"/>
            <a:ext cx="885782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A83997E-532A-A844-9666-E7C04DBD8723}"/>
              </a:ext>
            </a:extLst>
          </p:cNvPr>
          <p:cNvSpPr/>
          <p:nvPr/>
        </p:nvSpPr>
        <p:spPr>
          <a:xfrm>
            <a:off x="5794206" y="1295366"/>
            <a:ext cx="143861" cy="181576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903A41A-AFBB-A74E-A335-3D6072905655}"/>
              </a:ext>
            </a:extLst>
          </p:cNvPr>
          <p:cNvSpPr/>
          <p:nvPr/>
        </p:nvSpPr>
        <p:spPr>
          <a:xfrm>
            <a:off x="5900188" y="1217839"/>
            <a:ext cx="1018905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CD63913-BE9F-894E-B2E7-66C7137E86FF}"/>
              </a:ext>
            </a:extLst>
          </p:cNvPr>
          <p:cNvSpPr/>
          <p:nvPr/>
        </p:nvSpPr>
        <p:spPr>
          <a:xfrm>
            <a:off x="6805014" y="1295366"/>
            <a:ext cx="165371" cy="1815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6C51716-2FA0-3949-AEA8-47A136272BA8}"/>
              </a:ext>
            </a:extLst>
          </p:cNvPr>
          <p:cNvSpPr/>
          <p:nvPr/>
        </p:nvSpPr>
        <p:spPr>
          <a:xfrm>
            <a:off x="6932506" y="1217839"/>
            <a:ext cx="1074333" cy="336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57618B5-05C3-5D49-965E-F7FDB7CFD4EE}"/>
              </a:ext>
            </a:extLst>
          </p:cNvPr>
          <p:cNvSpPr/>
          <p:nvPr/>
        </p:nvSpPr>
        <p:spPr>
          <a:xfrm>
            <a:off x="4194705" y="1295366"/>
            <a:ext cx="143861" cy="1815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D5F763A-8910-0844-A03E-A7CFF5EADC53}"/>
              </a:ext>
            </a:extLst>
          </p:cNvPr>
          <p:cNvSpPr/>
          <p:nvPr/>
        </p:nvSpPr>
        <p:spPr>
          <a:xfrm>
            <a:off x="4931761" y="1310606"/>
            <a:ext cx="143861" cy="18157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567A5A3-E8B6-B84B-9153-075E93A830AE}"/>
              </a:ext>
            </a:extLst>
          </p:cNvPr>
          <p:cNvSpPr txBox="1"/>
          <p:nvPr/>
        </p:nvSpPr>
        <p:spPr>
          <a:xfrm>
            <a:off x="6673882" y="5339667"/>
            <a:ext cx="1435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P&lt;0.05, 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P&lt;0.01 </a:t>
            </a:r>
            <a:endParaRPr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AF2A13A-BB40-6A41-9271-4A0FE8886217}"/>
              </a:ext>
            </a:extLst>
          </p:cNvPr>
          <p:cNvSpPr txBox="1"/>
          <p:nvPr/>
        </p:nvSpPr>
        <p:spPr>
          <a:xfrm>
            <a:off x="6673882" y="2529699"/>
            <a:ext cx="388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n.s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1"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E8D3388-F2B0-A14F-9205-F4B0403F3A6E}"/>
              </a:ext>
            </a:extLst>
          </p:cNvPr>
          <p:cNvSpPr txBox="1"/>
          <p:nvPr/>
        </p:nvSpPr>
        <p:spPr>
          <a:xfrm>
            <a:off x="2512440" y="2560292"/>
            <a:ext cx="388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n.s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1"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08CBB5A-7E9F-5C42-9199-0074F59872DB}"/>
              </a:ext>
            </a:extLst>
          </p:cNvPr>
          <p:cNvSpPr txBox="1"/>
          <p:nvPr/>
        </p:nvSpPr>
        <p:spPr>
          <a:xfrm>
            <a:off x="855070" y="1155321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Times" pitchFamily="2" charset="0"/>
                <a:cs typeface="Times New Roman" panose="02020603050405020304" pitchFamily="18" charset="0"/>
              </a:rPr>
              <a:t>(a)</a:t>
            </a:r>
            <a:endParaRPr kumimoji="1" lang="ja-JP" altLang="en-US" sz="2400" b="1">
              <a:latin typeface="Time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119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D67D384-7AF0-4F44-87B9-C2DEBFAE909B}"/>
              </a:ext>
            </a:extLst>
          </p:cNvPr>
          <p:cNvSpPr/>
          <p:nvPr/>
        </p:nvSpPr>
        <p:spPr>
          <a:xfrm>
            <a:off x="2871441" y="1892648"/>
            <a:ext cx="699433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3AC2ADE-0BAC-2345-A835-E0982FCFDE6F}"/>
              </a:ext>
            </a:extLst>
          </p:cNvPr>
          <p:cNvSpPr/>
          <p:nvPr/>
        </p:nvSpPr>
        <p:spPr>
          <a:xfrm>
            <a:off x="3608497" y="1892648"/>
            <a:ext cx="885782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A83997E-532A-A844-9666-E7C04DBD8723}"/>
              </a:ext>
            </a:extLst>
          </p:cNvPr>
          <p:cNvSpPr/>
          <p:nvPr/>
        </p:nvSpPr>
        <p:spPr>
          <a:xfrm>
            <a:off x="4364960" y="1970175"/>
            <a:ext cx="143861" cy="181576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903A41A-AFBB-A74E-A335-3D6072905655}"/>
              </a:ext>
            </a:extLst>
          </p:cNvPr>
          <p:cNvSpPr/>
          <p:nvPr/>
        </p:nvSpPr>
        <p:spPr>
          <a:xfrm>
            <a:off x="4470942" y="1892648"/>
            <a:ext cx="1018905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CD63913-BE9F-894E-B2E7-66C7137E86FF}"/>
              </a:ext>
            </a:extLst>
          </p:cNvPr>
          <p:cNvSpPr/>
          <p:nvPr/>
        </p:nvSpPr>
        <p:spPr>
          <a:xfrm>
            <a:off x="5375768" y="1970175"/>
            <a:ext cx="165371" cy="1815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6C51716-2FA0-3949-AEA8-47A136272BA8}"/>
              </a:ext>
            </a:extLst>
          </p:cNvPr>
          <p:cNvSpPr/>
          <p:nvPr/>
        </p:nvSpPr>
        <p:spPr>
          <a:xfrm>
            <a:off x="5503260" y="1892648"/>
            <a:ext cx="1074333" cy="336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57618B5-05C3-5D49-965E-F7FDB7CFD4EE}"/>
              </a:ext>
            </a:extLst>
          </p:cNvPr>
          <p:cNvSpPr/>
          <p:nvPr/>
        </p:nvSpPr>
        <p:spPr>
          <a:xfrm>
            <a:off x="2765459" y="1970175"/>
            <a:ext cx="143861" cy="1815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D5F763A-8910-0844-A03E-A7CFF5EADC53}"/>
              </a:ext>
            </a:extLst>
          </p:cNvPr>
          <p:cNvSpPr/>
          <p:nvPr/>
        </p:nvSpPr>
        <p:spPr>
          <a:xfrm>
            <a:off x="3502515" y="1985415"/>
            <a:ext cx="143861" cy="18157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567A5A3-E8B6-B84B-9153-075E93A830AE}"/>
              </a:ext>
            </a:extLst>
          </p:cNvPr>
          <p:cNvSpPr txBox="1"/>
          <p:nvPr/>
        </p:nvSpPr>
        <p:spPr>
          <a:xfrm>
            <a:off x="4494279" y="5458247"/>
            <a:ext cx="1435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P&lt;0.05, 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P&lt;0.01 </a:t>
            </a:r>
            <a:endParaRPr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A9714F-28F8-AB42-8EA1-51804EC3A2B2}"/>
              </a:ext>
            </a:extLst>
          </p:cNvPr>
          <p:cNvSpPr txBox="1"/>
          <p:nvPr/>
        </p:nvSpPr>
        <p:spPr>
          <a:xfrm rot="16200000">
            <a:off x="2014596" y="3948148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グラフ 23">
            <a:extLst>
              <a:ext uri="{FF2B5EF4-FFF2-40B4-BE49-F238E27FC236}">
                <a16:creationId xmlns:a16="http://schemas.microsoft.com/office/drawing/2014/main" id="{11E4A07C-D21A-3A4A-B8E0-3ABC97536E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0860255"/>
              </p:ext>
            </p:extLst>
          </p:nvPr>
        </p:nvGraphicFramePr>
        <p:xfrm>
          <a:off x="3234844" y="2715047"/>
          <a:ext cx="275182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F30B9C0-689D-454E-84CA-21929D7B1EEB}"/>
              </a:ext>
            </a:extLst>
          </p:cNvPr>
          <p:cNvSpPr txBox="1"/>
          <p:nvPr/>
        </p:nvSpPr>
        <p:spPr>
          <a:xfrm>
            <a:off x="4569340" y="2535131"/>
            <a:ext cx="388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n.s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1"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77D75B6-4832-2644-BCD1-5CF818360D49}"/>
              </a:ext>
            </a:extLst>
          </p:cNvPr>
          <p:cNvSpPr txBox="1"/>
          <p:nvPr/>
        </p:nvSpPr>
        <p:spPr>
          <a:xfrm>
            <a:off x="2073969" y="1830130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Times" pitchFamily="2" charset="0"/>
                <a:cs typeface="Times New Roman" panose="02020603050405020304" pitchFamily="18" charset="0"/>
              </a:rPr>
              <a:t>(b)</a:t>
            </a:r>
            <a:endParaRPr kumimoji="1" lang="ja-JP" altLang="en-US" sz="2400" b="1">
              <a:latin typeface="Time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987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47024</TotalTime>
  <Words>277</Words>
  <Application>Microsoft Macintosh PowerPoint</Application>
  <PresentationFormat>画面に合わせる (4:3)</PresentationFormat>
  <Paragraphs>26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ＭＳ Ｐゴシック</vt:lpstr>
      <vt:lpstr>MS UI Gothic</vt:lpstr>
      <vt:lpstr>游ゴシック</vt:lpstr>
      <vt:lpstr>游ゴシック Light</vt:lpstr>
      <vt:lpstr>Arial</vt:lpstr>
      <vt:lpstr>Calibri</vt:lpstr>
      <vt:lpstr>Calibri Light</vt:lpstr>
      <vt:lpstr>Times</vt:lpstr>
      <vt:lpstr>Times New Roman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OTC欠損モデルマウスにおけるアンモニア代謝動態の検討 </dc:title>
  <dc:creator>井本 効志</dc:creator>
  <cp:lastModifiedBy>井本 効志</cp:lastModifiedBy>
  <cp:revision>205</cp:revision>
  <dcterms:created xsi:type="dcterms:W3CDTF">2020-06-18T13:16:38Z</dcterms:created>
  <dcterms:modified xsi:type="dcterms:W3CDTF">2021-12-27T06:13:06Z</dcterms:modified>
</cp:coreProperties>
</file>