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324" r:id="rId2"/>
    <p:sldId id="2325" r:id="rId3"/>
    <p:sldId id="2326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4"/>
    <p:restoredTop sz="82998"/>
  </p:normalViewPr>
  <p:slideViewPr>
    <p:cSldViewPr snapToGrid="0" snapToObjects="1">
      <p:cViewPr varScale="1">
        <p:scale>
          <a:sx n="76" d="100"/>
          <a:sy n="76" d="100"/>
        </p:scale>
        <p:origin x="22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nabolic%20pathway%20(liver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nabolic%20pathway%20(muscle)%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nabolic%20pathway%20(liver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nabolic%20pathway%20(liver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nabolic%20pathway%20(liver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nabolic%20pathway%20(liver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Catabolic%20pathway%20(Liver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Catabolic%20pathway%20(Liver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Catabolic%20pathway%20(Liver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Catabolic%20pathway%20(Liver)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utophagy(Liver)%20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utophagy(Liver)%20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utophagy(Liver)%20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utophagy(Liver)%20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utophagy(Liver)%202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imoto/Desktop/&#23455;&#39443;&#12494;&#12540;&#12488;/2021.12/2021.12.23.%20data%20check/Autophagy(Liver)%202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Sheet2!$S$33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7DC-994D-A799-F92AF1E1CA1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7DC-994D-A799-F92AF1E1CA16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7DC-994D-A799-F92AF1E1CA16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7DC-994D-A799-F92AF1E1CA16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Sheet2!$T$34:$W$34</c:f>
                <c:numCache>
                  <c:formatCode>General</c:formatCode>
                  <c:ptCount val="4"/>
                  <c:pt idx="0">
                    <c:v>9.2845074621739465E-2</c:v>
                  </c:pt>
                  <c:pt idx="1">
                    <c:v>9.7379890610005404E-2</c:v>
                  </c:pt>
                  <c:pt idx="2">
                    <c:v>0.32839545404260795</c:v>
                  </c:pt>
                  <c:pt idx="3">
                    <c:v>0.2274830896278314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Sheet2!$Z$32:$AC$32</c:f>
              <c:numCache>
                <c:formatCode>General</c:formatCode>
                <c:ptCount val="4"/>
              </c:numCache>
            </c:numRef>
          </c:cat>
          <c:val>
            <c:numRef>
              <c:f>Sheet2!$Z$33:$AC$33</c:f>
              <c:numCache>
                <c:formatCode>General</c:formatCode>
                <c:ptCount val="4"/>
                <c:pt idx="0">
                  <c:v>0.99999999999999967</c:v>
                </c:pt>
                <c:pt idx="1">
                  <c:v>0.56630105359736316</c:v>
                </c:pt>
                <c:pt idx="2">
                  <c:v>0.6331566342307221</c:v>
                </c:pt>
                <c:pt idx="3">
                  <c:v>0.50866139405445754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7DC-994D-A799-F92AF1E1C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84726720"/>
        <c:axId val="421392464"/>
      </c:barChart>
      <c:catAx>
        <c:axId val="48472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1392464"/>
        <c:crosses val="autoZero"/>
        <c:auto val="1"/>
        <c:lblAlgn val="ctr"/>
        <c:lblOffset val="100"/>
        <c:noMultiLvlLbl val="0"/>
      </c:catAx>
      <c:valAx>
        <c:axId val="421392464"/>
        <c:scaling>
          <c:orientation val="minMax"/>
          <c:max val="1.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847267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86823008"/>
        <c:axId val="483986048"/>
      </c:barChart>
      <c:catAx>
        <c:axId val="38682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83986048"/>
        <c:crosses val="autoZero"/>
        <c:auto val="1"/>
        <c:lblAlgn val="ctr"/>
        <c:lblOffset val="100"/>
        <c:noMultiLvlLbl val="0"/>
      </c:catAx>
      <c:valAx>
        <c:axId val="483986048"/>
        <c:scaling>
          <c:orientation val="minMax"/>
          <c:max val="6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3868230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B2-0D4F-93C2-F9A4010AB8D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EB2-0D4F-93C2-F9A4010AB8DC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EB2-0D4F-93C2-F9A4010AB8DC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EB2-0D4F-93C2-F9A4010AB8DC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Sheet2!$B$34:$E$34</c:f>
                <c:numCache>
                  <c:formatCode>General</c:formatCode>
                  <c:ptCount val="4"/>
                  <c:pt idx="0">
                    <c:v>0.66967329903701045</c:v>
                  </c:pt>
                  <c:pt idx="1">
                    <c:v>0.20442960112262343</c:v>
                  </c:pt>
                  <c:pt idx="2">
                    <c:v>0.17947085397516838</c:v>
                  </c:pt>
                  <c:pt idx="3">
                    <c:v>0.52879349115536689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Sheet2!$B$32:$E$32</c:f>
              <c:numCache>
                <c:formatCode>General</c:formatCode>
                <c:ptCount val="4"/>
              </c:numCache>
            </c:numRef>
          </c:cat>
          <c:val>
            <c:numRef>
              <c:f>Sheet2!$B$33:$E$33</c:f>
              <c:numCache>
                <c:formatCode>General</c:formatCode>
                <c:ptCount val="4"/>
                <c:pt idx="0">
                  <c:v>1</c:v>
                </c:pt>
                <c:pt idx="1">
                  <c:v>0.78723810966185981</c:v>
                </c:pt>
                <c:pt idx="2">
                  <c:v>1.1342893431120642</c:v>
                </c:pt>
                <c:pt idx="3">
                  <c:v>1.0147015853900021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B2-0D4F-93C2-F9A4010AB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54133920"/>
        <c:axId val="420505440"/>
      </c:barChart>
      <c:catAx>
        <c:axId val="45413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0505440"/>
        <c:crosses val="autoZero"/>
        <c:auto val="1"/>
        <c:lblAlgn val="ctr"/>
        <c:lblOffset val="100"/>
        <c:noMultiLvlLbl val="0"/>
      </c:catAx>
      <c:valAx>
        <c:axId val="420505440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541339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Sheet2!$G$33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9B-9147-A7CB-E8A6CDB1BC1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9B-9147-A7CB-E8A6CDB1BC1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9B-9147-A7CB-E8A6CDB1BC1F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C9B-9147-A7CB-E8A6CDB1BC1F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Sheet2!$H$34:$K$34</c:f>
                <c:numCache>
                  <c:formatCode>General</c:formatCode>
                  <c:ptCount val="4"/>
                  <c:pt idx="0">
                    <c:v>0.15678705117173999</c:v>
                  </c:pt>
                  <c:pt idx="1">
                    <c:v>5.4572354718502969E-2</c:v>
                  </c:pt>
                  <c:pt idx="2">
                    <c:v>0.34653468411424443</c:v>
                  </c:pt>
                  <c:pt idx="3">
                    <c:v>0.26460522174115786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Sheet2!$H$32:$K$32</c:f>
              <c:numCache>
                <c:formatCode>General</c:formatCode>
                <c:ptCount val="4"/>
              </c:numCache>
            </c:numRef>
          </c:cat>
          <c:val>
            <c:numRef>
              <c:f>Sheet2!$H$33:$K$33</c:f>
              <c:numCache>
                <c:formatCode>General</c:formatCode>
                <c:ptCount val="4"/>
                <c:pt idx="0">
                  <c:v>1.0000000000000002</c:v>
                </c:pt>
                <c:pt idx="1">
                  <c:v>0.67284479364689564</c:v>
                </c:pt>
                <c:pt idx="2">
                  <c:v>0.90524016945481622</c:v>
                </c:pt>
                <c:pt idx="3">
                  <c:v>0.69595346275304859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9B-9147-A7CB-E8A6CDB1B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95394800"/>
        <c:axId val="460341696"/>
      </c:barChart>
      <c:catAx>
        <c:axId val="49539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0341696"/>
        <c:crosses val="autoZero"/>
        <c:auto val="1"/>
        <c:lblAlgn val="ctr"/>
        <c:lblOffset val="100"/>
        <c:noMultiLvlLbl val="0"/>
      </c:catAx>
      <c:valAx>
        <c:axId val="460341696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9539480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Sheet2!$M$33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B9-494A-8A7C-D679B33555D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B9-494A-8A7C-D679B33555D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B9-494A-8A7C-D679B33555D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B9-494A-8A7C-D679B33555DF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Sheet2!$N$34:$Q$34</c:f>
                <c:numCache>
                  <c:formatCode>General</c:formatCode>
                  <c:ptCount val="4"/>
                  <c:pt idx="0">
                    <c:v>0.2477532452748597</c:v>
                  </c:pt>
                  <c:pt idx="1">
                    <c:v>0.10840698068618573</c:v>
                  </c:pt>
                  <c:pt idx="2">
                    <c:v>0.20765817483733243</c:v>
                  </c:pt>
                  <c:pt idx="3">
                    <c:v>0.23765884686242314</c:v>
                  </c:pt>
                </c:numCache>
              </c:numRef>
            </c:plus>
            <c:minus>
              <c:numRef>
                <c:f>Sheet2!$N$34:$Q$34</c:f>
                <c:numCache>
                  <c:formatCode>General</c:formatCode>
                  <c:ptCount val="4"/>
                  <c:pt idx="0">
                    <c:v>0.2477532452748597</c:v>
                  </c:pt>
                  <c:pt idx="1">
                    <c:v>0.10840698068618573</c:v>
                  </c:pt>
                  <c:pt idx="2">
                    <c:v>0.20765817483733243</c:v>
                  </c:pt>
                  <c:pt idx="3">
                    <c:v>0.23765884686242314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Sheet2!$N$32:$Q$32</c:f>
              <c:numCache>
                <c:formatCode>General</c:formatCode>
                <c:ptCount val="4"/>
              </c:numCache>
            </c:numRef>
          </c:cat>
          <c:val>
            <c:numRef>
              <c:f>Sheet2!$N$33:$Q$33</c:f>
              <c:numCache>
                <c:formatCode>General</c:formatCode>
                <c:ptCount val="4"/>
                <c:pt idx="0">
                  <c:v>1</c:v>
                </c:pt>
                <c:pt idx="1">
                  <c:v>0.64924824027989203</c:v>
                </c:pt>
                <c:pt idx="2">
                  <c:v>0.86019616937149157</c:v>
                </c:pt>
                <c:pt idx="3">
                  <c:v>0.84365490215639904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B9-494A-8A7C-D679B3355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86823008"/>
        <c:axId val="483986048"/>
      </c:barChart>
      <c:catAx>
        <c:axId val="38682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83986048"/>
        <c:crosses val="autoZero"/>
        <c:auto val="1"/>
        <c:lblAlgn val="ctr"/>
        <c:lblOffset val="100"/>
        <c:noMultiLvlLbl val="0"/>
      </c:catAx>
      <c:valAx>
        <c:axId val="483986048"/>
        <c:scaling>
          <c:orientation val="minMax"/>
          <c:max val="1.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38682300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Sheet2!$S$33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4B-5041-B790-8561B3E938D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4B-5041-B790-8561B3E938D5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4B-5041-B790-8561B3E938D5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4B-5041-B790-8561B3E938D5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Sheet2!$T$34:$W$34</c:f>
                <c:numCache>
                  <c:formatCode>General</c:formatCode>
                  <c:ptCount val="4"/>
                  <c:pt idx="0">
                    <c:v>9.2845074621739465E-2</c:v>
                  </c:pt>
                  <c:pt idx="1">
                    <c:v>9.7379890610005404E-2</c:v>
                  </c:pt>
                  <c:pt idx="2">
                    <c:v>0.32839545404260795</c:v>
                  </c:pt>
                  <c:pt idx="3">
                    <c:v>0.2274830896278314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Sheet2!$T$32:$W$32</c:f>
              <c:numCache>
                <c:formatCode>General</c:formatCode>
                <c:ptCount val="4"/>
              </c:numCache>
            </c:numRef>
          </c:cat>
          <c:val>
            <c:numRef>
              <c:f>Sheet2!$T$33:$W$33</c:f>
              <c:numCache>
                <c:formatCode>General</c:formatCode>
                <c:ptCount val="4"/>
                <c:pt idx="0">
                  <c:v>1</c:v>
                </c:pt>
                <c:pt idx="1">
                  <c:v>0.64772303803214337</c:v>
                </c:pt>
                <c:pt idx="2">
                  <c:v>0.71814801542351869</c:v>
                </c:pt>
                <c:pt idx="3">
                  <c:v>0.60071939253389028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4B-5041-B790-8561B3E93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84726720"/>
        <c:axId val="421392464"/>
      </c:barChart>
      <c:catAx>
        <c:axId val="48472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1392464"/>
        <c:crosses val="autoZero"/>
        <c:auto val="1"/>
        <c:lblAlgn val="ctr"/>
        <c:lblOffset val="100"/>
        <c:noMultiLvlLbl val="0"/>
      </c:catAx>
      <c:valAx>
        <c:axId val="421392464"/>
        <c:scaling>
          <c:orientation val="minMax"/>
          <c:max val="1.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847267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1C-6746-A57D-50AC565FA6CD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1C-6746-A57D-50AC565FA6CD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F1C-6746-A57D-50AC565FA6CD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F1C-6746-A57D-50AC565FA6CD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Sheet2!$B$34:$E$34</c:f>
                <c:numCache>
                  <c:formatCode>General</c:formatCode>
                  <c:ptCount val="4"/>
                  <c:pt idx="0">
                    <c:v>0.2345849378491249</c:v>
                  </c:pt>
                  <c:pt idx="1">
                    <c:v>5.9976600062901543E-2</c:v>
                  </c:pt>
                  <c:pt idx="2">
                    <c:v>0.24221996482643332</c:v>
                  </c:pt>
                  <c:pt idx="3">
                    <c:v>0.10872598206704338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Sheet2!$B$32:$E$32</c:f>
              <c:numCache>
                <c:formatCode>General</c:formatCode>
                <c:ptCount val="4"/>
              </c:numCache>
            </c:numRef>
          </c:cat>
          <c:val>
            <c:numRef>
              <c:f>Sheet2!$B$33:$E$33</c:f>
              <c:numCache>
                <c:formatCode>General</c:formatCode>
                <c:ptCount val="4"/>
                <c:pt idx="0">
                  <c:v>0.99999999999999989</c:v>
                </c:pt>
                <c:pt idx="1">
                  <c:v>0.45444449802652603</c:v>
                </c:pt>
                <c:pt idx="2">
                  <c:v>0.8934071288299924</c:v>
                </c:pt>
                <c:pt idx="3">
                  <c:v>0.43557785249527081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1C-6746-A57D-50AC565FA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54133920"/>
        <c:axId val="420505440"/>
      </c:barChart>
      <c:catAx>
        <c:axId val="45413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20505440"/>
        <c:crosses val="autoZero"/>
        <c:auto val="1"/>
        <c:lblAlgn val="ctr"/>
        <c:lblOffset val="100"/>
        <c:noMultiLvlLbl val="0"/>
      </c:catAx>
      <c:valAx>
        <c:axId val="420505440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541339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" pitchFamily="2" charset="0"/>
        </a:defRPr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Sheet2!$S$33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F2-024E-A9CD-FCE3C0F82A7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F2-024E-A9CD-FCE3C0F82A75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F2-024E-A9CD-FCE3C0F82A75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3F2-024E-A9CD-FCE3C0F82A75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Sheet2!$T$34:$W$34</c:f>
                <c:numCache>
                  <c:formatCode>General</c:formatCode>
                  <c:ptCount val="4"/>
                  <c:pt idx="0">
                    <c:v>0.1580899863216878</c:v>
                  </c:pt>
                  <c:pt idx="1">
                    <c:v>0.15776671256246122</c:v>
                  </c:pt>
                  <c:pt idx="2">
                    <c:v>0.42078996464802254</c:v>
                  </c:pt>
                  <c:pt idx="3">
                    <c:v>0.15124044516530993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Sheet2!$T$32:$W$32</c:f>
              <c:numCache>
                <c:formatCode>General</c:formatCode>
                <c:ptCount val="4"/>
              </c:numCache>
            </c:numRef>
          </c:cat>
          <c:val>
            <c:numRef>
              <c:f>Sheet2!$T$33:$W$33</c:f>
              <c:numCache>
                <c:formatCode>General</c:formatCode>
                <c:ptCount val="4"/>
                <c:pt idx="0">
                  <c:v>1</c:v>
                </c:pt>
                <c:pt idx="1">
                  <c:v>0.2969415232613965</c:v>
                </c:pt>
                <c:pt idx="2">
                  <c:v>0.6416974473183662</c:v>
                </c:pt>
                <c:pt idx="3">
                  <c:v>0.16608979988585526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F2-024E-A9CD-FCE3C0F82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84726720"/>
        <c:axId val="421392464"/>
      </c:barChart>
      <c:catAx>
        <c:axId val="48472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1392464"/>
        <c:crosses val="autoZero"/>
        <c:auto val="1"/>
        <c:lblAlgn val="ctr"/>
        <c:lblOffset val="100"/>
        <c:noMultiLvlLbl val="0"/>
      </c:catAx>
      <c:valAx>
        <c:axId val="421392464"/>
        <c:scaling>
          <c:orientation val="minMax"/>
          <c:max val="2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847267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Sheet2!$M$33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AD-6448-A88D-27EBF741B2B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AD-6448-A88D-27EBF741B2B5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AD-6448-A88D-27EBF741B2B5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AD-6448-A88D-27EBF741B2B5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Sheet2!$N$34:$Q$34</c:f>
                <c:numCache>
                  <c:formatCode>General</c:formatCode>
                  <c:ptCount val="4"/>
                  <c:pt idx="0">
                    <c:v>0.30393121860956718</c:v>
                  </c:pt>
                  <c:pt idx="1">
                    <c:v>0.1285357805324838</c:v>
                  </c:pt>
                  <c:pt idx="2">
                    <c:v>0.13692592975361814</c:v>
                  </c:pt>
                  <c:pt idx="3">
                    <c:v>9.7742504397374405E-2</c:v>
                  </c:pt>
                </c:numCache>
              </c:numRef>
            </c:plus>
            <c:minus>
              <c:numRef>
                <c:f>Sheet2!$N$34:$Q$34</c:f>
                <c:numCache>
                  <c:formatCode>General</c:formatCode>
                  <c:ptCount val="4"/>
                  <c:pt idx="0">
                    <c:v>0.30393121860956718</c:v>
                  </c:pt>
                  <c:pt idx="1">
                    <c:v>0.1285357805324838</c:v>
                  </c:pt>
                  <c:pt idx="2">
                    <c:v>0.13692592975361814</c:v>
                  </c:pt>
                  <c:pt idx="3">
                    <c:v>9.7742504397374405E-2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Sheet2!$N$32:$Q$32</c:f>
              <c:numCache>
                <c:formatCode>General</c:formatCode>
                <c:ptCount val="4"/>
              </c:numCache>
            </c:numRef>
          </c:cat>
          <c:val>
            <c:numRef>
              <c:f>Sheet2!$N$33:$Q$33</c:f>
              <c:numCache>
                <c:formatCode>General</c:formatCode>
                <c:ptCount val="4"/>
                <c:pt idx="0">
                  <c:v>1</c:v>
                </c:pt>
                <c:pt idx="1">
                  <c:v>1.0459972518844431</c:v>
                </c:pt>
                <c:pt idx="2">
                  <c:v>0.72885705245908583</c:v>
                </c:pt>
                <c:pt idx="3">
                  <c:v>0.55243880990733951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AD-6448-A88D-27EBF741B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86823008"/>
        <c:axId val="483986048"/>
      </c:barChart>
      <c:catAx>
        <c:axId val="38682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83986048"/>
        <c:crosses val="autoZero"/>
        <c:auto val="1"/>
        <c:lblAlgn val="ctr"/>
        <c:lblOffset val="100"/>
        <c:noMultiLvlLbl val="0"/>
      </c:catAx>
      <c:valAx>
        <c:axId val="483986048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38682300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Sheet2!$G$33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AE-4740-AF36-4F290FDA4563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AE-4740-AF36-4F290FDA4563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6AE-4740-AF36-4F290FDA456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6AE-4740-AF36-4F290FDA4563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Sheet2!$H$34:$K$34</c:f>
                <c:numCache>
                  <c:formatCode>General</c:formatCode>
                  <c:ptCount val="4"/>
                  <c:pt idx="0">
                    <c:v>0.40718614094546352</c:v>
                  </c:pt>
                  <c:pt idx="1">
                    <c:v>0.34396377930828564</c:v>
                  </c:pt>
                  <c:pt idx="2">
                    <c:v>0.37374025391743981</c:v>
                  </c:pt>
                  <c:pt idx="3">
                    <c:v>0.32073299242807279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Sheet2!$H$32:$K$32</c:f>
              <c:numCache>
                <c:formatCode>General</c:formatCode>
                <c:ptCount val="4"/>
              </c:numCache>
            </c:numRef>
          </c:cat>
          <c:val>
            <c:numRef>
              <c:f>Sheet2!$H$33:$K$33</c:f>
              <c:numCache>
                <c:formatCode>General</c:formatCode>
                <c:ptCount val="4"/>
                <c:pt idx="0">
                  <c:v>1</c:v>
                </c:pt>
                <c:pt idx="1">
                  <c:v>0.91200023152004128</c:v>
                </c:pt>
                <c:pt idx="2">
                  <c:v>1.0863391524561696</c:v>
                </c:pt>
                <c:pt idx="3">
                  <c:v>0.7029716361816869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6AE-4740-AF36-4F290FDA4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95394800"/>
        <c:axId val="460341696"/>
      </c:barChart>
      <c:catAx>
        <c:axId val="49539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0341696"/>
        <c:crosses val="autoZero"/>
        <c:auto val="1"/>
        <c:lblAlgn val="ctr"/>
        <c:lblOffset val="100"/>
        <c:noMultiLvlLbl val="0"/>
      </c:catAx>
      <c:valAx>
        <c:axId val="460341696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9539480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DD-9242-A81F-592F2BA75C2A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DD-9242-A81F-592F2BA75C2A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DD-9242-A81F-592F2BA75C2A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DD-9242-A81F-592F2BA75C2A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Sheet2!$B$34:$E$34</c:f>
                <c:numCache>
                  <c:formatCode>General</c:formatCode>
                  <c:ptCount val="4"/>
                  <c:pt idx="0">
                    <c:v>0.12585829362573892</c:v>
                  </c:pt>
                  <c:pt idx="1">
                    <c:v>0.19024339410151409</c:v>
                  </c:pt>
                  <c:pt idx="2">
                    <c:v>0.20898129591297226</c:v>
                  </c:pt>
                  <c:pt idx="3">
                    <c:v>0.29726062309804857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Sheet2!$B$32:$E$32</c:f>
              <c:numCache>
                <c:formatCode>General</c:formatCode>
                <c:ptCount val="4"/>
              </c:numCache>
            </c:numRef>
          </c:cat>
          <c:val>
            <c:numRef>
              <c:f>Sheet2!$B$33:$E$33</c:f>
              <c:numCache>
                <c:formatCode>General</c:formatCode>
                <c:ptCount val="4"/>
                <c:pt idx="0">
                  <c:v>1.0000000000000002</c:v>
                </c:pt>
                <c:pt idx="1">
                  <c:v>0.75776125091105706</c:v>
                </c:pt>
                <c:pt idx="2">
                  <c:v>0.79116569220328559</c:v>
                </c:pt>
                <c:pt idx="3">
                  <c:v>0.67740563402009513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DD-9242-A81F-592F2BA75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54133920"/>
        <c:axId val="420505440"/>
      </c:barChart>
      <c:catAx>
        <c:axId val="45413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0505440"/>
        <c:crosses val="autoZero"/>
        <c:auto val="1"/>
        <c:lblAlgn val="ctr"/>
        <c:lblOffset val="100"/>
        <c:noMultiLvlLbl val="0"/>
      </c:catAx>
      <c:valAx>
        <c:axId val="420505440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541339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Sheet2!$G$33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71C-E64B-B0FF-461B2EDAB6D7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71C-E64B-B0FF-461B2EDAB6D7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71C-E64B-B0FF-461B2EDAB6D7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71C-E64B-B0FF-461B2EDAB6D7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Sheet2!$H$34:$K$34</c:f>
                <c:numCache>
                  <c:formatCode>General</c:formatCode>
                  <c:ptCount val="4"/>
                  <c:pt idx="0">
                    <c:v>0.10903559031321974</c:v>
                  </c:pt>
                  <c:pt idx="1">
                    <c:v>6.4279795511920049E-2</c:v>
                  </c:pt>
                  <c:pt idx="2">
                    <c:v>0.16264268375881216</c:v>
                  </c:pt>
                  <c:pt idx="3">
                    <c:v>0.19025832252627095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Sheet2!$H$32:$K$32</c:f>
              <c:numCache>
                <c:formatCode>General</c:formatCode>
                <c:ptCount val="4"/>
              </c:numCache>
            </c:numRef>
          </c:cat>
          <c:val>
            <c:numRef>
              <c:f>Sheet2!$H$33:$K$33</c:f>
              <c:numCache>
                <c:formatCode>General</c:formatCode>
                <c:ptCount val="4"/>
                <c:pt idx="0">
                  <c:v>0.99999999999999989</c:v>
                </c:pt>
                <c:pt idx="1">
                  <c:v>0.7275634075026437</c:v>
                </c:pt>
                <c:pt idx="2">
                  <c:v>0.86643752617408754</c:v>
                </c:pt>
                <c:pt idx="3">
                  <c:v>0.59133527608406888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1C-E64B-B0FF-461B2EDAB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95394800"/>
        <c:axId val="460341696"/>
      </c:barChart>
      <c:catAx>
        <c:axId val="49539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0341696"/>
        <c:crosses val="autoZero"/>
        <c:auto val="1"/>
        <c:lblAlgn val="ctr"/>
        <c:lblOffset val="100"/>
        <c:noMultiLvlLbl val="0"/>
      </c:catAx>
      <c:valAx>
        <c:axId val="460341696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9539480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Sheet2!$M$33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ED-F941-B044-6EBE942E394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ED-F941-B044-6EBE942E3945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ED-F941-B044-6EBE942E3945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EED-F941-B044-6EBE942E3945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Sheet2!$N$34:$Q$34</c:f>
                <c:numCache>
                  <c:formatCode>General</c:formatCode>
                  <c:ptCount val="4"/>
                  <c:pt idx="0">
                    <c:v>0.19672114778499328</c:v>
                  </c:pt>
                  <c:pt idx="1">
                    <c:v>5.4162507379347059E-2</c:v>
                  </c:pt>
                  <c:pt idx="2">
                    <c:v>0.26726264167580782</c:v>
                  </c:pt>
                  <c:pt idx="3">
                    <c:v>9.4671044082860617E-2</c:v>
                  </c:pt>
                </c:numCache>
              </c:numRef>
            </c:plus>
            <c:minus>
              <c:numRef>
                <c:f>Sheet2!$N$34:$Q$34</c:f>
                <c:numCache>
                  <c:formatCode>General</c:formatCode>
                  <c:ptCount val="4"/>
                  <c:pt idx="0">
                    <c:v>0.19672114778499328</c:v>
                  </c:pt>
                  <c:pt idx="1">
                    <c:v>5.4162507379347059E-2</c:v>
                  </c:pt>
                  <c:pt idx="2">
                    <c:v>0.26726264167580782</c:v>
                  </c:pt>
                  <c:pt idx="3">
                    <c:v>9.4671044082860617E-2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Sheet2!$N$32:$Q$32</c:f>
              <c:numCache>
                <c:formatCode>General</c:formatCode>
                <c:ptCount val="4"/>
              </c:numCache>
            </c:numRef>
          </c:cat>
          <c:val>
            <c:numRef>
              <c:f>Sheet2!$N$33:$Q$33</c:f>
              <c:numCache>
                <c:formatCode>General</c:formatCode>
                <c:ptCount val="4"/>
                <c:pt idx="0">
                  <c:v>1.0000000000000002</c:v>
                </c:pt>
                <c:pt idx="1">
                  <c:v>0.56835908538773727</c:v>
                </c:pt>
                <c:pt idx="2">
                  <c:v>0.86431673920496088</c:v>
                </c:pt>
                <c:pt idx="3">
                  <c:v>0.40663246728366059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ED-F941-B044-6EBE942E3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86823008"/>
        <c:axId val="483986048"/>
      </c:barChart>
      <c:catAx>
        <c:axId val="38682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83986048"/>
        <c:crosses val="autoZero"/>
        <c:auto val="1"/>
        <c:lblAlgn val="ctr"/>
        <c:lblOffset val="100"/>
        <c:noMultiLvlLbl val="0"/>
      </c:catAx>
      <c:valAx>
        <c:axId val="483986048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38682300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Sheet2!$S$33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550-4742-88CD-6CB4FB8A68FE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50-4742-88CD-6CB4FB8A68FE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550-4742-88CD-6CB4FB8A68FE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550-4742-88CD-6CB4FB8A68FE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Sheet2!$T$34:$W$34</c:f>
                <c:numCache>
                  <c:formatCode>General</c:formatCode>
                  <c:ptCount val="4"/>
                  <c:pt idx="0">
                    <c:v>7.4055507995331046E-2</c:v>
                  </c:pt>
                  <c:pt idx="1">
                    <c:v>9.3556704479829542E-2</c:v>
                  </c:pt>
                  <c:pt idx="2">
                    <c:v>0.14871051564194293</c:v>
                  </c:pt>
                  <c:pt idx="3">
                    <c:v>0.21543976632104084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Sheet2!$T$32:$W$32</c:f>
              <c:numCache>
                <c:formatCode>General</c:formatCode>
                <c:ptCount val="4"/>
              </c:numCache>
            </c:numRef>
          </c:cat>
          <c:val>
            <c:numRef>
              <c:f>Sheet2!$T$33:$W$33</c:f>
              <c:numCache>
                <c:formatCode>General</c:formatCode>
                <c:ptCount val="4"/>
                <c:pt idx="0">
                  <c:v>1</c:v>
                </c:pt>
                <c:pt idx="1">
                  <c:v>0.63922307926917721</c:v>
                </c:pt>
                <c:pt idx="2">
                  <c:v>0.71531617363077626</c:v>
                </c:pt>
                <c:pt idx="3">
                  <c:v>0.62089358936651007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550-4742-88CD-6CB4FB8A6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84726720"/>
        <c:axId val="421392464"/>
      </c:barChart>
      <c:catAx>
        <c:axId val="48472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1392464"/>
        <c:crosses val="autoZero"/>
        <c:auto val="1"/>
        <c:lblAlgn val="ctr"/>
        <c:lblOffset val="100"/>
        <c:noMultiLvlLbl val="0"/>
      </c:catAx>
      <c:valAx>
        <c:axId val="421392464"/>
        <c:scaling>
          <c:orientation val="minMax"/>
          <c:max val="2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847267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CC-9D43-AC06-22B6884E2371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CC-9D43-AC06-22B6884E2371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CC-9D43-AC06-22B6884E2371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CC-9D43-AC06-22B6884E2371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Sheet2!$B$34:$E$34</c:f>
                <c:numCache>
                  <c:formatCode>General</c:formatCode>
                  <c:ptCount val="4"/>
                  <c:pt idx="0">
                    <c:v>0.34519088187614444</c:v>
                  </c:pt>
                  <c:pt idx="1">
                    <c:v>4.7589659774091908E-2</c:v>
                  </c:pt>
                  <c:pt idx="2">
                    <c:v>0.12351850252013181</c:v>
                  </c:pt>
                  <c:pt idx="3">
                    <c:v>0.15411685957227206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Sheet2!$B$32:$E$32</c:f>
              <c:numCache>
                <c:formatCode>General</c:formatCode>
                <c:ptCount val="4"/>
              </c:numCache>
            </c:numRef>
          </c:cat>
          <c:val>
            <c:numRef>
              <c:f>Sheet2!$B$33:$E$33</c:f>
              <c:numCache>
                <c:formatCode>General</c:formatCode>
                <c:ptCount val="4"/>
                <c:pt idx="0">
                  <c:v>1.0000000000000002</c:v>
                </c:pt>
                <c:pt idx="1">
                  <c:v>0.5650216462262394</c:v>
                </c:pt>
                <c:pt idx="2">
                  <c:v>0.51132545056809797</c:v>
                </c:pt>
                <c:pt idx="3">
                  <c:v>0.42408931826954666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CC-9D43-AC06-22B6884E2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54133920"/>
        <c:axId val="420505440"/>
      </c:barChart>
      <c:catAx>
        <c:axId val="45413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20505440"/>
        <c:crosses val="autoZero"/>
        <c:auto val="1"/>
        <c:lblAlgn val="ctr"/>
        <c:lblOffset val="100"/>
        <c:noMultiLvlLbl val="0"/>
      </c:catAx>
      <c:valAx>
        <c:axId val="420505440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541339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Sheet2!$G$33</c:f>
              <c:strCache>
                <c:ptCount val="1"/>
                <c:pt idx="0">
                  <c:v>平均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E02-CC4A-82C0-FA5A70FE2C3D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E02-CC4A-82C0-FA5A70FE2C3D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E02-CC4A-82C0-FA5A70FE2C3D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E02-CC4A-82C0-FA5A70FE2C3D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Sheet2!$H$34:$K$34</c:f>
                <c:numCache>
                  <c:formatCode>General</c:formatCode>
                  <c:ptCount val="4"/>
                  <c:pt idx="0">
                    <c:v>0.24672037728829738</c:v>
                  </c:pt>
                  <c:pt idx="1">
                    <c:v>4.6820134923682831E-2</c:v>
                  </c:pt>
                  <c:pt idx="2">
                    <c:v>0.24216709853309087</c:v>
                  </c:pt>
                  <c:pt idx="3">
                    <c:v>0.17322810669507219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Sheet2!$H$32:$K$32</c:f>
              <c:numCache>
                <c:formatCode>General</c:formatCode>
                <c:ptCount val="4"/>
              </c:numCache>
            </c:numRef>
          </c:cat>
          <c:val>
            <c:numRef>
              <c:f>Sheet2!$H$33:$K$33</c:f>
              <c:numCache>
                <c:formatCode>General</c:formatCode>
                <c:ptCount val="4"/>
                <c:pt idx="0">
                  <c:v>1.0000000000000002</c:v>
                </c:pt>
                <c:pt idx="1">
                  <c:v>0.63232415798633301</c:v>
                </c:pt>
                <c:pt idx="2">
                  <c:v>0.81255080850208616</c:v>
                </c:pt>
                <c:pt idx="3">
                  <c:v>0.5645551907694476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02-CC4A-82C0-FA5A70FE2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95394800"/>
        <c:axId val="460341696"/>
      </c:barChart>
      <c:catAx>
        <c:axId val="49539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60341696"/>
        <c:crosses val="autoZero"/>
        <c:auto val="1"/>
        <c:lblAlgn val="ctr"/>
        <c:lblOffset val="100"/>
        <c:noMultiLvlLbl val="0"/>
      </c:catAx>
      <c:valAx>
        <c:axId val="460341696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" pitchFamily="2" charset="0"/>
                <a:ea typeface="+mn-ea"/>
                <a:cs typeface="+mn-cs"/>
              </a:defRPr>
            </a:pPr>
            <a:endParaRPr lang="ja-JP"/>
          </a:p>
        </c:txPr>
        <c:crossAx val="49539480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90F7D-3355-C14A-A973-AC3C7907C3C7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9E64-BDE3-744A-9045-A8BBDB288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40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S3. The gene expression levels related with catabolism and anabolism</a:t>
            </a:r>
            <a:r>
              <a:rPr lang="ja-JP" altLang="ja-JP">
                <a:effectLst/>
              </a:rPr>
              <a:t>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livers administered DEX or NS. (a) Quantitative RT-PCR analysis of the anabolism-related genes. (b) Quantitative RT-PCR analysis of the catabolism-related genes. (c) Quantitative RT-PCR analysis of the autophagy-related genes. The gene expression levels normalized to those of WT-NS and were presented as mean  ±  SE. ∗ p &lt; 0.05 and ∗∗p &lt; 0.01.  PI3K, 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phosphatidylinositol-3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mTOR,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mammalian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rapamycin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4E-BP1, Eukaryotic translation initiation factor 4E-binding protein 1; eIF4E,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eukaryotic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translation initiation factor 4E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Rps6kb1,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Ribosomal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S6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FOXO1,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forkhead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O1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KLF15,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Kruppel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Factor 15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MuRF-1, Muscle RING-finger protein-1; ULK1, 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Unc-51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Autophagy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Activating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ATG, Autophagy related. NS; normal saline, DEX; dexamethasone.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6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S3. The gene expression levels related with catabolism and anabolism</a:t>
            </a:r>
            <a:r>
              <a:rPr lang="ja-JP" altLang="ja-JP">
                <a:effectLst/>
              </a:rPr>
              <a:t>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muscles administered DEX or NS. (a) Quantitative RT-PCR analysis of the anabolism-related genes. (b) Quantitative RT-PCR analysis of the catabolism-related genes. (c) Quantitative RT-PCR analysis of the autophagy-related genes. The gene expression levels normalized to those of WT-NS and were presented as mean  ±  SE. ∗ p &lt; 0.05 and ∗∗p &lt; 0.01.  PI3K, 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phosphatidylinositol-3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mTOR,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mammalian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rapamycin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4E-BP1, Eukaryotic translation initiation factor 4E-binding protein 1; eIF4E,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eukaryotic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translation initiation factor 4E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Rps6kb1,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Ribosomal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S6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FOXO1,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forkhead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O1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KLF15,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Kruppel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Factor 15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MuRF-1, Muscle RING-finger protein-1; ULK1, 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Unc-51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Autophagy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Activating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ATG, Autophagy related. NS; normal saline, DEX; dexamethasone.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650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S3. The gene expression levels related with catabolism and anabolism</a:t>
            </a:r>
            <a:r>
              <a:rPr lang="ja-JP" altLang="ja-JP">
                <a:effectLst/>
              </a:rPr>
              <a:t>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muscles administered DEX or NS. (a) Quantitative RT-PCR analysis of the anabolism-related genes. (b) Quantitative RT-PCR analysis of the catabolism-related genes. (c) Quantitative RT-PCR analysis of the autophagy-related genes. The gene expression levels normalized to those of WT-NS and were presented as mean  ±  SE. ∗ p &lt; 0.05 and ∗∗p &lt; 0.01.  PI3K, 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phosphatidylinositol-3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mTOR, </a:t>
            </a:r>
            <a:r>
              <a:rPr kumimoji="1" lang="da-DK" altLang="ja-JP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mammalian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rapamycin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4E-BP1, Eukaryotic translation initiation factor 4E-binding protein 1; eIF4E,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eukaryotic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translation initiation factor 4E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Rps6kb1,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Ribosomal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S6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FOXO1,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forkhead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O1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KLF15,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Kruppel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Factor 15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MuRF-1, Muscle RING-finger protein-1; ULK1, 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Unc-51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Autophagy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Activating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ATG, Autophagy related. NS; normal saline, DEX; dexamethasone.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11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53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6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87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23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50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81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38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38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0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41A2-C69F-F045-914D-3A87EC74B94D}" type="datetimeFigureOut">
              <a:rPr kumimoji="1" lang="ja-JP" altLang="en-US" smtClean="0"/>
              <a:t>2021/12/27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13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グラフ 39">
            <a:extLst>
              <a:ext uri="{FF2B5EF4-FFF2-40B4-BE49-F238E27FC236}">
                <a16:creationId xmlns:a16="http://schemas.microsoft.com/office/drawing/2014/main" id="{1F74E63C-44F5-2E45-BDB2-EBB31E07BF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5136881"/>
              </p:ext>
            </p:extLst>
          </p:nvPr>
        </p:nvGraphicFramePr>
        <p:xfrm>
          <a:off x="3759974" y="3888597"/>
          <a:ext cx="206503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7EA9F43-9B09-F74D-BF56-E8B8D7D23CDE}"/>
              </a:ext>
            </a:extLst>
          </p:cNvPr>
          <p:cNvSpPr txBox="1"/>
          <p:nvPr/>
        </p:nvSpPr>
        <p:spPr>
          <a:xfrm rot="16200000">
            <a:off x="2627427" y="2289607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mTOR 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A6DAF27-FD82-784B-B38B-4AFD80126260}"/>
              </a:ext>
            </a:extLst>
          </p:cNvPr>
          <p:cNvSpPr txBox="1"/>
          <p:nvPr/>
        </p:nvSpPr>
        <p:spPr>
          <a:xfrm rot="16200000">
            <a:off x="-400581" y="2251654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PI3K 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9FA1368-F801-E64C-A57C-C895C18AE3FD}"/>
              </a:ext>
            </a:extLst>
          </p:cNvPr>
          <p:cNvSpPr txBox="1"/>
          <p:nvPr/>
        </p:nvSpPr>
        <p:spPr>
          <a:xfrm>
            <a:off x="7002085" y="6482651"/>
            <a:ext cx="1435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P&lt;0.05,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P&lt;0.01 </a:t>
            </a:r>
            <a:endParaRPr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071D50D-5B31-6A4A-A9D9-17C76B639046}"/>
              </a:ext>
            </a:extLst>
          </p:cNvPr>
          <p:cNvSpPr txBox="1"/>
          <p:nvPr/>
        </p:nvSpPr>
        <p:spPr>
          <a:xfrm>
            <a:off x="8652465" y="7536361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直線コネクタ 101">
            <a:extLst>
              <a:ext uri="{FF2B5EF4-FFF2-40B4-BE49-F238E27FC236}">
                <a16:creationId xmlns:a16="http://schemas.microsoft.com/office/drawing/2014/main" id="{58D86164-84C0-0543-98CE-2A3C18BFB187}"/>
              </a:ext>
            </a:extLst>
          </p:cNvPr>
          <p:cNvCxnSpPr>
            <a:cxnSpLocks/>
          </p:cNvCxnSpPr>
          <p:nvPr/>
        </p:nvCxnSpPr>
        <p:spPr>
          <a:xfrm>
            <a:off x="8618186" y="7796619"/>
            <a:ext cx="37207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EB28AB2B-F1F5-554C-A45C-B960D87B41A8}"/>
              </a:ext>
            </a:extLst>
          </p:cNvPr>
          <p:cNvSpPr/>
          <p:nvPr/>
        </p:nvSpPr>
        <p:spPr>
          <a:xfrm>
            <a:off x="4730941" y="271229"/>
            <a:ext cx="699433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80C03E0E-D21D-534C-A754-04F37DE7B2F2}"/>
              </a:ext>
            </a:extLst>
          </p:cNvPr>
          <p:cNvSpPr/>
          <p:nvPr/>
        </p:nvSpPr>
        <p:spPr>
          <a:xfrm>
            <a:off x="5467997" y="271229"/>
            <a:ext cx="885782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0D6AA809-4139-744E-908C-C6AC214A4775}"/>
              </a:ext>
            </a:extLst>
          </p:cNvPr>
          <p:cNvSpPr/>
          <p:nvPr/>
        </p:nvSpPr>
        <p:spPr>
          <a:xfrm>
            <a:off x="6224460" y="348756"/>
            <a:ext cx="143861" cy="18157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24DEA1CC-8DAA-7147-A505-CC44E00559AC}"/>
              </a:ext>
            </a:extLst>
          </p:cNvPr>
          <p:cNvSpPr/>
          <p:nvPr/>
        </p:nvSpPr>
        <p:spPr>
          <a:xfrm>
            <a:off x="6330442" y="271229"/>
            <a:ext cx="1018905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2F5A8466-DFB6-7F45-A36D-3083BE13DF8D}"/>
              </a:ext>
            </a:extLst>
          </p:cNvPr>
          <p:cNvSpPr/>
          <p:nvPr/>
        </p:nvSpPr>
        <p:spPr>
          <a:xfrm>
            <a:off x="7235268" y="348756"/>
            <a:ext cx="165371" cy="1815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D771AC72-6C9D-934C-A857-9A2AD96813E4}"/>
              </a:ext>
            </a:extLst>
          </p:cNvPr>
          <p:cNvSpPr/>
          <p:nvPr/>
        </p:nvSpPr>
        <p:spPr>
          <a:xfrm>
            <a:off x="7362760" y="271229"/>
            <a:ext cx="1074333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CA3E20D1-FFC4-C242-907E-838173D37E27}"/>
              </a:ext>
            </a:extLst>
          </p:cNvPr>
          <p:cNvSpPr/>
          <p:nvPr/>
        </p:nvSpPr>
        <p:spPr>
          <a:xfrm>
            <a:off x="4624959" y="348756"/>
            <a:ext cx="143861" cy="1815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B4CE4CA7-8228-3743-8652-F17DC1FF50A4}"/>
              </a:ext>
            </a:extLst>
          </p:cNvPr>
          <p:cNvSpPr/>
          <p:nvPr/>
        </p:nvSpPr>
        <p:spPr>
          <a:xfrm>
            <a:off x="5362015" y="348756"/>
            <a:ext cx="143861" cy="18157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graphicFrame>
        <p:nvGraphicFramePr>
          <p:cNvPr id="133" name="グラフ 132">
            <a:extLst>
              <a:ext uri="{FF2B5EF4-FFF2-40B4-BE49-F238E27FC236}">
                <a16:creationId xmlns:a16="http://schemas.microsoft.com/office/drawing/2014/main" id="{91EFBE9C-5A07-DF4C-AEF1-22707F00FF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718701"/>
              </p:ext>
            </p:extLst>
          </p:nvPr>
        </p:nvGraphicFramePr>
        <p:xfrm>
          <a:off x="6617652" y="1227833"/>
          <a:ext cx="1819442" cy="2402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9260C6B3-CBBD-5545-A011-4E256B3DC204}"/>
              </a:ext>
            </a:extLst>
          </p:cNvPr>
          <p:cNvSpPr txBox="1"/>
          <p:nvPr/>
        </p:nvSpPr>
        <p:spPr>
          <a:xfrm rot="16200000">
            <a:off x="5442027" y="2251654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4E-BP1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E46F85FD-CAF6-F843-B4CF-DAE09E839A4F}"/>
              </a:ext>
            </a:extLst>
          </p:cNvPr>
          <p:cNvSpPr txBox="1"/>
          <p:nvPr/>
        </p:nvSpPr>
        <p:spPr>
          <a:xfrm rot="16200000">
            <a:off x="-398053" y="5124733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eIF-4E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2E1484E5-C334-5846-BCA7-1DEFF48F9B3D}"/>
              </a:ext>
            </a:extLst>
          </p:cNvPr>
          <p:cNvSpPr txBox="1"/>
          <p:nvPr/>
        </p:nvSpPr>
        <p:spPr>
          <a:xfrm rot="16200000">
            <a:off x="2612234" y="5124735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Rps6kb1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4E1B295F-BDD0-8A4B-BF2E-B492A0001C31}"/>
              </a:ext>
            </a:extLst>
          </p:cNvPr>
          <p:cNvCxnSpPr>
            <a:cxnSpLocks/>
          </p:cNvCxnSpPr>
          <p:nvPr/>
        </p:nvCxnSpPr>
        <p:spPr>
          <a:xfrm>
            <a:off x="4237317" y="3974192"/>
            <a:ext cx="83493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5EC5F15-C52E-1249-A968-E6D266310502}"/>
              </a:ext>
            </a:extLst>
          </p:cNvPr>
          <p:cNvSpPr txBox="1"/>
          <p:nvPr/>
        </p:nvSpPr>
        <p:spPr>
          <a:xfrm>
            <a:off x="4443202" y="3705493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875D0A01-3BFD-FE4B-A1A4-8E43D0C0B303}"/>
              </a:ext>
            </a:extLst>
          </p:cNvPr>
          <p:cNvCxnSpPr>
            <a:cxnSpLocks/>
          </p:cNvCxnSpPr>
          <p:nvPr/>
        </p:nvCxnSpPr>
        <p:spPr>
          <a:xfrm>
            <a:off x="4321984" y="4310912"/>
            <a:ext cx="0" cy="304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B7075C5C-4A38-F441-B4A8-45CE4C0C9AA7}"/>
              </a:ext>
            </a:extLst>
          </p:cNvPr>
          <p:cNvCxnSpPr>
            <a:cxnSpLocks/>
          </p:cNvCxnSpPr>
          <p:nvPr/>
        </p:nvCxnSpPr>
        <p:spPr>
          <a:xfrm>
            <a:off x="4656274" y="4310912"/>
            <a:ext cx="0" cy="9821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A00941B-F886-A948-B1E2-414F41E8F52A}"/>
              </a:ext>
            </a:extLst>
          </p:cNvPr>
          <p:cNvSpPr txBox="1"/>
          <p:nvPr/>
        </p:nvSpPr>
        <p:spPr>
          <a:xfrm>
            <a:off x="368225" y="23678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(a)</a:t>
            </a:r>
            <a:endParaRPr kumimoji="1" lang="ja-JP" altLang="en-US" b="1">
              <a:latin typeface="Times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36" name="グラフ 35">
            <a:extLst>
              <a:ext uri="{FF2B5EF4-FFF2-40B4-BE49-F238E27FC236}">
                <a16:creationId xmlns:a16="http://schemas.microsoft.com/office/drawing/2014/main" id="{1D203289-E063-C64E-961E-EF4B7BD6B2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274200"/>
              </p:ext>
            </p:extLst>
          </p:nvPr>
        </p:nvGraphicFramePr>
        <p:xfrm>
          <a:off x="726293" y="1225752"/>
          <a:ext cx="2003705" cy="240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7" name="グラフ 36">
            <a:extLst>
              <a:ext uri="{FF2B5EF4-FFF2-40B4-BE49-F238E27FC236}">
                <a16:creationId xmlns:a16="http://schemas.microsoft.com/office/drawing/2014/main" id="{F08CD21E-10FF-FA4F-BDED-1A60A9A027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4247"/>
              </p:ext>
            </p:extLst>
          </p:nvPr>
        </p:nvGraphicFramePr>
        <p:xfrm>
          <a:off x="3759974" y="1225752"/>
          <a:ext cx="1995541" cy="240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8" name="グラフ 37">
            <a:extLst>
              <a:ext uri="{FF2B5EF4-FFF2-40B4-BE49-F238E27FC236}">
                <a16:creationId xmlns:a16="http://schemas.microsoft.com/office/drawing/2014/main" id="{91EFBE9C-5A07-DF4C-AEF1-22707F00FF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69234"/>
              </p:ext>
            </p:extLst>
          </p:nvPr>
        </p:nvGraphicFramePr>
        <p:xfrm>
          <a:off x="6622951" y="1225752"/>
          <a:ext cx="2046519" cy="240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9" name="グラフ 38">
            <a:extLst>
              <a:ext uri="{FF2B5EF4-FFF2-40B4-BE49-F238E27FC236}">
                <a16:creationId xmlns:a16="http://schemas.microsoft.com/office/drawing/2014/main" id="{D0443E87-E12B-E94C-BE7F-57C302896D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568804"/>
              </p:ext>
            </p:extLst>
          </p:nvPr>
        </p:nvGraphicFramePr>
        <p:xfrm>
          <a:off x="726293" y="3891632"/>
          <a:ext cx="204630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FFF3DDB9-A299-E245-852B-454B80B1DDF2}"/>
              </a:ext>
            </a:extLst>
          </p:cNvPr>
          <p:cNvCxnSpPr>
            <a:cxnSpLocks/>
          </p:cNvCxnSpPr>
          <p:nvPr/>
        </p:nvCxnSpPr>
        <p:spPr>
          <a:xfrm>
            <a:off x="4321984" y="4318000"/>
            <a:ext cx="3357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17568A1D-4DD3-D849-808C-B2A83D76FB8A}"/>
              </a:ext>
            </a:extLst>
          </p:cNvPr>
          <p:cNvCxnSpPr>
            <a:cxnSpLocks/>
          </p:cNvCxnSpPr>
          <p:nvPr/>
        </p:nvCxnSpPr>
        <p:spPr>
          <a:xfrm>
            <a:off x="4244405" y="3976577"/>
            <a:ext cx="0" cy="646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2E0083EF-3C8E-8B45-B892-048945BD0CA5}"/>
              </a:ext>
            </a:extLst>
          </p:cNvPr>
          <p:cNvCxnSpPr>
            <a:cxnSpLocks/>
          </p:cNvCxnSpPr>
          <p:nvPr/>
        </p:nvCxnSpPr>
        <p:spPr>
          <a:xfrm>
            <a:off x="5065162" y="3976577"/>
            <a:ext cx="0" cy="6462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D3800FD-0E90-9340-9552-01B9806E97BB}"/>
              </a:ext>
            </a:extLst>
          </p:cNvPr>
          <p:cNvSpPr txBox="1"/>
          <p:nvPr/>
        </p:nvSpPr>
        <p:spPr>
          <a:xfrm>
            <a:off x="4279621" y="4051000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5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7EA9F43-9B09-F74D-BF56-E8B8D7D23CDE}"/>
              </a:ext>
            </a:extLst>
          </p:cNvPr>
          <p:cNvSpPr txBox="1"/>
          <p:nvPr/>
        </p:nvSpPr>
        <p:spPr>
          <a:xfrm rot="16200000">
            <a:off x="3904281" y="2190079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KLF15 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A6DAF27-FD82-784B-B38B-4AFD80126260}"/>
              </a:ext>
            </a:extLst>
          </p:cNvPr>
          <p:cNvSpPr txBox="1"/>
          <p:nvPr/>
        </p:nvSpPr>
        <p:spPr>
          <a:xfrm rot="16200000">
            <a:off x="860728" y="5202599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Atrogin-1  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9FA1368-F801-E64C-A57C-C895C18AE3FD}"/>
              </a:ext>
            </a:extLst>
          </p:cNvPr>
          <p:cNvSpPr txBox="1"/>
          <p:nvPr/>
        </p:nvSpPr>
        <p:spPr>
          <a:xfrm>
            <a:off x="5816595" y="6596390"/>
            <a:ext cx="1435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P&lt;0.05,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P&lt;0.01 </a:t>
            </a:r>
            <a:endParaRPr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EB28AB2B-F1F5-554C-A45C-B960D87B41A8}"/>
              </a:ext>
            </a:extLst>
          </p:cNvPr>
          <p:cNvSpPr/>
          <p:nvPr/>
        </p:nvSpPr>
        <p:spPr>
          <a:xfrm>
            <a:off x="3511736" y="271229"/>
            <a:ext cx="699433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80C03E0E-D21D-534C-A754-04F37DE7B2F2}"/>
              </a:ext>
            </a:extLst>
          </p:cNvPr>
          <p:cNvSpPr/>
          <p:nvPr/>
        </p:nvSpPr>
        <p:spPr>
          <a:xfrm>
            <a:off x="4248792" y="271229"/>
            <a:ext cx="885782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0D6AA809-4139-744E-908C-C6AC214A4775}"/>
              </a:ext>
            </a:extLst>
          </p:cNvPr>
          <p:cNvSpPr/>
          <p:nvPr/>
        </p:nvSpPr>
        <p:spPr>
          <a:xfrm>
            <a:off x="5005255" y="348756"/>
            <a:ext cx="143861" cy="18157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24DEA1CC-8DAA-7147-A505-CC44E00559AC}"/>
              </a:ext>
            </a:extLst>
          </p:cNvPr>
          <p:cNvSpPr/>
          <p:nvPr/>
        </p:nvSpPr>
        <p:spPr>
          <a:xfrm>
            <a:off x="5111237" y="271229"/>
            <a:ext cx="1018905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2F5A8466-DFB6-7F45-A36D-3083BE13DF8D}"/>
              </a:ext>
            </a:extLst>
          </p:cNvPr>
          <p:cNvSpPr/>
          <p:nvPr/>
        </p:nvSpPr>
        <p:spPr>
          <a:xfrm>
            <a:off x="6016063" y="348756"/>
            <a:ext cx="165371" cy="1815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D771AC72-6C9D-934C-A857-9A2AD96813E4}"/>
              </a:ext>
            </a:extLst>
          </p:cNvPr>
          <p:cNvSpPr/>
          <p:nvPr/>
        </p:nvSpPr>
        <p:spPr>
          <a:xfrm>
            <a:off x="6143555" y="271229"/>
            <a:ext cx="1074333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CA3E20D1-FFC4-C242-907E-838173D37E27}"/>
              </a:ext>
            </a:extLst>
          </p:cNvPr>
          <p:cNvSpPr/>
          <p:nvPr/>
        </p:nvSpPr>
        <p:spPr>
          <a:xfrm>
            <a:off x="3405754" y="348756"/>
            <a:ext cx="143861" cy="1815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B4CE4CA7-8228-3743-8652-F17DC1FF50A4}"/>
              </a:ext>
            </a:extLst>
          </p:cNvPr>
          <p:cNvSpPr/>
          <p:nvPr/>
        </p:nvSpPr>
        <p:spPr>
          <a:xfrm>
            <a:off x="4142810" y="348756"/>
            <a:ext cx="143861" cy="18157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E46F85FD-CAF6-F843-B4CF-DAE09E839A4F}"/>
              </a:ext>
            </a:extLst>
          </p:cNvPr>
          <p:cNvSpPr txBox="1"/>
          <p:nvPr/>
        </p:nvSpPr>
        <p:spPr>
          <a:xfrm rot="16200000">
            <a:off x="850742" y="2190079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FOXO1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2E1484E5-C334-5846-BCA7-1DEFF48F9B3D}"/>
              </a:ext>
            </a:extLst>
          </p:cNvPr>
          <p:cNvSpPr txBox="1"/>
          <p:nvPr/>
        </p:nvSpPr>
        <p:spPr>
          <a:xfrm rot="16200000">
            <a:off x="3923506" y="5182394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MuRF-1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480F28F-874A-5746-AE55-4B46ECEA002C}"/>
              </a:ext>
            </a:extLst>
          </p:cNvPr>
          <p:cNvSpPr txBox="1"/>
          <p:nvPr/>
        </p:nvSpPr>
        <p:spPr>
          <a:xfrm>
            <a:off x="1614182" y="16100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(b)</a:t>
            </a:r>
            <a:endParaRPr kumimoji="1" lang="ja-JP" altLang="en-US" b="1">
              <a:latin typeface="Times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グラフ 25">
            <a:extLst>
              <a:ext uri="{FF2B5EF4-FFF2-40B4-BE49-F238E27FC236}">
                <a16:creationId xmlns:a16="http://schemas.microsoft.com/office/drawing/2014/main" id="{1D203289-E063-C64E-961E-EF4B7BD6B2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6575163"/>
              </p:ext>
            </p:extLst>
          </p:nvPr>
        </p:nvGraphicFramePr>
        <p:xfrm>
          <a:off x="2070991" y="4042895"/>
          <a:ext cx="2071819" cy="2553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グラフ 26">
            <a:extLst>
              <a:ext uri="{FF2B5EF4-FFF2-40B4-BE49-F238E27FC236}">
                <a16:creationId xmlns:a16="http://schemas.microsoft.com/office/drawing/2014/main" id="{D0443E87-E12B-E94C-BE7F-57C302896D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145841"/>
              </p:ext>
            </p:extLst>
          </p:nvPr>
        </p:nvGraphicFramePr>
        <p:xfrm>
          <a:off x="5190801" y="4042894"/>
          <a:ext cx="2060802" cy="2553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グラフ 27">
            <a:extLst>
              <a:ext uri="{FF2B5EF4-FFF2-40B4-BE49-F238E27FC236}">
                <a16:creationId xmlns:a16="http://schemas.microsoft.com/office/drawing/2014/main" id="{91EFBE9C-5A07-DF4C-AEF1-22707F00FF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147386"/>
              </p:ext>
            </p:extLst>
          </p:nvPr>
        </p:nvGraphicFramePr>
        <p:xfrm>
          <a:off x="2080976" y="1076965"/>
          <a:ext cx="2061834" cy="2553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グラフ 28">
            <a:extLst>
              <a:ext uri="{FF2B5EF4-FFF2-40B4-BE49-F238E27FC236}">
                <a16:creationId xmlns:a16="http://schemas.microsoft.com/office/drawing/2014/main" id="{F08CD21E-10FF-FA4F-BDED-1A60A9A027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950523"/>
              </p:ext>
            </p:extLst>
          </p:nvPr>
        </p:nvGraphicFramePr>
        <p:xfrm>
          <a:off x="5149116" y="1076964"/>
          <a:ext cx="2102487" cy="2553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5550302B-A0EE-DB41-82D5-C7A41BC315B3}"/>
              </a:ext>
            </a:extLst>
          </p:cNvPr>
          <p:cNvCxnSpPr>
            <a:cxnSpLocks/>
          </p:cNvCxnSpPr>
          <p:nvPr/>
        </p:nvCxnSpPr>
        <p:spPr>
          <a:xfrm>
            <a:off x="2580752" y="4134479"/>
            <a:ext cx="0" cy="7592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403EA44A-10AA-004E-8145-3A331A60B7EE}"/>
              </a:ext>
            </a:extLst>
          </p:cNvPr>
          <p:cNvCxnSpPr>
            <a:cxnSpLocks/>
          </p:cNvCxnSpPr>
          <p:nvPr/>
        </p:nvCxnSpPr>
        <p:spPr>
          <a:xfrm>
            <a:off x="2980017" y="4127391"/>
            <a:ext cx="0" cy="1459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780E3F91-9278-2942-89FF-59733207B210}"/>
              </a:ext>
            </a:extLst>
          </p:cNvPr>
          <p:cNvCxnSpPr>
            <a:cxnSpLocks/>
          </p:cNvCxnSpPr>
          <p:nvPr/>
        </p:nvCxnSpPr>
        <p:spPr>
          <a:xfrm>
            <a:off x="2573664" y="4134479"/>
            <a:ext cx="4059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0A2DBF3-4FD5-8C47-B7D4-0C8BB7A8C716}"/>
              </a:ext>
            </a:extLst>
          </p:cNvPr>
          <p:cNvSpPr txBox="1"/>
          <p:nvPr/>
        </p:nvSpPr>
        <p:spPr>
          <a:xfrm>
            <a:off x="2565167" y="3860570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58F6294B-99CD-C34D-AEFF-D1CB98943306}"/>
              </a:ext>
            </a:extLst>
          </p:cNvPr>
          <p:cNvCxnSpPr>
            <a:cxnSpLocks/>
          </p:cNvCxnSpPr>
          <p:nvPr/>
        </p:nvCxnSpPr>
        <p:spPr>
          <a:xfrm flipH="1">
            <a:off x="3379989" y="4134479"/>
            <a:ext cx="6375" cy="9116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B46CA736-F724-534A-B8DA-B5306A8354E3}"/>
              </a:ext>
            </a:extLst>
          </p:cNvPr>
          <p:cNvCxnSpPr>
            <a:cxnSpLocks/>
          </p:cNvCxnSpPr>
          <p:nvPr/>
        </p:nvCxnSpPr>
        <p:spPr>
          <a:xfrm>
            <a:off x="3787750" y="4127391"/>
            <a:ext cx="0" cy="14595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8D455778-F0A6-294C-AE35-7E860460827B}"/>
              </a:ext>
            </a:extLst>
          </p:cNvPr>
          <p:cNvCxnSpPr>
            <a:cxnSpLocks/>
          </p:cNvCxnSpPr>
          <p:nvPr/>
        </p:nvCxnSpPr>
        <p:spPr>
          <a:xfrm>
            <a:off x="3381397" y="4134479"/>
            <a:ext cx="4059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2394726-0217-774C-AA44-6FC9DB8E3AB1}"/>
              </a:ext>
            </a:extLst>
          </p:cNvPr>
          <p:cNvSpPr txBox="1"/>
          <p:nvPr/>
        </p:nvSpPr>
        <p:spPr>
          <a:xfrm>
            <a:off x="3379988" y="3860570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FFE74FF0-8155-094F-A826-6AE52A47DE98}"/>
              </a:ext>
            </a:extLst>
          </p:cNvPr>
          <p:cNvCxnSpPr>
            <a:cxnSpLocks/>
          </p:cNvCxnSpPr>
          <p:nvPr/>
        </p:nvCxnSpPr>
        <p:spPr>
          <a:xfrm>
            <a:off x="5691491" y="4133429"/>
            <a:ext cx="0" cy="7592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C561C951-BD33-6B4B-B5B3-048443B0C2C6}"/>
              </a:ext>
            </a:extLst>
          </p:cNvPr>
          <p:cNvCxnSpPr>
            <a:cxnSpLocks/>
          </p:cNvCxnSpPr>
          <p:nvPr/>
        </p:nvCxnSpPr>
        <p:spPr>
          <a:xfrm>
            <a:off x="6097844" y="4126341"/>
            <a:ext cx="0" cy="16239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0E42B40B-2175-F64F-A48F-E36B933DEAF1}"/>
              </a:ext>
            </a:extLst>
          </p:cNvPr>
          <p:cNvCxnSpPr>
            <a:cxnSpLocks/>
          </p:cNvCxnSpPr>
          <p:nvPr/>
        </p:nvCxnSpPr>
        <p:spPr>
          <a:xfrm>
            <a:off x="5691491" y="4133429"/>
            <a:ext cx="4059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C4517B4-F38A-8D4A-A00B-DB51CD594983}"/>
              </a:ext>
            </a:extLst>
          </p:cNvPr>
          <p:cNvSpPr txBox="1"/>
          <p:nvPr/>
        </p:nvSpPr>
        <p:spPr>
          <a:xfrm>
            <a:off x="5690082" y="3866608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092463E5-FCA8-0443-B49B-F0CF66DA849E}"/>
              </a:ext>
            </a:extLst>
          </p:cNvPr>
          <p:cNvCxnSpPr>
            <a:cxnSpLocks/>
          </p:cNvCxnSpPr>
          <p:nvPr/>
        </p:nvCxnSpPr>
        <p:spPr>
          <a:xfrm>
            <a:off x="6510771" y="4129792"/>
            <a:ext cx="0" cy="7592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093F54AB-11A2-2B44-AFAD-EF2C297EE937}"/>
              </a:ext>
            </a:extLst>
          </p:cNvPr>
          <p:cNvCxnSpPr>
            <a:cxnSpLocks/>
          </p:cNvCxnSpPr>
          <p:nvPr/>
        </p:nvCxnSpPr>
        <p:spPr>
          <a:xfrm>
            <a:off x="6910036" y="4122704"/>
            <a:ext cx="0" cy="16239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006C3E93-EF60-CB49-89D4-58D83A457AAA}"/>
              </a:ext>
            </a:extLst>
          </p:cNvPr>
          <p:cNvCxnSpPr>
            <a:cxnSpLocks/>
          </p:cNvCxnSpPr>
          <p:nvPr/>
        </p:nvCxnSpPr>
        <p:spPr>
          <a:xfrm>
            <a:off x="6510771" y="4129792"/>
            <a:ext cx="4059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1A94C5F-8DF4-0141-9A5C-EB83F3041744}"/>
              </a:ext>
            </a:extLst>
          </p:cNvPr>
          <p:cNvSpPr txBox="1"/>
          <p:nvPr/>
        </p:nvSpPr>
        <p:spPr>
          <a:xfrm>
            <a:off x="6502274" y="3862971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91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7EA9F43-9B09-F74D-BF56-E8B8D7D23CDE}"/>
              </a:ext>
            </a:extLst>
          </p:cNvPr>
          <p:cNvSpPr txBox="1"/>
          <p:nvPr/>
        </p:nvSpPr>
        <p:spPr>
          <a:xfrm rot="16200000">
            <a:off x="-111780" y="5143920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ATG5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A6DAF27-FD82-784B-B38B-4AFD80126260}"/>
              </a:ext>
            </a:extLst>
          </p:cNvPr>
          <p:cNvSpPr txBox="1"/>
          <p:nvPr/>
        </p:nvSpPr>
        <p:spPr>
          <a:xfrm rot="16200000">
            <a:off x="5219645" y="2191274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LC3b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9FA1368-F801-E64C-A57C-C895C18AE3FD}"/>
              </a:ext>
            </a:extLst>
          </p:cNvPr>
          <p:cNvSpPr txBox="1"/>
          <p:nvPr/>
        </p:nvSpPr>
        <p:spPr>
          <a:xfrm>
            <a:off x="6982138" y="6536383"/>
            <a:ext cx="1435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P&lt;0.05,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P&lt;0.01 </a:t>
            </a:r>
            <a:endParaRPr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EB28AB2B-F1F5-554C-A45C-B960D87B41A8}"/>
              </a:ext>
            </a:extLst>
          </p:cNvPr>
          <p:cNvSpPr/>
          <p:nvPr/>
        </p:nvSpPr>
        <p:spPr>
          <a:xfrm>
            <a:off x="4570521" y="271229"/>
            <a:ext cx="699433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80C03E0E-D21D-534C-A754-04F37DE7B2F2}"/>
              </a:ext>
            </a:extLst>
          </p:cNvPr>
          <p:cNvSpPr/>
          <p:nvPr/>
        </p:nvSpPr>
        <p:spPr>
          <a:xfrm>
            <a:off x="5307577" y="271229"/>
            <a:ext cx="885782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0D6AA809-4139-744E-908C-C6AC214A4775}"/>
              </a:ext>
            </a:extLst>
          </p:cNvPr>
          <p:cNvSpPr/>
          <p:nvPr/>
        </p:nvSpPr>
        <p:spPr>
          <a:xfrm>
            <a:off x="6064040" y="348756"/>
            <a:ext cx="143861" cy="18157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24DEA1CC-8DAA-7147-A505-CC44E00559AC}"/>
              </a:ext>
            </a:extLst>
          </p:cNvPr>
          <p:cNvSpPr/>
          <p:nvPr/>
        </p:nvSpPr>
        <p:spPr>
          <a:xfrm>
            <a:off x="6170022" y="271229"/>
            <a:ext cx="1018905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2F5A8466-DFB6-7F45-A36D-3083BE13DF8D}"/>
              </a:ext>
            </a:extLst>
          </p:cNvPr>
          <p:cNvSpPr/>
          <p:nvPr/>
        </p:nvSpPr>
        <p:spPr>
          <a:xfrm>
            <a:off x="7074848" y="348756"/>
            <a:ext cx="165371" cy="1815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D771AC72-6C9D-934C-A857-9A2AD96813E4}"/>
              </a:ext>
            </a:extLst>
          </p:cNvPr>
          <p:cNvSpPr/>
          <p:nvPr/>
        </p:nvSpPr>
        <p:spPr>
          <a:xfrm>
            <a:off x="7202340" y="271229"/>
            <a:ext cx="1074333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11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11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11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11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1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CA3E20D1-FFC4-C242-907E-838173D37E27}"/>
              </a:ext>
            </a:extLst>
          </p:cNvPr>
          <p:cNvSpPr/>
          <p:nvPr/>
        </p:nvSpPr>
        <p:spPr>
          <a:xfrm>
            <a:off x="4464539" y="348756"/>
            <a:ext cx="143861" cy="1815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B4CE4CA7-8228-3743-8652-F17DC1FF50A4}"/>
              </a:ext>
            </a:extLst>
          </p:cNvPr>
          <p:cNvSpPr/>
          <p:nvPr/>
        </p:nvSpPr>
        <p:spPr>
          <a:xfrm>
            <a:off x="5201595" y="348756"/>
            <a:ext cx="143861" cy="18157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9260C6B3-CBBD-5545-A011-4E256B3DC204}"/>
              </a:ext>
            </a:extLst>
          </p:cNvPr>
          <p:cNvSpPr txBox="1"/>
          <p:nvPr/>
        </p:nvSpPr>
        <p:spPr>
          <a:xfrm rot="16200000">
            <a:off x="2394541" y="5143919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ATG7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E46F85FD-CAF6-F843-B4CF-DAE09E839A4F}"/>
              </a:ext>
            </a:extLst>
          </p:cNvPr>
          <p:cNvSpPr txBox="1"/>
          <p:nvPr/>
        </p:nvSpPr>
        <p:spPr>
          <a:xfrm rot="16200000">
            <a:off x="2394540" y="2191275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ULK1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A00941B-F886-A948-B1E2-414F41E8F52A}"/>
              </a:ext>
            </a:extLst>
          </p:cNvPr>
          <p:cNvSpPr txBox="1"/>
          <p:nvPr/>
        </p:nvSpPr>
        <p:spPr>
          <a:xfrm>
            <a:off x="667323" y="2203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(c)</a:t>
            </a:r>
            <a:endParaRPr kumimoji="1" lang="ja-JP" altLang="en-US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7892BFB-5E01-D145-88B1-F5FC7FF9ACB7}"/>
              </a:ext>
            </a:extLst>
          </p:cNvPr>
          <p:cNvSpPr txBox="1"/>
          <p:nvPr/>
        </p:nvSpPr>
        <p:spPr>
          <a:xfrm rot="16200000">
            <a:off x="5215225" y="5143918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ATG12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DAF7420-8042-484F-A0CC-DEFD31D735E3}"/>
              </a:ext>
            </a:extLst>
          </p:cNvPr>
          <p:cNvSpPr txBox="1"/>
          <p:nvPr/>
        </p:nvSpPr>
        <p:spPr>
          <a:xfrm rot="16200000">
            <a:off x="-136616" y="2191276"/>
            <a:ext cx="2163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Beclin1 </a:t>
            </a:r>
            <a:r>
              <a: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mRNA (fold)</a:t>
            </a:r>
            <a:endParaRPr kumimoji="1" lang="ja-JP" alt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グラフ 23">
            <a:extLst>
              <a:ext uri="{FF2B5EF4-FFF2-40B4-BE49-F238E27FC236}">
                <a16:creationId xmlns:a16="http://schemas.microsoft.com/office/drawing/2014/main" id="{1D203289-E063-C64E-961E-EF4B7BD6B2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610294"/>
              </p:ext>
            </p:extLst>
          </p:nvPr>
        </p:nvGraphicFramePr>
        <p:xfrm>
          <a:off x="6375861" y="1040246"/>
          <a:ext cx="2041285" cy="2579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グラフ 25">
            <a:extLst>
              <a:ext uri="{FF2B5EF4-FFF2-40B4-BE49-F238E27FC236}">
                <a16:creationId xmlns:a16="http://schemas.microsoft.com/office/drawing/2014/main" id="{F08CD21E-10FF-FA4F-BDED-1A60A9A027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5200242"/>
              </p:ext>
            </p:extLst>
          </p:nvPr>
        </p:nvGraphicFramePr>
        <p:xfrm>
          <a:off x="1036498" y="4069864"/>
          <a:ext cx="2058308" cy="243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グラフ 26">
            <a:extLst>
              <a:ext uri="{FF2B5EF4-FFF2-40B4-BE49-F238E27FC236}">
                <a16:creationId xmlns:a16="http://schemas.microsoft.com/office/drawing/2014/main" id="{91EFBE9C-5A07-DF4C-AEF1-22707F00FF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618385"/>
              </p:ext>
            </p:extLst>
          </p:nvPr>
        </p:nvGraphicFramePr>
        <p:xfrm>
          <a:off x="3561017" y="4069864"/>
          <a:ext cx="2250504" cy="243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グラフ 27">
            <a:extLst>
              <a:ext uri="{FF2B5EF4-FFF2-40B4-BE49-F238E27FC236}">
                <a16:creationId xmlns:a16="http://schemas.microsoft.com/office/drawing/2014/main" id="{D0443E87-E12B-E94C-BE7F-57C302896D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5590998"/>
              </p:ext>
            </p:extLst>
          </p:nvPr>
        </p:nvGraphicFramePr>
        <p:xfrm>
          <a:off x="6335911" y="4069864"/>
          <a:ext cx="2081236" cy="243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3CDB245-14BD-B14F-82CB-994493B59587}"/>
              </a:ext>
            </a:extLst>
          </p:cNvPr>
          <p:cNvCxnSpPr>
            <a:cxnSpLocks/>
          </p:cNvCxnSpPr>
          <p:nvPr/>
        </p:nvCxnSpPr>
        <p:spPr>
          <a:xfrm>
            <a:off x="4976587" y="4069864"/>
            <a:ext cx="4662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6C5F813-6D36-CA4A-8908-E8CC87BEB2E2}"/>
              </a:ext>
            </a:extLst>
          </p:cNvPr>
          <p:cNvSpPr txBox="1"/>
          <p:nvPr/>
        </p:nvSpPr>
        <p:spPr>
          <a:xfrm>
            <a:off x="5007605" y="3802751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3ADB7D95-35CF-6B40-B866-86CF43A6A14B}"/>
              </a:ext>
            </a:extLst>
          </p:cNvPr>
          <p:cNvCxnSpPr>
            <a:cxnSpLocks/>
          </p:cNvCxnSpPr>
          <p:nvPr/>
        </p:nvCxnSpPr>
        <p:spPr>
          <a:xfrm>
            <a:off x="4976587" y="4069864"/>
            <a:ext cx="0" cy="7265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D61B5041-0B74-3543-8A03-A8ABBB0159C8}"/>
              </a:ext>
            </a:extLst>
          </p:cNvPr>
          <p:cNvCxnSpPr>
            <a:cxnSpLocks/>
          </p:cNvCxnSpPr>
          <p:nvPr/>
        </p:nvCxnSpPr>
        <p:spPr>
          <a:xfrm>
            <a:off x="5435711" y="4069864"/>
            <a:ext cx="0" cy="16197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11E48939-A1BA-3344-A544-FB377A258D83}"/>
              </a:ext>
            </a:extLst>
          </p:cNvPr>
          <p:cNvCxnSpPr>
            <a:cxnSpLocks/>
          </p:cNvCxnSpPr>
          <p:nvPr/>
        </p:nvCxnSpPr>
        <p:spPr>
          <a:xfrm>
            <a:off x="4089245" y="4069864"/>
            <a:ext cx="4662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5FCF709-D6F4-E344-8C8B-2411BAA1C14F}"/>
              </a:ext>
            </a:extLst>
          </p:cNvPr>
          <p:cNvSpPr txBox="1"/>
          <p:nvPr/>
        </p:nvSpPr>
        <p:spPr>
          <a:xfrm>
            <a:off x="4125295" y="3802752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EABBCF7E-0BAA-0A47-AE62-C2830D8AC7E8}"/>
              </a:ext>
            </a:extLst>
          </p:cNvPr>
          <p:cNvCxnSpPr>
            <a:cxnSpLocks/>
          </p:cNvCxnSpPr>
          <p:nvPr/>
        </p:nvCxnSpPr>
        <p:spPr>
          <a:xfrm>
            <a:off x="4089245" y="4069864"/>
            <a:ext cx="0" cy="7265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F6212460-2711-344D-864E-CD35863BBB8B}"/>
              </a:ext>
            </a:extLst>
          </p:cNvPr>
          <p:cNvCxnSpPr>
            <a:cxnSpLocks/>
          </p:cNvCxnSpPr>
          <p:nvPr/>
        </p:nvCxnSpPr>
        <p:spPr>
          <a:xfrm flipH="1">
            <a:off x="4536108" y="4069864"/>
            <a:ext cx="12261" cy="14622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E198A3C3-FFAD-884C-9FC8-9737C7B1CE26}"/>
              </a:ext>
            </a:extLst>
          </p:cNvPr>
          <p:cNvCxnSpPr>
            <a:cxnSpLocks/>
          </p:cNvCxnSpPr>
          <p:nvPr/>
        </p:nvCxnSpPr>
        <p:spPr>
          <a:xfrm>
            <a:off x="1543783" y="4065317"/>
            <a:ext cx="4302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9E7B210-151D-FD43-9748-CA36C56CEC4F}"/>
              </a:ext>
            </a:extLst>
          </p:cNvPr>
          <p:cNvSpPr txBox="1"/>
          <p:nvPr/>
        </p:nvSpPr>
        <p:spPr>
          <a:xfrm>
            <a:off x="1567401" y="3802751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94B50250-ED3A-F140-ABFC-D87557A2C374}"/>
              </a:ext>
            </a:extLst>
          </p:cNvPr>
          <p:cNvCxnSpPr>
            <a:cxnSpLocks/>
          </p:cNvCxnSpPr>
          <p:nvPr/>
        </p:nvCxnSpPr>
        <p:spPr>
          <a:xfrm>
            <a:off x="1543783" y="4065317"/>
            <a:ext cx="0" cy="7265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A7AE09F1-70D7-E042-8772-47CD9D533785}"/>
              </a:ext>
            </a:extLst>
          </p:cNvPr>
          <p:cNvCxnSpPr>
            <a:cxnSpLocks/>
          </p:cNvCxnSpPr>
          <p:nvPr/>
        </p:nvCxnSpPr>
        <p:spPr>
          <a:xfrm flipH="1">
            <a:off x="1964914" y="4058229"/>
            <a:ext cx="8506" cy="13204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ADB05BE8-2A73-AD48-9158-F293E968AEAC}"/>
              </a:ext>
            </a:extLst>
          </p:cNvPr>
          <p:cNvCxnSpPr>
            <a:cxnSpLocks/>
          </p:cNvCxnSpPr>
          <p:nvPr/>
        </p:nvCxnSpPr>
        <p:spPr>
          <a:xfrm>
            <a:off x="6769200" y="4065317"/>
            <a:ext cx="9150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871B986-1A6C-7740-A13D-A5F71F145B03}"/>
              </a:ext>
            </a:extLst>
          </p:cNvPr>
          <p:cNvSpPr txBox="1"/>
          <p:nvPr/>
        </p:nvSpPr>
        <p:spPr>
          <a:xfrm>
            <a:off x="7023607" y="3799229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3F533722-BAB4-AD4D-81FD-EA2753F48215}"/>
              </a:ext>
            </a:extLst>
          </p:cNvPr>
          <p:cNvCxnSpPr>
            <a:cxnSpLocks/>
          </p:cNvCxnSpPr>
          <p:nvPr/>
        </p:nvCxnSpPr>
        <p:spPr>
          <a:xfrm>
            <a:off x="6776288" y="4065317"/>
            <a:ext cx="0" cy="100643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E38AC786-6F27-6D4E-BFB5-79ECEF99E9D3}"/>
              </a:ext>
            </a:extLst>
          </p:cNvPr>
          <p:cNvCxnSpPr>
            <a:cxnSpLocks/>
          </p:cNvCxnSpPr>
          <p:nvPr/>
        </p:nvCxnSpPr>
        <p:spPr>
          <a:xfrm>
            <a:off x="7677201" y="4065317"/>
            <a:ext cx="0" cy="121710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7AD7677B-DB09-494E-94DC-C032F290B4DB}"/>
              </a:ext>
            </a:extLst>
          </p:cNvPr>
          <p:cNvCxnSpPr>
            <a:cxnSpLocks/>
          </p:cNvCxnSpPr>
          <p:nvPr/>
        </p:nvCxnSpPr>
        <p:spPr>
          <a:xfrm>
            <a:off x="6849100" y="4344305"/>
            <a:ext cx="39118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D6486F-424C-D447-A583-F84149D7CDB1}"/>
              </a:ext>
            </a:extLst>
          </p:cNvPr>
          <p:cNvSpPr txBox="1"/>
          <p:nvPr/>
        </p:nvSpPr>
        <p:spPr>
          <a:xfrm>
            <a:off x="6835731" y="4079601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197AE903-9CB9-FC41-A892-7C186045ADC1}"/>
              </a:ext>
            </a:extLst>
          </p:cNvPr>
          <p:cNvCxnSpPr>
            <a:cxnSpLocks/>
          </p:cNvCxnSpPr>
          <p:nvPr/>
        </p:nvCxnSpPr>
        <p:spPr>
          <a:xfrm>
            <a:off x="6849877" y="4345172"/>
            <a:ext cx="0" cy="72658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0C496901-816D-C649-8A87-4FF876C1E6F3}"/>
              </a:ext>
            </a:extLst>
          </p:cNvPr>
          <p:cNvCxnSpPr>
            <a:cxnSpLocks/>
          </p:cNvCxnSpPr>
          <p:nvPr/>
        </p:nvCxnSpPr>
        <p:spPr>
          <a:xfrm>
            <a:off x="7239314" y="4345172"/>
            <a:ext cx="0" cy="9372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グラフ 71">
            <a:extLst>
              <a:ext uri="{FF2B5EF4-FFF2-40B4-BE49-F238E27FC236}">
                <a16:creationId xmlns:a16="http://schemas.microsoft.com/office/drawing/2014/main" id="{1D203289-E063-C64E-961E-EF4B7BD6B2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8698721"/>
              </p:ext>
            </p:extLst>
          </p:nvPr>
        </p:nvGraphicFramePr>
        <p:xfrm>
          <a:off x="1036498" y="1040245"/>
          <a:ext cx="2058308" cy="257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3" name="グラフ 72">
            <a:extLst>
              <a:ext uri="{FF2B5EF4-FFF2-40B4-BE49-F238E27FC236}">
                <a16:creationId xmlns:a16="http://schemas.microsoft.com/office/drawing/2014/main" id="{F08CD21E-10FF-FA4F-BDED-1A60A9A027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9496899"/>
              </p:ext>
            </p:extLst>
          </p:nvPr>
        </p:nvGraphicFramePr>
        <p:xfrm>
          <a:off x="3562358" y="1040245"/>
          <a:ext cx="2249163" cy="2579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74" name="直線コネクタ 73">
            <a:extLst>
              <a:ext uri="{FF2B5EF4-FFF2-40B4-BE49-F238E27FC236}">
                <a16:creationId xmlns:a16="http://schemas.microsoft.com/office/drawing/2014/main" id="{859C12AA-9518-024C-B8CC-BF624F54DD10}"/>
              </a:ext>
            </a:extLst>
          </p:cNvPr>
          <p:cNvCxnSpPr>
            <a:cxnSpLocks/>
          </p:cNvCxnSpPr>
          <p:nvPr/>
        </p:nvCxnSpPr>
        <p:spPr>
          <a:xfrm>
            <a:off x="1544122" y="1099749"/>
            <a:ext cx="7981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BC7D4A6-8609-E246-82D0-95835E211BF2}"/>
              </a:ext>
            </a:extLst>
          </p:cNvPr>
          <p:cNvSpPr txBox="1"/>
          <p:nvPr/>
        </p:nvSpPr>
        <p:spPr>
          <a:xfrm>
            <a:off x="1766174" y="884216"/>
            <a:ext cx="414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9ABFC555-83C8-0A42-989B-366B19084578}"/>
              </a:ext>
            </a:extLst>
          </p:cNvPr>
          <p:cNvCxnSpPr>
            <a:cxnSpLocks/>
          </p:cNvCxnSpPr>
          <p:nvPr/>
        </p:nvCxnSpPr>
        <p:spPr>
          <a:xfrm>
            <a:off x="1544122" y="1092661"/>
            <a:ext cx="0" cy="7467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1CDB6D9F-F305-DC47-8900-8B2FDED35D42}"/>
              </a:ext>
            </a:extLst>
          </p:cNvPr>
          <p:cNvCxnSpPr>
            <a:cxnSpLocks/>
          </p:cNvCxnSpPr>
          <p:nvPr/>
        </p:nvCxnSpPr>
        <p:spPr>
          <a:xfrm>
            <a:off x="2342250" y="1092661"/>
            <a:ext cx="0" cy="15123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084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47963</TotalTime>
  <Words>655</Words>
  <Application>Microsoft Macintosh PowerPoint</Application>
  <PresentationFormat>画面に合わせる (4:3)</PresentationFormat>
  <Paragraphs>52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3" baseType="lpstr">
      <vt:lpstr>ＭＳ Ｐゴシック</vt:lpstr>
      <vt:lpstr>MS UI Gothic</vt:lpstr>
      <vt:lpstr>游ゴシック</vt:lpstr>
      <vt:lpstr>游ゴシック Light</vt:lpstr>
      <vt:lpstr>Arial</vt:lpstr>
      <vt:lpstr>Calibri</vt:lpstr>
      <vt:lpstr>Calibri Light</vt:lpstr>
      <vt:lpstr>Times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OTC欠損モデルマウスにおけるアンモニア代謝動態の検討 </dc:title>
  <dc:creator>井本 効志</dc:creator>
  <cp:lastModifiedBy>井本 効志</cp:lastModifiedBy>
  <cp:revision>222</cp:revision>
  <dcterms:created xsi:type="dcterms:W3CDTF">2020-06-18T13:16:38Z</dcterms:created>
  <dcterms:modified xsi:type="dcterms:W3CDTF">2021-12-27T06:50:48Z</dcterms:modified>
</cp:coreProperties>
</file>