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819" r:id="rId2"/>
    <p:sldId id="820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/>
    <p:restoredTop sz="96327"/>
  </p:normalViewPr>
  <p:slideViewPr>
    <p:cSldViewPr snapToGrid="0">
      <p:cViewPr varScale="1">
        <p:scale>
          <a:sx n="123" d="100"/>
          <a:sy n="123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A60384-5742-C847-B92B-3CF78B72A038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1DAE0-ACD3-CA49-A624-665F74E06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6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AE98E49-BBCC-6373-2BF3-B690CF9CA6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CD4E361-9E6A-EC6E-1B35-F68B959965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413106F-535D-2608-CD67-054ECEB61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79615FF-AE6D-3530-6F6F-A843B261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B2C636-07E9-C2D6-E230-45319586D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3501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BF3C44-53D9-2807-F431-21C72C595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451DDEA-90A7-2221-77E7-3FB0D3DA8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9AC3E50-427F-3C93-9B19-CF6C5A4FA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30FFD6B-9868-94F0-325A-BEEED5081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0E5AB5-59B0-11CA-5927-56CF8E304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871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0AEF73-9578-9977-791B-3C974E9D6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6784A1-9C67-0778-7ADF-7C89C1C46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8A473B-FFE8-E184-1DEA-16428A7C5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D2C604-37CD-1AC0-3283-6C85575DC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A3B5345-9B24-60B8-F802-4FF59988E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9833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893C3C-2AFC-D30E-7882-97DCD6A0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623A53C-1761-0B7A-48F6-D911C3A9A7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EECBAFE-E094-CC94-8B7E-ED3778F8F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59F151-39EE-2103-9733-3639ED29C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2FF85B3-C891-09C6-3190-1A16B3807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E0F89D2-6C8F-E181-350E-62310C87B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562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7DD41CF-9F58-308F-D005-04301A8B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53F3995-436C-FC1E-BFE6-8B7EB8331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6614A34-4ED5-6DF5-80F7-E9427897CA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96220AD-7D87-9FEE-7115-EA37DFB0B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38FE785-0B84-F31A-29F9-0D182823EB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E237F54-F74F-15C5-071D-8876DBAB1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8A908F94-D7DB-9644-3EBF-E95200B85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8ED9F55-7AE6-4199-50B2-E988FB65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807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6D5E10-F79C-98C6-3236-4F4F0B63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016742F-3D95-E2B6-EC05-C1C4C0849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98D525D-F4BD-5D02-0C67-EBE0339AD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880B6DE-4E7D-5BA3-98A7-219309407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156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FFFFD94-FFCD-5ECE-F439-5B3C6C69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D345311C-B7B9-A0CF-AC5C-CEC09C288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80D0E97-BD6D-4F87-DB0E-6592097A3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7853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AB4605-A1CA-D4AE-8A57-E6F24DAFD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B0F44CE-D0B2-2046-DFF1-EDF026DAF3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3DBE42-DA73-970C-5D29-CAAE580C05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C2D6B6-7F15-9419-20CF-02753368D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B9424B3-5939-60F2-3841-1EB1858AD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9F1E3FC-AE87-F50A-6449-BF80F379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1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312A4F-89F2-1AA7-644C-C3E0C75F4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1EF9BAC-A486-6EA7-0468-52711164F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1D4E954-80DB-745E-17BE-2B10357A55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0EA24D-CFB1-6BBA-D55D-EC72FE2E9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47D8728-7E37-82E5-02D2-19217804C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0C12535-5A29-8BCF-CD05-46A5CA1F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640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619F6-3046-6F53-817C-AD5317F2A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B6CC79A-0408-DC0D-F4B6-974F87AE3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0E7CB1C-B39F-1FA8-BB41-F69CB7D7A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28D2FAF-4A18-EE21-C475-E8A36AAF4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F109415-22DD-DDD5-8B71-569D54BD2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809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284EA3B-85B6-1930-93F9-5C9F5A1758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D44896-D8D8-E961-1A37-889E435FAE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5C7B1F-ED86-B55C-EC4B-44F0A6FC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831F438-6C95-023E-A9E1-08B262FFD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15CFE-6AFB-0CF8-04DE-B28128EF9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8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B9A000A-098B-DD27-A739-EE622A0A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292351A-3CF1-60CE-C9C7-59A4B09E0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6689C0B-D467-CCAF-5B9A-92E9751682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FE53B-C7E7-9745-8677-4A3ACCBB04E1}" type="datetimeFigureOut">
              <a:rPr kumimoji="1" lang="ja-JP" altLang="en-US" smtClean="0"/>
              <a:t>2025/3/21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BA8FDC-7F86-BADE-E291-5D57F282C1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4A786E4-FCA7-14D0-1886-0EB7481BF7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C3BFB0-9F42-9841-B423-ECA768FCB29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8307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499E808C-3B74-2245-A14F-1CF6B602A0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611787"/>
              </p:ext>
            </p:extLst>
          </p:nvPr>
        </p:nvGraphicFramePr>
        <p:xfrm>
          <a:off x="3275743" y="1524239"/>
          <a:ext cx="4019906" cy="5203911"/>
        </p:xfrm>
        <a:graphic>
          <a:graphicData uri="http://schemas.openxmlformats.org/drawingml/2006/table">
            <a:tbl>
              <a:tblPr/>
              <a:tblGrid>
                <a:gridCol w="365446">
                  <a:extLst>
                    <a:ext uri="{9D8B030D-6E8A-4147-A177-3AD203B41FA5}">
                      <a16:colId xmlns:a16="http://schemas.microsoft.com/office/drawing/2014/main" val="1689971759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2982624443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1595516084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2814147541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3063345501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680944362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3954019916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3965689448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3789471246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1021859514"/>
                    </a:ext>
                  </a:extLst>
                </a:gridCol>
                <a:gridCol w="365446">
                  <a:extLst>
                    <a:ext uri="{9D8B030D-6E8A-4147-A177-3AD203B41FA5}">
                      <a16:colId xmlns:a16="http://schemas.microsoft.com/office/drawing/2014/main" val="1124839763"/>
                    </a:ext>
                  </a:extLst>
                </a:gridCol>
              </a:tblGrid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199686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794317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602807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658943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053893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5756048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090654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99493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675171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260636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102582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861375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305496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4472C4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0147279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844257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7500426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489174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316372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591015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205225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1985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7CF8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6219721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b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 (本文)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9542933"/>
                  </a:ext>
                </a:extLst>
              </a:tr>
              <a:tr h="226257"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EF9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00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BDF9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900" b="0" i="0" u="none" strike="noStrike">
                        <a:solidFill>
                          <a:srgbClr val="FF0000"/>
                        </a:solidFill>
                        <a:effectLst/>
                        <a:latin typeface="游ゴシック" panose="020B0400000000000000" pitchFamily="34" charset="-128"/>
                        <a:ea typeface="游ゴシック" panose="020B0400000000000000" pitchFamily="34" charset="-128"/>
                      </a:endParaRPr>
                    </a:p>
                  </a:txBody>
                  <a:tcPr marL="7095" marR="7095" marT="709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754996"/>
                  </a:ext>
                </a:extLst>
              </a:tr>
            </a:tbl>
          </a:graphicData>
        </a:graphic>
      </p:graphicFrame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3819E54-7D52-18EC-7AFC-6EF69DD448C7}"/>
              </a:ext>
            </a:extLst>
          </p:cNvPr>
          <p:cNvSpPr txBox="1"/>
          <p:nvPr/>
        </p:nvSpPr>
        <p:spPr>
          <a:xfrm>
            <a:off x="-55054" y="35162"/>
            <a:ext cx="2246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1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2367CFD6-32FF-CFE1-8044-799A3E27F251}"/>
              </a:ext>
            </a:extLst>
          </p:cNvPr>
          <p:cNvGrpSpPr/>
          <p:nvPr/>
        </p:nvGrpSpPr>
        <p:grpSpPr>
          <a:xfrm>
            <a:off x="7863338" y="1354538"/>
            <a:ext cx="1679388" cy="1989116"/>
            <a:chOff x="7863338" y="262583"/>
            <a:chExt cx="1679388" cy="198911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ECAB69DA-A619-B902-883B-46DEF8F04078}"/>
                </a:ext>
              </a:extLst>
            </p:cNvPr>
            <p:cNvGrpSpPr/>
            <p:nvPr/>
          </p:nvGrpSpPr>
          <p:grpSpPr>
            <a:xfrm>
              <a:off x="7863338" y="262583"/>
              <a:ext cx="1679388" cy="1975374"/>
              <a:chOff x="7863338" y="262583"/>
              <a:chExt cx="1679388" cy="1975374"/>
            </a:xfrm>
          </p:grpSpPr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1532F261-8AB5-6508-40EC-695675ECC5B7}"/>
                  </a:ext>
                </a:extLst>
              </p:cNvPr>
              <p:cNvSpPr/>
              <p:nvPr/>
            </p:nvSpPr>
            <p:spPr>
              <a:xfrm>
                <a:off x="7863338" y="262583"/>
                <a:ext cx="379562" cy="396815"/>
              </a:xfrm>
              <a:prstGeom prst="rect">
                <a:avLst/>
              </a:prstGeom>
              <a:solidFill>
                <a:srgbClr val="63BE7B"/>
              </a:solidFill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05B34E8F-8105-5DFE-24FF-0A27B7DACACF}"/>
                  </a:ext>
                </a:extLst>
              </p:cNvPr>
              <p:cNvSpPr/>
              <p:nvPr/>
            </p:nvSpPr>
            <p:spPr>
              <a:xfrm>
                <a:off x="7863338" y="793630"/>
                <a:ext cx="379562" cy="396815"/>
              </a:xfrm>
              <a:prstGeom prst="rect">
                <a:avLst/>
              </a:prstGeom>
              <a:solidFill>
                <a:srgbClr val="97CF86"/>
              </a:solidFill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8CF30537-1F35-0916-4003-F5E7912F0402}"/>
                  </a:ext>
                </a:extLst>
              </p:cNvPr>
              <p:cNvSpPr/>
              <p:nvPr/>
            </p:nvSpPr>
            <p:spPr>
              <a:xfrm>
                <a:off x="7863338" y="1324257"/>
                <a:ext cx="379562" cy="396815"/>
              </a:xfrm>
              <a:prstGeom prst="rect">
                <a:avLst/>
              </a:prstGeom>
              <a:solidFill>
                <a:srgbClr val="CCDF92"/>
              </a:solidFill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A5FFC19-7050-009D-3528-420B4D45FD92}"/>
                  </a:ext>
                </a:extLst>
              </p:cNvPr>
              <p:cNvSpPr txBox="1"/>
              <p:nvPr/>
            </p:nvSpPr>
            <p:spPr>
              <a:xfrm>
                <a:off x="8453879" y="807371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2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CEA7EF57-3E65-581B-F0E0-C2B0D980048F}"/>
                  </a:ext>
                </a:extLst>
              </p:cNvPr>
              <p:cNvSpPr txBox="1"/>
              <p:nvPr/>
            </p:nvSpPr>
            <p:spPr>
              <a:xfrm>
                <a:off x="8453879" y="293892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3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AB7A9BC-78A4-6751-F28A-D3F6A46A92D1}"/>
                  </a:ext>
                </a:extLst>
              </p:cNvPr>
              <p:cNvSpPr txBox="1"/>
              <p:nvPr/>
            </p:nvSpPr>
            <p:spPr>
              <a:xfrm>
                <a:off x="8453879" y="1337998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1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EE1376E-56A8-5C31-7521-3A068A8632B8}"/>
                  </a:ext>
                </a:extLst>
              </p:cNvPr>
              <p:cNvSpPr txBox="1"/>
              <p:nvPr/>
            </p:nvSpPr>
            <p:spPr>
              <a:xfrm>
                <a:off x="8453879" y="1868625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0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p:grp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4272D850-EC53-771F-EA3C-622CFFD21E6F}"/>
                </a:ext>
              </a:extLst>
            </p:cNvPr>
            <p:cNvSpPr/>
            <p:nvPr/>
          </p:nvSpPr>
          <p:spPr>
            <a:xfrm>
              <a:off x="7863338" y="1854884"/>
              <a:ext cx="379562" cy="396815"/>
            </a:xfrm>
            <a:prstGeom prst="rect">
              <a:avLst/>
            </a:prstGeom>
            <a:solidFill>
              <a:srgbClr val="FFEF9C"/>
            </a:solidFill>
            <a:ln w="190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3D607226-658A-566B-3E0A-7BEC34157EEA}"/>
              </a:ext>
            </a:extLst>
          </p:cNvPr>
          <p:cNvGrpSpPr>
            <a:grpSpLocks noChangeAspect="1"/>
          </p:cNvGrpSpPr>
          <p:nvPr/>
        </p:nvGrpSpPr>
        <p:grpSpPr>
          <a:xfrm>
            <a:off x="2402053" y="1512711"/>
            <a:ext cx="4893598" cy="5227200"/>
            <a:chOff x="2355971" y="1194344"/>
            <a:chExt cx="4933942" cy="5648641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AE4C5ECD-3BFF-E6A6-0BA9-05DE7BE7A0B5}"/>
                </a:ext>
              </a:extLst>
            </p:cNvPr>
            <p:cNvGrpSpPr/>
            <p:nvPr/>
          </p:nvGrpSpPr>
          <p:grpSpPr>
            <a:xfrm>
              <a:off x="2355971" y="1207043"/>
              <a:ext cx="586599" cy="5635942"/>
              <a:chOff x="2270130" y="40239"/>
              <a:chExt cx="586599" cy="5854699"/>
            </a:xfrm>
          </p:grpSpPr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5FB4764C-4484-D96F-E0F5-DF311DB67829}"/>
                  </a:ext>
                </a:extLst>
              </p:cNvPr>
              <p:cNvSpPr/>
              <p:nvPr/>
            </p:nvSpPr>
            <p:spPr>
              <a:xfrm>
                <a:off x="2270130" y="3092868"/>
                <a:ext cx="586599" cy="280207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latin typeface="Times" pitchFamily="2" charset="0"/>
                  </a:rPr>
                  <a:t>PSL +MMF</a:t>
                </a:r>
                <a:endParaRPr kumimoji="1" lang="ja-JP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12" name="正方形/長方形 11">
                <a:extLst>
                  <a:ext uri="{FF2B5EF4-FFF2-40B4-BE49-F238E27FC236}">
                    <a16:creationId xmlns:a16="http://schemas.microsoft.com/office/drawing/2014/main" id="{07D7699B-28B5-0380-7F99-2CB4DFA2B8DB}"/>
                  </a:ext>
                </a:extLst>
              </p:cNvPr>
              <p:cNvSpPr/>
              <p:nvPr/>
            </p:nvSpPr>
            <p:spPr>
              <a:xfrm>
                <a:off x="2270130" y="40239"/>
                <a:ext cx="586599" cy="3052629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latin typeface="Times" pitchFamily="2" charset="0"/>
                  </a:rPr>
                  <a:t>PSL</a:t>
                </a:r>
                <a:endParaRPr kumimoji="1" lang="ja-JP" altLang="en-US" dirty="0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p:grp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6A3A4AF4-6E75-35F5-A277-6021A5925BBD}"/>
                </a:ext>
              </a:extLst>
            </p:cNvPr>
            <p:cNvSpPr/>
            <p:nvPr/>
          </p:nvSpPr>
          <p:spPr>
            <a:xfrm>
              <a:off x="3217669" y="1194344"/>
              <a:ext cx="4072244" cy="5635943"/>
            </a:xfrm>
            <a:prstGeom prst="rect">
              <a:avLst/>
            </a:prstGeom>
            <a:noFill/>
            <a:ln w="44450">
              <a:solidFill>
                <a:schemeClr val="tx1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Times" pitchFamily="2" charset="0"/>
              </a:endParaRPr>
            </a:p>
          </p:txBody>
        </p: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FDC9EA8-E0C7-FA29-FA7E-BFE366A841E3}"/>
              </a:ext>
            </a:extLst>
          </p:cNvPr>
          <p:cNvSpPr txBox="1"/>
          <p:nvPr/>
        </p:nvSpPr>
        <p:spPr>
          <a:xfrm rot="-3600000">
            <a:off x="2991634" y="786388"/>
            <a:ext cx="1353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Lobular Injury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35506D-72DA-93F8-9B2F-F8407C915C27}"/>
              </a:ext>
            </a:extLst>
          </p:cNvPr>
          <p:cNvSpPr txBox="1"/>
          <p:nvPr/>
        </p:nvSpPr>
        <p:spPr>
          <a:xfrm rot="-3600000">
            <a:off x="3238203" y="608871"/>
            <a:ext cx="1762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Portal Inflammation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F35E752-B398-FD94-1689-359D055B6524}"/>
              </a:ext>
            </a:extLst>
          </p:cNvPr>
          <p:cNvSpPr txBox="1"/>
          <p:nvPr/>
        </p:nvSpPr>
        <p:spPr>
          <a:xfrm rot="-3600000">
            <a:off x="3634653" y="659246"/>
            <a:ext cx="1625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Interface Hepatitis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A02CE9C-FC20-7C1B-FA36-472B6E78C036}"/>
              </a:ext>
            </a:extLst>
          </p:cNvPr>
          <p:cNvSpPr txBox="1"/>
          <p:nvPr/>
        </p:nvSpPr>
        <p:spPr>
          <a:xfrm rot="-3600000">
            <a:off x="4117876" y="883008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>
                <a:latin typeface="Times"/>
                <a:cs typeface="Times"/>
              </a:rPr>
              <a:t>Endotheliitis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CC7D86-78E4-7152-10FA-3CD9362F92EC}"/>
              </a:ext>
            </a:extLst>
          </p:cNvPr>
          <p:cNvSpPr txBox="1"/>
          <p:nvPr/>
        </p:nvSpPr>
        <p:spPr>
          <a:xfrm rot="-3600000">
            <a:off x="4499955" y="929065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"/>
                <a:cs typeface="Times"/>
              </a:rPr>
              <a:t>Cholangitis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5C7BEAD-8ED8-0FBA-57CB-E2531AF2440C}"/>
              </a:ext>
            </a:extLst>
          </p:cNvPr>
          <p:cNvSpPr txBox="1"/>
          <p:nvPr/>
        </p:nvSpPr>
        <p:spPr>
          <a:xfrm rot="-3600000">
            <a:off x="4882168" y="904359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"/>
                <a:cs typeface="Times"/>
              </a:rPr>
              <a:t>Granuloma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8E74BE1-6EFE-A751-86C0-FD349A231AC3}"/>
              </a:ext>
            </a:extLst>
          </p:cNvPr>
          <p:cNvSpPr txBox="1"/>
          <p:nvPr/>
        </p:nvSpPr>
        <p:spPr>
          <a:xfrm rot="-3600000">
            <a:off x="5224863" y="785527"/>
            <a:ext cx="1374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"/>
                <a:cs typeface="Times"/>
              </a:rPr>
              <a:t>Spotty Necrosis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1A406FC-1422-0306-9804-EFA1BA3B7FA5}"/>
              </a:ext>
            </a:extLst>
          </p:cNvPr>
          <p:cNvSpPr txBox="1"/>
          <p:nvPr/>
        </p:nvSpPr>
        <p:spPr>
          <a:xfrm rot="-3600000">
            <a:off x="5789344" y="1151601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CD3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81DABE-8945-C0D2-5DAB-CA3C3FB8FBBE}"/>
              </a:ext>
            </a:extLst>
          </p:cNvPr>
          <p:cNvSpPr txBox="1"/>
          <p:nvPr/>
        </p:nvSpPr>
        <p:spPr>
          <a:xfrm rot="-3600000">
            <a:off x="6128835" y="114952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</a:t>
            </a:r>
            <a:r>
              <a:rPr lang="en-US" altLang="ja-JP" sz="1400" b="1" dirty="0">
                <a:latin typeface="Times"/>
                <a:cs typeface="Times"/>
              </a:rPr>
              <a:t>4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0291A3E-C33D-40B9-E88F-336C589B1300}"/>
              </a:ext>
            </a:extLst>
          </p:cNvPr>
          <p:cNvSpPr txBox="1"/>
          <p:nvPr/>
        </p:nvSpPr>
        <p:spPr>
          <a:xfrm rot="-3600000">
            <a:off x="6504017" y="1140108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CD8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9DE58F5-5AEB-9E5C-7580-C4CC4606DEB5}"/>
              </a:ext>
            </a:extLst>
          </p:cNvPr>
          <p:cNvSpPr txBox="1"/>
          <p:nvPr/>
        </p:nvSpPr>
        <p:spPr>
          <a:xfrm rot="-3600000">
            <a:off x="6859031" y="1108605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</a:t>
            </a:r>
            <a:r>
              <a:rPr lang="en-US" altLang="ja-JP" sz="1400" b="1" dirty="0">
                <a:latin typeface="Times"/>
                <a:cs typeface="Times"/>
              </a:rPr>
              <a:t>20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248058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3819E54-7D52-18EC-7AFC-6EF69DD448C7}"/>
              </a:ext>
            </a:extLst>
          </p:cNvPr>
          <p:cNvSpPr txBox="1"/>
          <p:nvPr/>
        </p:nvSpPr>
        <p:spPr>
          <a:xfrm>
            <a:off x="-55054" y="35162"/>
            <a:ext cx="22461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Supplemental Figure 2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2367CFD6-32FF-CFE1-8044-799A3E27F251}"/>
              </a:ext>
            </a:extLst>
          </p:cNvPr>
          <p:cNvGrpSpPr/>
          <p:nvPr/>
        </p:nvGrpSpPr>
        <p:grpSpPr>
          <a:xfrm>
            <a:off x="7863338" y="1354538"/>
            <a:ext cx="1679388" cy="1989116"/>
            <a:chOff x="7863338" y="262583"/>
            <a:chExt cx="1679388" cy="198911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ECAB69DA-A619-B902-883B-46DEF8F04078}"/>
                </a:ext>
              </a:extLst>
            </p:cNvPr>
            <p:cNvGrpSpPr/>
            <p:nvPr/>
          </p:nvGrpSpPr>
          <p:grpSpPr>
            <a:xfrm>
              <a:off x="7863338" y="262583"/>
              <a:ext cx="1679388" cy="1975374"/>
              <a:chOff x="7863338" y="262583"/>
              <a:chExt cx="1679388" cy="1975374"/>
            </a:xfrm>
          </p:grpSpPr>
          <p:sp>
            <p:nvSpPr>
              <p:cNvPr id="21" name="正方形/長方形 20">
                <a:extLst>
                  <a:ext uri="{FF2B5EF4-FFF2-40B4-BE49-F238E27FC236}">
                    <a16:creationId xmlns:a16="http://schemas.microsoft.com/office/drawing/2014/main" id="{1532F261-8AB5-6508-40EC-695675ECC5B7}"/>
                  </a:ext>
                </a:extLst>
              </p:cNvPr>
              <p:cNvSpPr/>
              <p:nvPr/>
            </p:nvSpPr>
            <p:spPr>
              <a:xfrm>
                <a:off x="7863338" y="262583"/>
                <a:ext cx="379562" cy="396815"/>
              </a:xfrm>
              <a:prstGeom prst="rect">
                <a:avLst/>
              </a:prstGeom>
              <a:solidFill>
                <a:srgbClr val="63BE7B"/>
              </a:solidFill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05B34E8F-8105-5DFE-24FF-0A27B7DACACF}"/>
                  </a:ext>
                </a:extLst>
              </p:cNvPr>
              <p:cNvSpPr/>
              <p:nvPr/>
            </p:nvSpPr>
            <p:spPr>
              <a:xfrm>
                <a:off x="7863338" y="793630"/>
                <a:ext cx="379562" cy="396815"/>
              </a:xfrm>
              <a:prstGeom prst="rect">
                <a:avLst/>
              </a:prstGeom>
              <a:solidFill>
                <a:srgbClr val="97CF86"/>
              </a:solidFill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8CF30537-1F35-0916-4003-F5E7912F0402}"/>
                  </a:ext>
                </a:extLst>
              </p:cNvPr>
              <p:cNvSpPr/>
              <p:nvPr/>
            </p:nvSpPr>
            <p:spPr>
              <a:xfrm>
                <a:off x="7863338" y="1324257"/>
                <a:ext cx="379562" cy="396815"/>
              </a:xfrm>
              <a:prstGeom prst="rect">
                <a:avLst/>
              </a:prstGeom>
              <a:solidFill>
                <a:srgbClr val="CCDF92"/>
              </a:solidFill>
              <a:ln w="19050"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A5FFC19-7050-009D-3528-420B4D45FD92}"/>
                  </a:ext>
                </a:extLst>
              </p:cNvPr>
              <p:cNvSpPr txBox="1"/>
              <p:nvPr/>
            </p:nvSpPr>
            <p:spPr>
              <a:xfrm>
                <a:off x="8453879" y="807371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2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CEA7EF57-3E65-581B-F0E0-C2B0D980048F}"/>
                  </a:ext>
                </a:extLst>
              </p:cNvPr>
              <p:cNvSpPr txBox="1"/>
              <p:nvPr/>
            </p:nvSpPr>
            <p:spPr>
              <a:xfrm>
                <a:off x="8453879" y="293892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3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AAB7A9BC-78A4-6751-F28A-D3F6A46A92D1}"/>
                  </a:ext>
                </a:extLst>
              </p:cNvPr>
              <p:cNvSpPr txBox="1"/>
              <p:nvPr/>
            </p:nvSpPr>
            <p:spPr>
              <a:xfrm>
                <a:off x="8453879" y="1337998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1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DEE1376E-56A8-5C31-7521-3A068A8632B8}"/>
                  </a:ext>
                </a:extLst>
              </p:cNvPr>
              <p:cNvSpPr txBox="1"/>
              <p:nvPr/>
            </p:nvSpPr>
            <p:spPr>
              <a:xfrm>
                <a:off x="8453879" y="1868625"/>
                <a:ext cx="108884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b="1" dirty="0">
                    <a:solidFill>
                      <a:schemeClr val="tx1"/>
                    </a:solidFill>
                    <a:latin typeface="Times" pitchFamily="2" charset="0"/>
                  </a:rPr>
                  <a:t>0</a:t>
                </a:r>
                <a:endParaRPr kumimoji="1" lang="ja-JP" altLang="en-US" b="1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p:grp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4272D850-EC53-771F-EA3C-622CFFD21E6F}"/>
                </a:ext>
              </a:extLst>
            </p:cNvPr>
            <p:cNvSpPr/>
            <p:nvPr/>
          </p:nvSpPr>
          <p:spPr>
            <a:xfrm>
              <a:off x="7863338" y="1854884"/>
              <a:ext cx="379562" cy="396815"/>
            </a:xfrm>
            <a:prstGeom prst="rect">
              <a:avLst/>
            </a:prstGeom>
            <a:solidFill>
              <a:srgbClr val="FFEF9C"/>
            </a:solidFill>
            <a:ln w="1905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02E6630-9E48-08E3-CAB0-5A2DA7023E2D}"/>
              </a:ext>
            </a:extLst>
          </p:cNvPr>
          <p:cNvGrpSpPr/>
          <p:nvPr/>
        </p:nvGrpSpPr>
        <p:grpSpPr>
          <a:xfrm>
            <a:off x="2401200" y="1512000"/>
            <a:ext cx="4856400" cy="5248800"/>
            <a:chOff x="2352592" y="1211525"/>
            <a:chExt cx="4896978" cy="5572912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5112CBD4-C582-A30C-961F-C3AB62CC7120}"/>
                </a:ext>
              </a:extLst>
            </p:cNvPr>
            <p:cNvGrpSpPr/>
            <p:nvPr/>
          </p:nvGrpSpPr>
          <p:grpSpPr>
            <a:xfrm>
              <a:off x="2352592" y="1211525"/>
              <a:ext cx="586599" cy="5569200"/>
              <a:chOff x="2270130" y="40238"/>
              <a:chExt cx="586599" cy="5854699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1FB595BB-8FAD-26D9-ACFD-CB7EE7DE8E3C}"/>
                  </a:ext>
                </a:extLst>
              </p:cNvPr>
              <p:cNvSpPr/>
              <p:nvPr/>
            </p:nvSpPr>
            <p:spPr>
              <a:xfrm>
                <a:off x="2270130" y="4135259"/>
                <a:ext cx="586599" cy="175967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latin typeface="Times" pitchFamily="2" charset="0"/>
                  </a:rPr>
                  <a:t>MMF non-responder</a:t>
                </a:r>
                <a:endParaRPr kumimoji="1" lang="ja-JP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9680609A-EAC4-3337-AA94-3DA688D98EB1}"/>
                  </a:ext>
                </a:extLst>
              </p:cNvPr>
              <p:cNvSpPr/>
              <p:nvPr/>
            </p:nvSpPr>
            <p:spPr>
              <a:xfrm>
                <a:off x="2270130" y="40238"/>
                <a:ext cx="586599" cy="409502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ja-JP" dirty="0">
                    <a:solidFill>
                      <a:schemeClr val="tx1"/>
                    </a:solidFill>
                    <a:latin typeface="Times" pitchFamily="2" charset="0"/>
                  </a:rPr>
                  <a:t>MMF responder</a:t>
                </a:r>
                <a:endParaRPr kumimoji="1" lang="ja-JP" altLang="en-US" dirty="0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p:grp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A541AC3-450B-0491-6189-D3FB2CCB206A}"/>
                </a:ext>
              </a:extLst>
            </p:cNvPr>
            <p:cNvGrpSpPr/>
            <p:nvPr/>
          </p:nvGrpSpPr>
          <p:grpSpPr>
            <a:xfrm>
              <a:off x="3210624" y="1216981"/>
              <a:ext cx="4038946" cy="5567456"/>
              <a:chOff x="3210624" y="1216981"/>
              <a:chExt cx="4038946" cy="5567456"/>
            </a:xfrm>
          </p:grpSpPr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1D427A24-2788-0D55-59AE-15E218470607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210624" y="1229525"/>
                <a:ext cx="4031999" cy="5551200"/>
              </a:xfrm>
              <a:prstGeom prst="rect">
                <a:avLst/>
              </a:prstGeom>
            </p:spPr>
          </p:pic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6A3A4AF4-6E75-35F5-A277-6021A5925BBD}"/>
                  </a:ext>
                </a:extLst>
              </p:cNvPr>
              <p:cNvSpPr/>
              <p:nvPr/>
            </p:nvSpPr>
            <p:spPr>
              <a:xfrm>
                <a:off x="3210624" y="1216981"/>
                <a:ext cx="4038946" cy="5567456"/>
              </a:xfrm>
              <a:prstGeom prst="rect">
                <a:avLst/>
              </a:prstGeom>
              <a:noFill/>
              <a:ln w="44450">
                <a:solidFill>
                  <a:schemeClr val="tx1"/>
                </a:solidFill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Times" pitchFamily="2" charset="0"/>
                </a:endParaRPr>
              </a:p>
            </p:txBody>
          </p:sp>
        </p:grpSp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A6FB53F-E16B-759F-77AD-DDC57F692338}"/>
              </a:ext>
            </a:extLst>
          </p:cNvPr>
          <p:cNvSpPr txBox="1"/>
          <p:nvPr/>
        </p:nvSpPr>
        <p:spPr>
          <a:xfrm rot="-3600000">
            <a:off x="2991634" y="786388"/>
            <a:ext cx="1353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Lobular Injury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091B4C6-70B3-B65E-38A4-307CEA02E9B0}"/>
              </a:ext>
            </a:extLst>
          </p:cNvPr>
          <p:cNvSpPr txBox="1"/>
          <p:nvPr/>
        </p:nvSpPr>
        <p:spPr>
          <a:xfrm rot="-3600000">
            <a:off x="3238203" y="608871"/>
            <a:ext cx="1762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Portal Inflammation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12FA2C0-75D6-D1F6-D3B6-A0541D5D11DA}"/>
              </a:ext>
            </a:extLst>
          </p:cNvPr>
          <p:cNvSpPr txBox="1"/>
          <p:nvPr/>
        </p:nvSpPr>
        <p:spPr>
          <a:xfrm rot="-3600000">
            <a:off x="3634653" y="659246"/>
            <a:ext cx="16257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Interface Hepatitis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BCF220B-4BC6-10A9-7983-EC30ABED9737}"/>
              </a:ext>
            </a:extLst>
          </p:cNvPr>
          <p:cNvSpPr txBox="1"/>
          <p:nvPr/>
        </p:nvSpPr>
        <p:spPr>
          <a:xfrm rot="-3600000">
            <a:off x="4117876" y="883008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 err="1">
                <a:latin typeface="Times"/>
                <a:cs typeface="Times"/>
              </a:rPr>
              <a:t>Endotheliitis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C765252-6DFB-E312-E5DF-D79D6367AB68}"/>
              </a:ext>
            </a:extLst>
          </p:cNvPr>
          <p:cNvSpPr txBox="1"/>
          <p:nvPr/>
        </p:nvSpPr>
        <p:spPr>
          <a:xfrm rot="-3600000">
            <a:off x="4499955" y="929065"/>
            <a:ext cx="1061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"/>
                <a:cs typeface="Times"/>
              </a:rPr>
              <a:t>Cholangitis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D3FBB6B-419A-3587-5183-325C3DD25372}"/>
              </a:ext>
            </a:extLst>
          </p:cNvPr>
          <p:cNvSpPr txBox="1"/>
          <p:nvPr/>
        </p:nvSpPr>
        <p:spPr>
          <a:xfrm rot="-3600000">
            <a:off x="4882168" y="904359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"/>
                <a:cs typeface="Times"/>
              </a:rPr>
              <a:t>Granuloma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2D61FCF-5B31-BEE4-BBC3-9789F29D9F2A}"/>
              </a:ext>
            </a:extLst>
          </p:cNvPr>
          <p:cNvSpPr txBox="1"/>
          <p:nvPr/>
        </p:nvSpPr>
        <p:spPr>
          <a:xfrm rot="-3600000">
            <a:off x="5224863" y="785527"/>
            <a:ext cx="13740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b="1" dirty="0">
                <a:latin typeface="Times"/>
                <a:cs typeface="Times"/>
              </a:rPr>
              <a:t>Spotty Necrosis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E987932-7B9F-94F2-6067-301E2E9FE0FA}"/>
              </a:ext>
            </a:extLst>
          </p:cNvPr>
          <p:cNvSpPr txBox="1"/>
          <p:nvPr/>
        </p:nvSpPr>
        <p:spPr>
          <a:xfrm rot="-3600000">
            <a:off x="5789344" y="1151601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CD3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B27782B-71A7-01F9-5042-6689EF7DDD80}"/>
              </a:ext>
            </a:extLst>
          </p:cNvPr>
          <p:cNvSpPr txBox="1"/>
          <p:nvPr/>
        </p:nvSpPr>
        <p:spPr>
          <a:xfrm rot="-3600000">
            <a:off x="6128835" y="114952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</a:t>
            </a:r>
            <a:r>
              <a:rPr lang="en-US" altLang="ja-JP" sz="1400" b="1" dirty="0">
                <a:latin typeface="Times"/>
                <a:cs typeface="Times"/>
              </a:rPr>
              <a:t>4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6CE571C-A95E-5517-B330-C3E08DF3231F}"/>
              </a:ext>
            </a:extLst>
          </p:cNvPr>
          <p:cNvSpPr txBox="1"/>
          <p:nvPr/>
        </p:nvSpPr>
        <p:spPr>
          <a:xfrm rot="-3600000">
            <a:off x="6504017" y="1140108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CD8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BC9528F-0243-2DDE-8410-58DE6A85E92E}"/>
              </a:ext>
            </a:extLst>
          </p:cNvPr>
          <p:cNvSpPr txBox="1"/>
          <p:nvPr/>
        </p:nvSpPr>
        <p:spPr>
          <a:xfrm rot="-3600000">
            <a:off x="6859031" y="1108605"/>
            <a:ext cx="6238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Times"/>
                <a:cs typeface="Times"/>
              </a:rPr>
              <a:t>CD</a:t>
            </a:r>
            <a:r>
              <a:rPr lang="en-US" altLang="ja-JP" sz="1400" b="1" dirty="0">
                <a:latin typeface="Times"/>
                <a:cs typeface="Times"/>
              </a:rPr>
              <a:t>20</a:t>
            </a:r>
            <a:endParaRPr kumimoji="1" lang="ja-JP" altLang="en-US" sz="1400" b="1" dirty="0">
              <a:latin typeface="Times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3633177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8081</TotalTime>
  <Words>52</Words>
  <Application>Microsoft Macintosh PowerPoint</Application>
  <PresentationFormat>ワイド画面</PresentationFormat>
  <Paragraphs>36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 (本文)</vt:lpstr>
      <vt:lpstr>游ゴシック Light</vt:lpstr>
      <vt:lpstr>Arial</vt:lpstr>
      <vt:lpstr>Times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智惟 日置</dc:creator>
  <cp:lastModifiedBy>智惟 日置</cp:lastModifiedBy>
  <cp:revision>11</cp:revision>
  <dcterms:created xsi:type="dcterms:W3CDTF">2023-11-13T06:26:36Z</dcterms:created>
  <dcterms:modified xsi:type="dcterms:W3CDTF">2025-03-21T22:45:28Z</dcterms:modified>
</cp:coreProperties>
</file>