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67" r:id="rId2"/>
  </p:sldIdLst>
  <p:sldSz cx="6858000" cy="9906000" type="A4"/>
  <p:notesSz cx="6802438" cy="99345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作成者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614" y="-7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ujii\Desktop\20160213%20HBV%20HCV&#32057;&#2017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barChart>
        <c:barDir val="bar"/>
        <c:grouping val="stacked"/>
        <c:ser>
          <c:idx val="0"/>
          <c:order val="0"/>
          <c:tx>
            <c:strRef>
              <c:f>Sheet1!$A$50</c:f>
              <c:strCache>
                <c:ptCount val="1"/>
                <c:pt idx="0">
                  <c:v>紹介(+)</c:v>
                </c:pt>
              </c:strCache>
            </c:strRef>
          </c:tx>
          <c:spPr>
            <a:solidFill>
              <a:schemeClr val="tx1"/>
            </a:solidFill>
            <a:ln w="12700">
              <a:solidFill>
                <a:schemeClr val="tx1"/>
              </a:solidFill>
            </a:ln>
          </c:spPr>
          <c:cat>
            <c:strRef>
              <c:f>Sheet1!$B$49:$J$49</c:f>
              <c:strCache>
                <c:ptCount val="9"/>
                <c:pt idx="0">
                  <c:v>小児</c:v>
                </c:pt>
                <c:pt idx="1">
                  <c:v>糖内</c:v>
                </c:pt>
                <c:pt idx="2">
                  <c:v>産婦</c:v>
                </c:pt>
                <c:pt idx="3">
                  <c:v>眼科</c:v>
                </c:pt>
                <c:pt idx="4">
                  <c:v>外科</c:v>
                </c:pt>
                <c:pt idx="5">
                  <c:v>泌尿</c:v>
                </c:pt>
                <c:pt idx="6">
                  <c:v>消内</c:v>
                </c:pt>
                <c:pt idx="7">
                  <c:v>呼内</c:v>
                </c:pt>
                <c:pt idx="8">
                  <c:v>整形</c:v>
                </c:pt>
              </c:strCache>
            </c:strRef>
          </c:cat>
          <c:val>
            <c:numRef>
              <c:f>Sheet1!$B$50:$J$50</c:f>
              <c:numCache>
                <c:formatCode>General</c:formatCode>
                <c:ptCount val="9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  <c:pt idx="5">
                  <c:v>4</c:v>
                </c:pt>
                <c:pt idx="6">
                  <c:v>13</c:v>
                </c:pt>
                <c:pt idx="7">
                  <c:v>11</c:v>
                </c:pt>
                <c:pt idx="8">
                  <c:v>9</c:v>
                </c:pt>
              </c:numCache>
            </c:numRef>
          </c:val>
        </c:ser>
        <c:ser>
          <c:idx val="1"/>
          <c:order val="1"/>
          <c:tx>
            <c:strRef>
              <c:f>Sheet1!$A$51</c:f>
              <c:strCache>
                <c:ptCount val="1"/>
                <c:pt idx="0">
                  <c:v>紹介(-)</c:v>
                </c:pt>
              </c:strCache>
            </c:strRef>
          </c:tx>
          <c:spPr>
            <a:noFill/>
            <a:ln w="12700">
              <a:solidFill>
                <a:schemeClr val="tx1"/>
              </a:solidFill>
            </a:ln>
          </c:spPr>
          <c:cat>
            <c:strRef>
              <c:f>Sheet1!$B$49:$J$49</c:f>
              <c:strCache>
                <c:ptCount val="9"/>
                <c:pt idx="0">
                  <c:v>小児</c:v>
                </c:pt>
                <c:pt idx="1">
                  <c:v>糖内</c:v>
                </c:pt>
                <c:pt idx="2">
                  <c:v>産婦</c:v>
                </c:pt>
                <c:pt idx="3">
                  <c:v>眼科</c:v>
                </c:pt>
                <c:pt idx="4">
                  <c:v>外科</c:v>
                </c:pt>
                <c:pt idx="5">
                  <c:v>泌尿</c:v>
                </c:pt>
                <c:pt idx="6">
                  <c:v>消内</c:v>
                </c:pt>
                <c:pt idx="7">
                  <c:v>呼内</c:v>
                </c:pt>
                <c:pt idx="8">
                  <c:v>整形</c:v>
                </c:pt>
              </c:strCache>
            </c:strRef>
          </c:cat>
          <c:val>
            <c:numRef>
              <c:f>Sheet1!$B$51:$J$51</c:f>
              <c:numCache>
                <c:formatCode>General</c:formatCode>
                <c:ptCount val="9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6</c:v>
                </c:pt>
                <c:pt idx="4">
                  <c:v>8</c:v>
                </c:pt>
                <c:pt idx="5">
                  <c:v>7</c:v>
                </c:pt>
                <c:pt idx="6">
                  <c:v>4</c:v>
                </c:pt>
                <c:pt idx="7">
                  <c:v>9</c:v>
                </c:pt>
                <c:pt idx="8">
                  <c:v>13</c:v>
                </c:pt>
              </c:numCache>
            </c:numRef>
          </c:val>
        </c:ser>
        <c:overlap val="100"/>
        <c:axId val="192368640"/>
        <c:axId val="192370176"/>
      </c:barChart>
      <c:catAx>
        <c:axId val="192368640"/>
        <c:scaling>
          <c:orientation val="minMax"/>
        </c:scaling>
        <c:delete val="1"/>
        <c:axPos val="l"/>
        <c:tickLblPos val="none"/>
        <c:crossAx val="192370176"/>
        <c:crosses val="autoZero"/>
        <c:auto val="1"/>
        <c:lblAlgn val="ctr"/>
        <c:lblOffset val="100"/>
      </c:catAx>
      <c:valAx>
        <c:axId val="192370176"/>
        <c:scaling>
          <c:orientation val="minMax"/>
        </c:scaling>
        <c:axPos val="b"/>
        <c:numFmt formatCode="General" sourceLinked="1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200"/>
            </a:pPr>
            <a:endParaRPr lang="ja-JP"/>
          </a:p>
        </c:txPr>
        <c:crossAx val="192368640"/>
        <c:crosses val="autoZero"/>
        <c:crossBetween val="between"/>
      </c:valAx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98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2863" y="0"/>
            <a:ext cx="294798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FB298-0B85-4532-8005-BAB28678C22C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9688" cy="3725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8" y="4719638"/>
            <a:ext cx="5441950" cy="447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36100"/>
            <a:ext cx="294798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2863" y="9436100"/>
            <a:ext cx="294798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C0700-5BE6-4C7D-8621-AE01BCAE95C5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23294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8C0700-5BE6-4C7D-8621-AE01BCAE95C5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089746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4E173-6398-4E01-85A5-D94874477997}" type="datetimeFigureOut">
              <a:rPr kumimoji="1" lang="ja-JP" altLang="en-US" smtClean="0"/>
              <a:pPr/>
              <a:t>2016/6/23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85C7-6D37-4BC6-9139-94B3074661F4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コネクタ 1"/>
          <p:cNvCxnSpPr/>
          <p:nvPr/>
        </p:nvCxnSpPr>
        <p:spPr>
          <a:xfrm>
            <a:off x="2302272" y="789236"/>
            <a:ext cx="0" cy="24482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グループ化 2"/>
          <p:cNvGrpSpPr/>
          <p:nvPr/>
        </p:nvGrpSpPr>
        <p:grpSpPr>
          <a:xfrm>
            <a:off x="404664" y="939602"/>
            <a:ext cx="1848070" cy="2293223"/>
            <a:chOff x="470322" y="920552"/>
            <a:chExt cx="1848070" cy="2293223"/>
          </a:xfrm>
        </p:grpSpPr>
        <p:sp>
          <p:nvSpPr>
            <p:cNvPr id="4" name="テキスト ボックス 3"/>
            <p:cNvSpPr txBox="1"/>
            <p:nvPr/>
          </p:nvSpPr>
          <p:spPr>
            <a:xfrm>
              <a:off x="470322" y="920552"/>
              <a:ext cx="9525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Orthopedics</a:t>
              </a:r>
              <a:endParaRPr kumimoji="1" lang="ja-JP" altLang="en-US" sz="1200" dirty="0"/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470322" y="1172580"/>
              <a:ext cx="15120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Respiratory Medicine</a:t>
              </a:r>
              <a:endParaRPr kumimoji="1" lang="ja-JP" altLang="en-US" sz="1200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470322" y="1424608"/>
              <a:ext cx="1271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Gastroenterology</a:t>
              </a:r>
              <a:endParaRPr kumimoji="1" lang="ja-JP" altLang="en-US" sz="1200" dirty="0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470322" y="1676636"/>
              <a:ext cx="674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Urology</a:t>
              </a:r>
              <a:endParaRPr kumimoji="1" lang="ja-JP" altLang="en-US" sz="1200" dirty="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470322" y="1928664"/>
              <a:ext cx="6565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Surgery</a:t>
              </a:r>
              <a:endParaRPr kumimoji="1" lang="ja-JP" altLang="en-US" sz="1200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470322" y="2180692"/>
              <a:ext cx="11498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Ophthalmology</a:t>
              </a:r>
              <a:endParaRPr kumimoji="1" lang="ja-JP" altLang="en-US" sz="1200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470322" y="2432720"/>
              <a:ext cx="18480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Obstetrics and Gynecology</a:t>
              </a:r>
              <a:endParaRPr kumimoji="1" lang="ja-JP" altLang="en-US" sz="1200" dirty="0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470322" y="2684748"/>
              <a:ext cx="13139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Diabetic Medicine</a:t>
              </a:r>
              <a:endParaRPr lang="ja-JP" altLang="en-US" sz="1200" dirty="0"/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470322" y="2936776"/>
              <a:ext cx="7925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Pediatrics</a:t>
              </a:r>
              <a:endParaRPr kumimoji="1" lang="ja-JP" altLang="en-US" sz="1200" dirty="0"/>
            </a:p>
          </p:txBody>
        </p:sp>
      </p:grpSp>
      <p:sp>
        <p:nvSpPr>
          <p:cNvPr id="14" name="テキスト ボックス 13"/>
          <p:cNvSpPr txBox="1"/>
          <p:nvPr/>
        </p:nvSpPr>
        <p:spPr>
          <a:xfrm>
            <a:off x="2996952" y="3584848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/>
              <a:t>Number of patients</a:t>
            </a:r>
            <a:endParaRPr kumimoji="1" lang="ja-JP" altLang="en-US" sz="1200" dirty="0"/>
          </a:p>
        </p:txBody>
      </p:sp>
      <p:grpSp>
        <p:nvGrpSpPr>
          <p:cNvPr id="15" name="グループ化 14"/>
          <p:cNvGrpSpPr/>
          <p:nvPr/>
        </p:nvGrpSpPr>
        <p:grpSpPr>
          <a:xfrm>
            <a:off x="4437112" y="2371745"/>
            <a:ext cx="914098" cy="276999"/>
            <a:chOff x="3501008" y="3944888"/>
            <a:chExt cx="914098" cy="276999"/>
          </a:xfrm>
        </p:grpSpPr>
        <p:sp>
          <p:nvSpPr>
            <p:cNvPr id="16" name="テキスト ボックス 15"/>
            <p:cNvSpPr txBox="1"/>
            <p:nvPr/>
          </p:nvSpPr>
          <p:spPr>
            <a:xfrm>
              <a:off x="3573016" y="3944888"/>
              <a:ext cx="8420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dirty="0" smtClean="0"/>
                <a:t>Referral</a:t>
              </a:r>
              <a:r>
                <a:rPr kumimoji="1" lang="en-US" altLang="ja-JP" sz="1200" dirty="0" smtClean="0"/>
                <a:t>(+)</a:t>
              </a:r>
              <a:endParaRPr kumimoji="1" lang="ja-JP" altLang="en-US" sz="1200" dirty="0"/>
            </a:p>
          </p:txBody>
        </p:sp>
        <p:sp>
          <p:nvSpPr>
            <p:cNvPr id="17" name="正方形/長方形 16"/>
            <p:cNvSpPr>
              <a:spLocks noChangeAspect="1"/>
            </p:cNvSpPr>
            <p:nvPr/>
          </p:nvSpPr>
          <p:spPr>
            <a:xfrm>
              <a:off x="3501008" y="4028301"/>
              <a:ext cx="110160" cy="1101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20" name="グラフ 19"/>
          <p:cNvGraphicFramePr/>
          <p:nvPr/>
        </p:nvGraphicFramePr>
        <p:xfrm>
          <a:off x="2132856" y="776536"/>
          <a:ext cx="3528392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14074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A4 210 x 297 mm</PresentationFormat>
  <Paragraphs>12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2015-11-24T08:53:52Z</dcterms:created>
  <dcterms:modified xsi:type="dcterms:W3CDTF">2016-06-23T08:38:39Z</dcterms:modified>
</cp:coreProperties>
</file>