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5" autoAdjust="0"/>
    <p:restoredTop sz="66544" autoAdjust="0"/>
  </p:normalViewPr>
  <p:slideViewPr>
    <p:cSldViewPr snapToGrid="0">
      <p:cViewPr varScale="1">
        <p:scale>
          <a:sx n="62" d="100"/>
          <a:sy n="62" d="100"/>
        </p:scale>
        <p:origin x="-1264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E:\IPD\IPD2016.10.0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E:\IPD\IPD2016.10.0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E:\IPD\IPD2016.10.0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file:///E:\IPD\IPD2016.10.0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463305889826807"/>
          <c:y val="0.0439693262884102"/>
          <c:w val="0.932407212649075"/>
          <c:h val="0.7987547817143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BMC_revision_pivot!$AM$42:$AM$78</c:f>
              <c:strCache>
                <c:ptCount val="37"/>
                <c:pt idx="0">
                  <c:v>14</c:v>
                </c:pt>
                <c:pt idx="1">
                  <c:v>19F</c:v>
                </c:pt>
                <c:pt idx="2">
                  <c:v>23F</c:v>
                </c:pt>
                <c:pt idx="3">
                  <c:v>9V</c:v>
                </c:pt>
                <c:pt idx="4">
                  <c:v>6B</c:v>
                </c:pt>
                <c:pt idx="5">
                  <c:v>18C</c:v>
                </c:pt>
                <c:pt idx="6">
                  <c:v>4</c:v>
                </c:pt>
                <c:pt idx="7">
                  <c:v>3</c:v>
                </c:pt>
                <c:pt idx="8">
                  <c:v>19A</c:v>
                </c:pt>
                <c:pt idx="9">
                  <c:v>7F</c:v>
                </c:pt>
                <c:pt idx="10">
                  <c:v>6A</c:v>
                </c:pt>
                <c:pt idx="11">
                  <c:v>1</c:v>
                </c:pt>
                <c:pt idx="12">
                  <c:v>5</c:v>
                </c:pt>
                <c:pt idx="13">
                  <c:v>22F</c:v>
                </c:pt>
                <c:pt idx="14">
                  <c:v>10A</c:v>
                </c:pt>
                <c:pt idx="15">
                  <c:v>11A/E</c:v>
                </c:pt>
                <c:pt idx="16">
                  <c:v>20</c:v>
                </c:pt>
                <c:pt idx="17">
                  <c:v>33F</c:v>
                </c:pt>
                <c:pt idx="18">
                  <c:v>8</c:v>
                </c:pt>
                <c:pt idx="19">
                  <c:v>15B</c:v>
                </c:pt>
                <c:pt idx="20">
                  <c:v>2</c:v>
                </c:pt>
                <c:pt idx="21">
                  <c:v>9N</c:v>
                </c:pt>
                <c:pt idx="22">
                  <c:v>12F</c:v>
                </c:pt>
                <c:pt idx="23">
                  <c:v>17F</c:v>
                </c:pt>
                <c:pt idx="24">
                  <c:v>15A</c:v>
                </c:pt>
                <c:pt idx="25">
                  <c:v>23A</c:v>
                </c:pt>
                <c:pt idx="26">
                  <c:v>6C</c:v>
                </c:pt>
                <c:pt idx="27">
                  <c:v>35B</c:v>
                </c:pt>
                <c:pt idx="28">
                  <c:v>24F</c:v>
                </c:pt>
                <c:pt idx="29">
                  <c:v>34</c:v>
                </c:pt>
                <c:pt idx="30">
                  <c:v>38</c:v>
                </c:pt>
                <c:pt idx="31">
                  <c:v>7C</c:v>
                </c:pt>
                <c:pt idx="32">
                  <c:v>6D</c:v>
                </c:pt>
                <c:pt idx="33">
                  <c:v>13</c:v>
                </c:pt>
                <c:pt idx="34">
                  <c:v>15C</c:v>
                </c:pt>
                <c:pt idx="35">
                  <c:v>18B</c:v>
                </c:pt>
                <c:pt idx="36">
                  <c:v>37</c:v>
                </c:pt>
              </c:strCache>
            </c:strRef>
          </c:cat>
          <c:val>
            <c:numRef>
              <c:f>BMC_revision_pivot!$AN$42:$AN$78</c:f>
              <c:numCache>
                <c:formatCode>General</c:formatCode>
                <c:ptCount val="37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40.0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20.0</c:v>
                </c:pt>
                <c:pt idx="14">
                  <c:v>0.0</c:v>
                </c:pt>
                <c:pt idx="15">
                  <c:v>10.0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10.0</c:v>
                </c:pt>
                <c:pt idx="27">
                  <c:v>0.0</c:v>
                </c:pt>
                <c:pt idx="28">
                  <c:v>20.0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5301144"/>
        <c:axId val="2131268696"/>
      </c:barChart>
      <c:catAx>
        <c:axId val="2095301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131268696"/>
        <c:crosses val="autoZero"/>
        <c:auto val="1"/>
        <c:lblAlgn val="ctr"/>
        <c:lblOffset val="100"/>
        <c:noMultiLvlLbl val="0"/>
      </c:catAx>
      <c:valAx>
        <c:axId val="2131268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095301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522720436577976"/>
          <c:y val="0.0509259259259259"/>
          <c:w val="0.932019625262381"/>
          <c:h val="0.78543234179060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BMC_revision_pivot!$AR$42:$AR$78</c:f>
              <c:strCache>
                <c:ptCount val="37"/>
                <c:pt idx="0">
                  <c:v>14</c:v>
                </c:pt>
                <c:pt idx="1">
                  <c:v>19F</c:v>
                </c:pt>
                <c:pt idx="2">
                  <c:v>23F</c:v>
                </c:pt>
                <c:pt idx="3">
                  <c:v>9V</c:v>
                </c:pt>
                <c:pt idx="4">
                  <c:v>6B</c:v>
                </c:pt>
                <c:pt idx="5">
                  <c:v>18C</c:v>
                </c:pt>
                <c:pt idx="6">
                  <c:v>4</c:v>
                </c:pt>
                <c:pt idx="7">
                  <c:v>3</c:v>
                </c:pt>
                <c:pt idx="8">
                  <c:v>19A</c:v>
                </c:pt>
                <c:pt idx="9">
                  <c:v>7F</c:v>
                </c:pt>
                <c:pt idx="10">
                  <c:v>6A</c:v>
                </c:pt>
                <c:pt idx="11">
                  <c:v>1</c:v>
                </c:pt>
                <c:pt idx="12">
                  <c:v>5</c:v>
                </c:pt>
                <c:pt idx="13">
                  <c:v>22F</c:v>
                </c:pt>
                <c:pt idx="14">
                  <c:v>10A</c:v>
                </c:pt>
                <c:pt idx="15">
                  <c:v>11A/E</c:v>
                </c:pt>
                <c:pt idx="16">
                  <c:v>20</c:v>
                </c:pt>
                <c:pt idx="17">
                  <c:v>33F</c:v>
                </c:pt>
                <c:pt idx="18">
                  <c:v>8</c:v>
                </c:pt>
                <c:pt idx="19">
                  <c:v>15B</c:v>
                </c:pt>
                <c:pt idx="20">
                  <c:v>2</c:v>
                </c:pt>
                <c:pt idx="21">
                  <c:v>9N</c:v>
                </c:pt>
                <c:pt idx="22">
                  <c:v>12F</c:v>
                </c:pt>
                <c:pt idx="23">
                  <c:v>17F</c:v>
                </c:pt>
                <c:pt idx="24">
                  <c:v>15A</c:v>
                </c:pt>
                <c:pt idx="25">
                  <c:v>23A</c:v>
                </c:pt>
                <c:pt idx="26">
                  <c:v>6C</c:v>
                </c:pt>
                <c:pt idx="27">
                  <c:v>35B</c:v>
                </c:pt>
                <c:pt idx="28">
                  <c:v>24F</c:v>
                </c:pt>
                <c:pt idx="29">
                  <c:v>34</c:v>
                </c:pt>
                <c:pt idx="30">
                  <c:v>38</c:v>
                </c:pt>
                <c:pt idx="31">
                  <c:v>7C</c:v>
                </c:pt>
                <c:pt idx="32">
                  <c:v>6D</c:v>
                </c:pt>
                <c:pt idx="33">
                  <c:v>13</c:v>
                </c:pt>
                <c:pt idx="34">
                  <c:v>15C</c:v>
                </c:pt>
                <c:pt idx="35">
                  <c:v>18B</c:v>
                </c:pt>
                <c:pt idx="36">
                  <c:v>37</c:v>
                </c:pt>
              </c:strCache>
            </c:strRef>
          </c:cat>
          <c:val>
            <c:numRef>
              <c:f>BMC_revision_pivot!$AS$42:$AS$78</c:f>
              <c:numCache>
                <c:formatCode>General</c:formatCode>
                <c:ptCount val="37"/>
                <c:pt idx="0">
                  <c:v>2.083333333333334</c:v>
                </c:pt>
                <c:pt idx="1">
                  <c:v>4.166666666666667</c:v>
                </c:pt>
                <c:pt idx="2">
                  <c:v>2.083333333333334</c:v>
                </c:pt>
                <c:pt idx="3">
                  <c:v>2.083333333333334</c:v>
                </c:pt>
                <c:pt idx="4">
                  <c:v>0.0</c:v>
                </c:pt>
                <c:pt idx="5">
                  <c:v>2.083333333333334</c:v>
                </c:pt>
                <c:pt idx="6">
                  <c:v>0.0</c:v>
                </c:pt>
                <c:pt idx="7">
                  <c:v>20.83333333333328</c:v>
                </c:pt>
                <c:pt idx="8">
                  <c:v>12.5</c:v>
                </c:pt>
                <c:pt idx="9">
                  <c:v>8.333333333333335</c:v>
                </c:pt>
                <c:pt idx="10">
                  <c:v>2.083333333333334</c:v>
                </c:pt>
                <c:pt idx="11">
                  <c:v>0.0</c:v>
                </c:pt>
                <c:pt idx="12">
                  <c:v>0.0</c:v>
                </c:pt>
                <c:pt idx="13">
                  <c:v>12.5</c:v>
                </c:pt>
                <c:pt idx="14">
                  <c:v>12.5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4.166666666666667</c:v>
                </c:pt>
                <c:pt idx="25">
                  <c:v>8.333333333333335</c:v>
                </c:pt>
                <c:pt idx="26">
                  <c:v>2.083333333333334</c:v>
                </c:pt>
                <c:pt idx="27">
                  <c:v>4.166666666666667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5776312"/>
        <c:axId val="2095156120"/>
      </c:barChart>
      <c:catAx>
        <c:axId val="2095776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095156120"/>
        <c:crosses val="autoZero"/>
        <c:auto val="1"/>
        <c:lblAlgn val="ctr"/>
        <c:lblOffset val="100"/>
        <c:noMultiLvlLbl val="0"/>
      </c:catAx>
      <c:valAx>
        <c:axId val="2095156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095776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730190542527563"/>
          <c:y val="0.0475110598401289"/>
          <c:w val="0.926610597245751"/>
          <c:h val="0.7998202946025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BMC_revision_pivot!$AV$42:$AV$78</c:f>
              <c:strCache>
                <c:ptCount val="37"/>
                <c:pt idx="0">
                  <c:v>14</c:v>
                </c:pt>
                <c:pt idx="1">
                  <c:v>19F</c:v>
                </c:pt>
                <c:pt idx="2">
                  <c:v>23F</c:v>
                </c:pt>
                <c:pt idx="3">
                  <c:v>9V</c:v>
                </c:pt>
                <c:pt idx="4">
                  <c:v>6B</c:v>
                </c:pt>
                <c:pt idx="5">
                  <c:v>18C</c:v>
                </c:pt>
                <c:pt idx="6">
                  <c:v>4</c:v>
                </c:pt>
                <c:pt idx="7">
                  <c:v>3</c:v>
                </c:pt>
                <c:pt idx="8">
                  <c:v>19A</c:v>
                </c:pt>
                <c:pt idx="9">
                  <c:v>7F</c:v>
                </c:pt>
                <c:pt idx="10">
                  <c:v>6A</c:v>
                </c:pt>
                <c:pt idx="11">
                  <c:v>1</c:v>
                </c:pt>
                <c:pt idx="12">
                  <c:v>5</c:v>
                </c:pt>
                <c:pt idx="13">
                  <c:v>22F</c:v>
                </c:pt>
                <c:pt idx="14">
                  <c:v>10A</c:v>
                </c:pt>
                <c:pt idx="15">
                  <c:v>11A/E</c:v>
                </c:pt>
                <c:pt idx="16">
                  <c:v>20</c:v>
                </c:pt>
                <c:pt idx="17">
                  <c:v>33F</c:v>
                </c:pt>
                <c:pt idx="18">
                  <c:v>8</c:v>
                </c:pt>
                <c:pt idx="19">
                  <c:v>15B</c:v>
                </c:pt>
                <c:pt idx="20">
                  <c:v>2</c:v>
                </c:pt>
                <c:pt idx="21">
                  <c:v>9N</c:v>
                </c:pt>
                <c:pt idx="22">
                  <c:v>12F</c:v>
                </c:pt>
                <c:pt idx="23">
                  <c:v>17F</c:v>
                </c:pt>
                <c:pt idx="24">
                  <c:v>15A</c:v>
                </c:pt>
                <c:pt idx="25">
                  <c:v>23A</c:v>
                </c:pt>
                <c:pt idx="26">
                  <c:v>6C</c:v>
                </c:pt>
                <c:pt idx="27">
                  <c:v>35B</c:v>
                </c:pt>
                <c:pt idx="28">
                  <c:v>24F</c:v>
                </c:pt>
                <c:pt idx="29">
                  <c:v>34</c:v>
                </c:pt>
                <c:pt idx="30">
                  <c:v>38</c:v>
                </c:pt>
                <c:pt idx="31">
                  <c:v>7C</c:v>
                </c:pt>
                <c:pt idx="32">
                  <c:v>6D</c:v>
                </c:pt>
                <c:pt idx="33">
                  <c:v>13</c:v>
                </c:pt>
                <c:pt idx="34">
                  <c:v>15C</c:v>
                </c:pt>
                <c:pt idx="35">
                  <c:v>18B</c:v>
                </c:pt>
                <c:pt idx="36">
                  <c:v>37</c:v>
                </c:pt>
              </c:strCache>
            </c:strRef>
          </c:cat>
          <c:val>
            <c:numRef>
              <c:f>BMC_revision_pivot!$AW$42:$AW$78</c:f>
              <c:numCache>
                <c:formatCode>General</c:formatCode>
                <c:ptCount val="37"/>
                <c:pt idx="0">
                  <c:v>6.896551724137931</c:v>
                </c:pt>
                <c:pt idx="1">
                  <c:v>2.586206896551724</c:v>
                </c:pt>
                <c:pt idx="2">
                  <c:v>1.724137931034483</c:v>
                </c:pt>
                <c:pt idx="3">
                  <c:v>0.862068965517241</c:v>
                </c:pt>
                <c:pt idx="4">
                  <c:v>1.724137931034483</c:v>
                </c:pt>
                <c:pt idx="5">
                  <c:v>0.862068965517241</c:v>
                </c:pt>
                <c:pt idx="6">
                  <c:v>0.0</c:v>
                </c:pt>
                <c:pt idx="7">
                  <c:v>18.96551724137923</c:v>
                </c:pt>
                <c:pt idx="8">
                  <c:v>17.24137931034483</c:v>
                </c:pt>
                <c:pt idx="9">
                  <c:v>2.586206896551724</c:v>
                </c:pt>
                <c:pt idx="10">
                  <c:v>2.586206896551724</c:v>
                </c:pt>
                <c:pt idx="11">
                  <c:v>0.0</c:v>
                </c:pt>
                <c:pt idx="12">
                  <c:v>0.0</c:v>
                </c:pt>
                <c:pt idx="13">
                  <c:v>9.482758620689654</c:v>
                </c:pt>
                <c:pt idx="14">
                  <c:v>5.172413793103448</c:v>
                </c:pt>
                <c:pt idx="15">
                  <c:v>4.310344827586195</c:v>
                </c:pt>
                <c:pt idx="16">
                  <c:v>0.0</c:v>
                </c:pt>
                <c:pt idx="17">
                  <c:v>1.724137931034483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5.172413793103448</c:v>
                </c:pt>
                <c:pt idx="25">
                  <c:v>4.310344827586195</c:v>
                </c:pt>
                <c:pt idx="26">
                  <c:v>4.310344827586195</c:v>
                </c:pt>
                <c:pt idx="27">
                  <c:v>2.586206896551724</c:v>
                </c:pt>
                <c:pt idx="28">
                  <c:v>0.862068965517241</c:v>
                </c:pt>
                <c:pt idx="29">
                  <c:v>2.586206896551724</c:v>
                </c:pt>
                <c:pt idx="30">
                  <c:v>0.862068965517241</c:v>
                </c:pt>
                <c:pt idx="31">
                  <c:v>0.862068965517241</c:v>
                </c:pt>
                <c:pt idx="32">
                  <c:v>0.862068965517241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0.862068965517241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0226232"/>
        <c:axId val="2119466056"/>
      </c:barChart>
      <c:catAx>
        <c:axId val="2090226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119466056"/>
        <c:crosses val="autoZero"/>
        <c:auto val="1"/>
        <c:lblAlgn val="ctr"/>
        <c:lblOffset val="100"/>
        <c:noMultiLvlLbl val="0"/>
      </c:catAx>
      <c:valAx>
        <c:axId val="2119466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2090226232"/>
        <c:crosses val="autoZero"/>
        <c:crossBetween val="between"/>
        <c:majorUnit val="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862813880506185"/>
          <c:y val="0.0509641973777334"/>
          <c:w val="0.890083305572704"/>
          <c:h val="0.7852710915896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BMC_revision_pivot!$AH$42:$AH$78</c:f>
              <c:strCache>
                <c:ptCount val="37"/>
                <c:pt idx="0">
                  <c:v>14</c:v>
                </c:pt>
                <c:pt idx="1">
                  <c:v>19F</c:v>
                </c:pt>
                <c:pt idx="2">
                  <c:v>23F</c:v>
                </c:pt>
                <c:pt idx="3">
                  <c:v>9V</c:v>
                </c:pt>
                <c:pt idx="4">
                  <c:v>6B</c:v>
                </c:pt>
                <c:pt idx="5">
                  <c:v>18C</c:v>
                </c:pt>
                <c:pt idx="6">
                  <c:v>4</c:v>
                </c:pt>
                <c:pt idx="7">
                  <c:v>3</c:v>
                </c:pt>
                <c:pt idx="8">
                  <c:v>19A</c:v>
                </c:pt>
                <c:pt idx="9">
                  <c:v>7F</c:v>
                </c:pt>
                <c:pt idx="10">
                  <c:v>6A</c:v>
                </c:pt>
                <c:pt idx="11">
                  <c:v>1</c:v>
                </c:pt>
                <c:pt idx="12">
                  <c:v>5</c:v>
                </c:pt>
                <c:pt idx="13">
                  <c:v>22F</c:v>
                </c:pt>
                <c:pt idx="14">
                  <c:v>10A</c:v>
                </c:pt>
                <c:pt idx="15">
                  <c:v>11A/E</c:v>
                </c:pt>
                <c:pt idx="16">
                  <c:v>20</c:v>
                </c:pt>
                <c:pt idx="17">
                  <c:v>33F</c:v>
                </c:pt>
                <c:pt idx="18">
                  <c:v>8</c:v>
                </c:pt>
                <c:pt idx="19">
                  <c:v>15B</c:v>
                </c:pt>
                <c:pt idx="20">
                  <c:v>2</c:v>
                </c:pt>
                <c:pt idx="21">
                  <c:v>9N</c:v>
                </c:pt>
                <c:pt idx="22">
                  <c:v>12F</c:v>
                </c:pt>
                <c:pt idx="23">
                  <c:v>17F</c:v>
                </c:pt>
                <c:pt idx="24">
                  <c:v>15A</c:v>
                </c:pt>
                <c:pt idx="25">
                  <c:v>23A</c:v>
                </c:pt>
                <c:pt idx="26">
                  <c:v>6C</c:v>
                </c:pt>
                <c:pt idx="27">
                  <c:v>35B</c:v>
                </c:pt>
                <c:pt idx="28">
                  <c:v>24F</c:v>
                </c:pt>
                <c:pt idx="29">
                  <c:v>34</c:v>
                </c:pt>
                <c:pt idx="30">
                  <c:v>38</c:v>
                </c:pt>
                <c:pt idx="31">
                  <c:v>7C</c:v>
                </c:pt>
                <c:pt idx="32">
                  <c:v>6D</c:v>
                </c:pt>
                <c:pt idx="33">
                  <c:v>13</c:v>
                </c:pt>
                <c:pt idx="34">
                  <c:v>15C</c:v>
                </c:pt>
                <c:pt idx="35">
                  <c:v>18B</c:v>
                </c:pt>
                <c:pt idx="36">
                  <c:v>37</c:v>
                </c:pt>
              </c:strCache>
            </c:strRef>
          </c:cat>
          <c:val>
            <c:numRef>
              <c:f>BMC_revision_pivot!$AI$42:$AI$78</c:f>
              <c:numCache>
                <c:formatCode>General</c:formatCode>
                <c:ptCount val="37"/>
                <c:pt idx="0">
                  <c:v>3.738317757009347</c:v>
                </c:pt>
                <c:pt idx="1">
                  <c:v>1.869158878504673</c:v>
                </c:pt>
                <c:pt idx="2">
                  <c:v>1.869158878504673</c:v>
                </c:pt>
                <c:pt idx="3">
                  <c:v>0.934579439252336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13.08411214953271</c:v>
                </c:pt>
                <c:pt idx="8">
                  <c:v>6.542056074766355</c:v>
                </c:pt>
                <c:pt idx="9">
                  <c:v>0.934579439252336</c:v>
                </c:pt>
                <c:pt idx="10">
                  <c:v>2.80373831775701</c:v>
                </c:pt>
                <c:pt idx="11">
                  <c:v>0.0</c:v>
                </c:pt>
                <c:pt idx="12">
                  <c:v>0.0</c:v>
                </c:pt>
                <c:pt idx="13">
                  <c:v>9.34579439252337</c:v>
                </c:pt>
                <c:pt idx="14">
                  <c:v>6.542056074766355</c:v>
                </c:pt>
                <c:pt idx="15">
                  <c:v>2.80373831775701</c:v>
                </c:pt>
                <c:pt idx="16">
                  <c:v>1.869158878504673</c:v>
                </c:pt>
                <c:pt idx="17">
                  <c:v>0.0</c:v>
                </c:pt>
                <c:pt idx="18">
                  <c:v>0.934579439252336</c:v>
                </c:pt>
                <c:pt idx="19">
                  <c:v>0.934579439252336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11.21495327102804</c:v>
                </c:pt>
                <c:pt idx="25">
                  <c:v>9.34579439252337</c:v>
                </c:pt>
                <c:pt idx="26">
                  <c:v>9.34579439252337</c:v>
                </c:pt>
                <c:pt idx="27">
                  <c:v>5.607476635514017</c:v>
                </c:pt>
                <c:pt idx="28">
                  <c:v>2.80373831775701</c:v>
                </c:pt>
                <c:pt idx="29">
                  <c:v>3.738317757009347</c:v>
                </c:pt>
                <c:pt idx="30">
                  <c:v>1.869158878504673</c:v>
                </c:pt>
                <c:pt idx="31">
                  <c:v>0.0</c:v>
                </c:pt>
                <c:pt idx="32">
                  <c:v>0.0</c:v>
                </c:pt>
                <c:pt idx="33">
                  <c:v>0.934579439252336</c:v>
                </c:pt>
                <c:pt idx="34">
                  <c:v>0.0</c:v>
                </c:pt>
                <c:pt idx="35">
                  <c:v>0.934579439252336</c:v>
                </c:pt>
                <c:pt idx="36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2770904"/>
        <c:axId val="-2132742584"/>
      </c:barChart>
      <c:catAx>
        <c:axId val="-2132770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2132742584"/>
        <c:crosses val="autoZero"/>
        <c:auto val="1"/>
        <c:lblAlgn val="ctr"/>
        <c:lblOffset val="100"/>
        <c:noMultiLvlLbl val="0"/>
      </c:catAx>
      <c:valAx>
        <c:axId val="-2132742584"/>
        <c:scaling>
          <c:orientation val="minMax"/>
          <c:max val="15.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-2132770904"/>
        <c:crosses val="autoZero"/>
        <c:crossBetween val="between"/>
        <c:majorUnit val="5.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8070C-028D-44C0-A65F-6F1F061E31F2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C13D9-D9D2-40EE-99E2-34FB60918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148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smtClean="0"/>
              <a:t>Additional file 2: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Distribution of the serotypes of causative pneumococcal isolates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from patients with invasive pneumococcal diseases by age and immunocompromised status (n=281)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smtClean="0"/>
              <a:t>A: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 1 (15-39y, </a:t>
            </a:r>
            <a:r>
              <a:rPr kumimoji="1" lang="en-US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Nonimmunocompromised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n=10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B: Group 2 (40-64y, </a:t>
            </a:r>
            <a:r>
              <a:rPr kumimoji="1" lang="en-US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Nonimmunocompromised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n=48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C: Group 3 (&gt;=65y, </a:t>
            </a:r>
            <a:r>
              <a:rPr kumimoji="1" lang="en-US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Nonimmunocompromised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n=116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D: Group 4 (Immunocompromised) n=107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C13D9-D9D2-40EE-99E2-34FB609187F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323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84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66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51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2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164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97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39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80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072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24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50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8605E-99BB-4D46-AE6B-45EB0B322F94}" type="datetimeFigureOut">
              <a:rPr kumimoji="1" lang="ja-JP" altLang="en-US" smtClean="0"/>
              <a:t>16/10/16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4547C-A947-46BF-A70D-BD414374A2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70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561795"/>
              </p:ext>
            </p:extLst>
          </p:nvPr>
        </p:nvGraphicFramePr>
        <p:xfrm>
          <a:off x="374259" y="351472"/>
          <a:ext cx="5760307" cy="294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383097"/>
              </p:ext>
            </p:extLst>
          </p:nvPr>
        </p:nvGraphicFramePr>
        <p:xfrm>
          <a:off x="6269333" y="558800"/>
          <a:ext cx="586122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842843"/>
              </p:ext>
            </p:extLst>
          </p:nvPr>
        </p:nvGraphicFramePr>
        <p:xfrm>
          <a:off x="229623" y="3681377"/>
          <a:ext cx="5910649" cy="294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グラフ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585486"/>
              </p:ext>
            </p:extLst>
          </p:nvPr>
        </p:nvGraphicFramePr>
        <p:xfrm>
          <a:off x="6112588" y="3843934"/>
          <a:ext cx="5910649" cy="2741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40964" y="853402"/>
            <a:ext cx="346249" cy="13562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proportion </a:t>
            </a:r>
            <a:r>
              <a:rPr lang="en-US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en-US" altLang="ja-JP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755937" y="3189216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Serotypes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837866" y="6502937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Serotypes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8876935" y="6478051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Serotypes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722304" y="3209703"/>
            <a:ext cx="6912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ja-JP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Serotypes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094154" y="4287245"/>
            <a:ext cx="346249" cy="13562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proportion </a:t>
            </a:r>
            <a:r>
              <a:rPr lang="en-US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en-US" altLang="ja-JP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1557" y="4287245"/>
            <a:ext cx="346249" cy="13562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proportion </a:t>
            </a:r>
            <a:r>
              <a:rPr lang="en-US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en-US" altLang="ja-JP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011674" y="853402"/>
            <a:ext cx="346249" cy="13562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proportion </a:t>
            </a:r>
            <a:r>
              <a:rPr lang="en-US" altLang="ja-JP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  <a:endParaRPr kumimoji="1" lang="en-US" altLang="ja-JP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96396" y="143409"/>
            <a:ext cx="519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ja-JP" dirty="0">
                <a:latin typeface="Times New Roman"/>
                <a:cs typeface="Times New Roman"/>
              </a:rPr>
              <a:t>Group 1 (15-39y, </a:t>
            </a:r>
            <a:r>
              <a:rPr lang="en-US" altLang="ja-JP" dirty="0" err="1" smtClean="0">
                <a:latin typeface="Times New Roman"/>
                <a:cs typeface="Times New Roman"/>
              </a:rPr>
              <a:t>nonimmunocompromised</a:t>
            </a:r>
            <a:r>
              <a:rPr lang="en-US" altLang="ja-JP" dirty="0">
                <a:latin typeface="Times New Roman"/>
                <a:cs typeface="Times New Roman"/>
              </a:rPr>
              <a:t>) n=</a:t>
            </a:r>
            <a:r>
              <a:rPr lang="en-US" altLang="ja-JP" dirty="0" smtClean="0">
                <a:latin typeface="Times New Roman"/>
                <a:cs typeface="Times New Roman"/>
              </a:rPr>
              <a:t>10 (A)</a:t>
            </a:r>
            <a:endParaRPr lang="en-US" altLang="ja-JP" dirty="0">
              <a:latin typeface="Times New Roman"/>
              <a:cs typeface="Times New Roman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594354" y="143408"/>
            <a:ext cx="518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ja-JP" dirty="0">
                <a:latin typeface="Times New Roman"/>
                <a:cs typeface="Times New Roman"/>
              </a:rPr>
              <a:t>Group 2 (40-64y, </a:t>
            </a:r>
            <a:r>
              <a:rPr lang="en-US" altLang="ja-JP" dirty="0" err="1" smtClean="0">
                <a:latin typeface="Times New Roman"/>
                <a:cs typeface="Times New Roman"/>
              </a:rPr>
              <a:t>nonimmunocompromised</a:t>
            </a:r>
            <a:r>
              <a:rPr lang="en-US" altLang="ja-JP" dirty="0">
                <a:latin typeface="Times New Roman"/>
                <a:cs typeface="Times New Roman"/>
              </a:rPr>
              <a:t>) n=</a:t>
            </a:r>
            <a:r>
              <a:rPr lang="en-US" altLang="ja-JP" dirty="0" smtClean="0">
                <a:latin typeface="Times New Roman"/>
                <a:cs typeface="Times New Roman"/>
              </a:rPr>
              <a:t>48 (B)</a:t>
            </a:r>
            <a:endParaRPr lang="en-US" altLang="ja-JP" dirty="0">
              <a:latin typeface="Times New Roman"/>
              <a:cs typeface="Times New Roman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07944" y="3449205"/>
            <a:ext cx="5244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ja-JP" dirty="0">
                <a:latin typeface="Times New Roman"/>
                <a:cs typeface="Times New Roman"/>
              </a:rPr>
              <a:t>Group 3 (&gt;=65y, </a:t>
            </a:r>
            <a:r>
              <a:rPr lang="en-US" altLang="ja-JP" dirty="0" err="1" smtClean="0">
                <a:latin typeface="Times New Roman"/>
                <a:cs typeface="Times New Roman"/>
              </a:rPr>
              <a:t>nonimmunocompromised</a:t>
            </a:r>
            <a:r>
              <a:rPr lang="en-US" altLang="ja-JP" dirty="0">
                <a:latin typeface="Times New Roman"/>
                <a:cs typeface="Times New Roman"/>
              </a:rPr>
              <a:t>) n=</a:t>
            </a:r>
            <a:r>
              <a:rPr lang="en-US" altLang="ja-JP" dirty="0" smtClean="0">
                <a:latin typeface="Times New Roman"/>
                <a:cs typeface="Times New Roman"/>
              </a:rPr>
              <a:t>116 (C)</a:t>
            </a:r>
            <a:endParaRPr lang="en-US" altLang="ja-JP" dirty="0">
              <a:latin typeface="Times New Roman"/>
              <a:cs typeface="Times New Roman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712929" y="3449203"/>
            <a:ext cx="4919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ja-JP" dirty="0">
                <a:latin typeface="Times New Roman"/>
                <a:cs typeface="Times New Roman"/>
              </a:rPr>
              <a:t>Group 4 </a:t>
            </a:r>
            <a:r>
              <a:rPr lang="en-US" altLang="ja-JP" dirty="0" smtClean="0">
                <a:latin typeface="Times New Roman"/>
                <a:cs typeface="Times New Roman"/>
              </a:rPr>
              <a:t>(&gt;=15y. </a:t>
            </a:r>
            <a:r>
              <a:rPr lang="en-US" altLang="ja-JP" dirty="0" err="1" smtClean="0">
                <a:latin typeface="Times New Roman"/>
                <a:cs typeface="Times New Roman"/>
              </a:rPr>
              <a:t>immunocompromised</a:t>
            </a:r>
            <a:r>
              <a:rPr lang="en-US" altLang="ja-JP" dirty="0">
                <a:latin typeface="Times New Roman"/>
                <a:cs typeface="Times New Roman"/>
              </a:rPr>
              <a:t>) n=</a:t>
            </a:r>
            <a:r>
              <a:rPr lang="en-US" altLang="ja-JP" dirty="0" smtClean="0">
                <a:latin typeface="Times New Roman"/>
                <a:cs typeface="Times New Roman"/>
              </a:rPr>
              <a:t>107 (D) </a:t>
            </a:r>
            <a:endParaRPr lang="en-US" altLang="ja-JP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9788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89</Words>
  <Application>Microsoft Macintosh PowerPoint</Application>
  <PresentationFormat>ユーザー設定</PresentationFormat>
  <Paragraphs>21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munesumi</dc:creator>
  <cp:lastModifiedBy>大石 和徳</cp:lastModifiedBy>
  <cp:revision>20</cp:revision>
  <dcterms:created xsi:type="dcterms:W3CDTF">2016-10-15T07:23:05Z</dcterms:created>
  <dcterms:modified xsi:type="dcterms:W3CDTF">2016-10-16T06:12:39Z</dcterms:modified>
</cp:coreProperties>
</file>