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ice\Desktop\Helena_paper12\Supplementary%20Figure%201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SupplementaryFigure1!$A$3</c:f>
              <c:strCache>
                <c:ptCount val="1"/>
                <c:pt idx="0">
                  <c:v>E. coli</c:v>
                </c:pt>
              </c:strCache>
            </c:strRef>
          </c:tx>
          <c:spPr>
            <a:solidFill>
              <a:srgbClr val="0066FF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SupplementaryFigure1!$B$2:$M$2</c:f>
              <c:strCache>
                <c:ptCount val="12"/>
                <c:pt idx="0">
                  <c:v>TEM</c:v>
                </c:pt>
                <c:pt idx="1">
                  <c:v>SHV</c:v>
                </c:pt>
                <c:pt idx="2">
                  <c:v>OXA1</c:v>
                </c:pt>
                <c:pt idx="3">
                  <c:v>CTX-1</c:v>
                </c:pt>
                <c:pt idx="4">
                  <c:v>CTX-2</c:v>
                </c:pt>
                <c:pt idx="5">
                  <c:v>CTX-9</c:v>
                </c:pt>
                <c:pt idx="6">
                  <c:v>GES</c:v>
                </c:pt>
                <c:pt idx="7">
                  <c:v>OXA48</c:v>
                </c:pt>
                <c:pt idx="8">
                  <c:v>KPC</c:v>
                </c:pt>
                <c:pt idx="9">
                  <c:v>VIM</c:v>
                </c:pt>
                <c:pt idx="10">
                  <c:v>NDM</c:v>
                </c:pt>
                <c:pt idx="11">
                  <c:v>OXA23</c:v>
                </c:pt>
              </c:strCache>
            </c:strRef>
          </c:cat>
          <c:val>
            <c:numRef>
              <c:f>SupplementaryFigure1!$B$3:$M$3</c:f>
              <c:numCache>
                <c:formatCode>General</c:formatCode>
                <c:ptCount val="12"/>
                <c:pt idx="0">
                  <c:v>21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26-41E4-820E-7EF1E157EA9A}"/>
            </c:ext>
          </c:extLst>
        </c:ser>
        <c:ser>
          <c:idx val="1"/>
          <c:order val="1"/>
          <c:tx>
            <c:strRef>
              <c:f>SupplementaryFigure1!$A$4</c:f>
              <c:strCache>
                <c:ptCount val="1"/>
                <c:pt idx="0">
                  <c:v>K. pneumoniae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SupplementaryFigure1!$B$2:$M$2</c:f>
              <c:strCache>
                <c:ptCount val="12"/>
                <c:pt idx="0">
                  <c:v>TEM</c:v>
                </c:pt>
                <c:pt idx="1">
                  <c:v>SHV</c:v>
                </c:pt>
                <c:pt idx="2">
                  <c:v>OXA1</c:v>
                </c:pt>
                <c:pt idx="3">
                  <c:v>CTX-1</c:v>
                </c:pt>
                <c:pt idx="4">
                  <c:v>CTX-2</c:v>
                </c:pt>
                <c:pt idx="5">
                  <c:v>CTX-9</c:v>
                </c:pt>
                <c:pt idx="6">
                  <c:v>GES</c:v>
                </c:pt>
                <c:pt idx="7">
                  <c:v>OXA48</c:v>
                </c:pt>
                <c:pt idx="8">
                  <c:v>KPC</c:v>
                </c:pt>
                <c:pt idx="9">
                  <c:v>VIM</c:v>
                </c:pt>
                <c:pt idx="10">
                  <c:v>NDM</c:v>
                </c:pt>
                <c:pt idx="11">
                  <c:v>OXA23</c:v>
                </c:pt>
              </c:strCache>
            </c:strRef>
          </c:cat>
          <c:val>
            <c:numRef>
              <c:f>SupplementaryFigure1!$B$4:$M$4</c:f>
              <c:numCache>
                <c:formatCode>General</c:formatCode>
                <c:ptCount val="12"/>
                <c:pt idx="0">
                  <c:v>11</c:v>
                </c:pt>
                <c:pt idx="1">
                  <c:v>34</c:v>
                </c:pt>
                <c:pt idx="2">
                  <c:v>14</c:v>
                </c:pt>
                <c:pt idx="3">
                  <c:v>11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26-41E4-820E-7EF1E157EA9A}"/>
            </c:ext>
          </c:extLst>
        </c:ser>
        <c:ser>
          <c:idx val="2"/>
          <c:order val="2"/>
          <c:tx>
            <c:strRef>
              <c:f>SupplementaryFigure1!$A$5</c:f>
              <c:strCache>
                <c:ptCount val="1"/>
                <c:pt idx="0">
                  <c:v>P. aeruginosa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SupplementaryFigure1!$B$2:$M$2</c:f>
              <c:strCache>
                <c:ptCount val="12"/>
                <c:pt idx="0">
                  <c:v>TEM</c:v>
                </c:pt>
                <c:pt idx="1">
                  <c:v>SHV</c:v>
                </c:pt>
                <c:pt idx="2">
                  <c:v>OXA1</c:v>
                </c:pt>
                <c:pt idx="3">
                  <c:v>CTX-1</c:v>
                </c:pt>
                <c:pt idx="4">
                  <c:v>CTX-2</c:v>
                </c:pt>
                <c:pt idx="5">
                  <c:v>CTX-9</c:v>
                </c:pt>
                <c:pt idx="6">
                  <c:v>GES</c:v>
                </c:pt>
                <c:pt idx="7">
                  <c:v>OXA48</c:v>
                </c:pt>
                <c:pt idx="8">
                  <c:v>KPC</c:v>
                </c:pt>
                <c:pt idx="9">
                  <c:v>VIM</c:v>
                </c:pt>
                <c:pt idx="10">
                  <c:v>NDM</c:v>
                </c:pt>
                <c:pt idx="11">
                  <c:v>OXA23</c:v>
                </c:pt>
              </c:strCache>
            </c:strRef>
          </c:cat>
          <c:val>
            <c:numRef>
              <c:f>SupplementaryFigure1!$B$5:$M$5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26-41E4-820E-7EF1E157EA9A}"/>
            </c:ext>
          </c:extLst>
        </c:ser>
        <c:ser>
          <c:idx val="3"/>
          <c:order val="3"/>
          <c:tx>
            <c:strRef>
              <c:f>SupplementaryFigure1!$A$6</c:f>
              <c:strCache>
                <c:ptCount val="1"/>
                <c:pt idx="0">
                  <c:v>E. cloacae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SupplementaryFigure1!$B$2:$M$2</c:f>
              <c:strCache>
                <c:ptCount val="12"/>
                <c:pt idx="0">
                  <c:v>TEM</c:v>
                </c:pt>
                <c:pt idx="1">
                  <c:v>SHV</c:v>
                </c:pt>
                <c:pt idx="2">
                  <c:v>OXA1</c:v>
                </c:pt>
                <c:pt idx="3">
                  <c:v>CTX-1</c:v>
                </c:pt>
                <c:pt idx="4">
                  <c:v>CTX-2</c:v>
                </c:pt>
                <c:pt idx="5">
                  <c:v>CTX-9</c:v>
                </c:pt>
                <c:pt idx="6">
                  <c:v>GES</c:v>
                </c:pt>
                <c:pt idx="7">
                  <c:v>OXA48</c:v>
                </c:pt>
                <c:pt idx="8">
                  <c:v>KPC</c:v>
                </c:pt>
                <c:pt idx="9">
                  <c:v>VIM</c:v>
                </c:pt>
                <c:pt idx="10">
                  <c:v>NDM</c:v>
                </c:pt>
                <c:pt idx="11">
                  <c:v>OXA23</c:v>
                </c:pt>
              </c:strCache>
            </c:strRef>
          </c:cat>
          <c:val>
            <c:numRef>
              <c:f>SupplementaryFigure1!$B$6:$M$6</c:f>
              <c:numCache>
                <c:formatCode>General</c:formatCode>
                <c:ptCount val="12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526-41E4-820E-7EF1E157EA9A}"/>
            </c:ext>
          </c:extLst>
        </c:ser>
        <c:ser>
          <c:idx val="4"/>
          <c:order val="4"/>
          <c:tx>
            <c:strRef>
              <c:f>SupplementaryFigure1!$A$7</c:f>
              <c:strCache>
                <c:ptCount val="1"/>
                <c:pt idx="0">
                  <c:v>A. baumannii</c:v>
                </c:pt>
              </c:strCache>
            </c:strRef>
          </c:tx>
          <c:spPr>
            <a:solidFill>
              <a:srgbClr val="FF33CC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SupplementaryFigure1!$B$2:$M$2</c:f>
              <c:strCache>
                <c:ptCount val="12"/>
                <c:pt idx="0">
                  <c:v>TEM</c:v>
                </c:pt>
                <c:pt idx="1">
                  <c:v>SHV</c:v>
                </c:pt>
                <c:pt idx="2">
                  <c:v>OXA1</c:v>
                </c:pt>
                <c:pt idx="3">
                  <c:v>CTX-1</c:v>
                </c:pt>
                <c:pt idx="4">
                  <c:v>CTX-2</c:v>
                </c:pt>
                <c:pt idx="5">
                  <c:v>CTX-9</c:v>
                </c:pt>
                <c:pt idx="6">
                  <c:v>GES</c:v>
                </c:pt>
                <c:pt idx="7">
                  <c:v>OXA48</c:v>
                </c:pt>
                <c:pt idx="8">
                  <c:v>KPC</c:v>
                </c:pt>
                <c:pt idx="9">
                  <c:v>VIM</c:v>
                </c:pt>
                <c:pt idx="10">
                  <c:v>NDM</c:v>
                </c:pt>
                <c:pt idx="11">
                  <c:v>OXA23</c:v>
                </c:pt>
              </c:strCache>
            </c:strRef>
          </c:cat>
          <c:val>
            <c:numRef>
              <c:f>SupplementaryFigure1!$B$7:$M$7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526-41E4-820E-7EF1E157EA9A}"/>
            </c:ext>
          </c:extLst>
        </c:ser>
        <c:ser>
          <c:idx val="5"/>
          <c:order val="5"/>
          <c:tx>
            <c:strRef>
              <c:f>SupplementaryFigure1!$A$8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SupplementaryFigure1!$B$2:$M$2</c:f>
              <c:strCache>
                <c:ptCount val="12"/>
                <c:pt idx="0">
                  <c:v>TEM</c:v>
                </c:pt>
                <c:pt idx="1">
                  <c:v>SHV</c:v>
                </c:pt>
                <c:pt idx="2">
                  <c:v>OXA1</c:v>
                </c:pt>
                <c:pt idx="3">
                  <c:v>CTX-1</c:v>
                </c:pt>
                <c:pt idx="4">
                  <c:v>CTX-2</c:v>
                </c:pt>
                <c:pt idx="5">
                  <c:v>CTX-9</c:v>
                </c:pt>
                <c:pt idx="6">
                  <c:v>GES</c:v>
                </c:pt>
                <c:pt idx="7">
                  <c:v>OXA48</c:v>
                </c:pt>
                <c:pt idx="8">
                  <c:v>KPC</c:v>
                </c:pt>
                <c:pt idx="9">
                  <c:v>VIM</c:v>
                </c:pt>
                <c:pt idx="10">
                  <c:v>NDM</c:v>
                </c:pt>
                <c:pt idx="11">
                  <c:v>OXA23</c:v>
                </c:pt>
              </c:strCache>
            </c:strRef>
          </c:cat>
          <c:val>
            <c:numRef>
              <c:f>SupplementaryFigure1!$B$8:$M$8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526-41E4-820E-7EF1E157E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5792256"/>
        <c:axId val="125794176"/>
      </c:barChart>
      <c:catAx>
        <c:axId val="1257922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r>
                  <a:rPr lang="pt-BR" sz="1200" b="1">
                    <a:solidFill>
                      <a:schemeClr val="tx1"/>
                    </a:solidFill>
                  </a:rPr>
                  <a:t>Resistance</a:t>
                </a:r>
                <a:r>
                  <a:rPr lang="pt-BR" sz="1200" b="1" baseline="0">
                    <a:solidFill>
                      <a:schemeClr val="tx1"/>
                    </a:solidFill>
                  </a:rPr>
                  <a:t> genes</a:t>
                </a:r>
                <a:endParaRPr lang="pt-BR" sz="1200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1853795841814001"/>
              <c:y val="0.8573316724325772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794176"/>
        <c:crosses val="autoZero"/>
        <c:auto val="1"/>
        <c:lblAlgn val="ctr"/>
        <c:lblOffset val="100"/>
        <c:noMultiLvlLbl val="0"/>
      </c:catAx>
      <c:valAx>
        <c:axId val="1257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r>
                  <a:rPr lang="pt-BR" sz="1200">
                    <a:solidFill>
                      <a:schemeClr val="tx1"/>
                    </a:solidFill>
                  </a:rPr>
                  <a:t>Percentage</a:t>
                </a:r>
              </a:p>
            </c:rich>
          </c:tx>
          <c:layout/>
          <c:overlay val="0"/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579225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8DC7-3154-445B-BDD1-20F610C66306}" type="datetimeFigureOut">
              <a:rPr lang="pt-BR" smtClean="0"/>
              <a:t>16/01/2019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18EF6-2565-4DBA-BF52-95D3DADC0EB4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8073169"/>
              </p:ext>
            </p:extLst>
          </p:nvPr>
        </p:nvGraphicFramePr>
        <p:xfrm>
          <a:off x="1187624" y="764704"/>
          <a:ext cx="7033644" cy="435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30501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</Words>
  <Application>Microsoft Office PowerPoint</Application>
  <PresentationFormat>Apresentação no Ecrã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poebu</dc:creator>
  <cp:lastModifiedBy>Joice</cp:lastModifiedBy>
  <cp:revision>3</cp:revision>
  <dcterms:created xsi:type="dcterms:W3CDTF">2018-12-16T16:02:44Z</dcterms:created>
  <dcterms:modified xsi:type="dcterms:W3CDTF">2019-01-16T12:22:34Z</dcterms:modified>
</cp:coreProperties>
</file>