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 Holtom" initials="BH" lastIdx="5" clrIdx="0">
    <p:extLst/>
  </p:cmAuthor>
  <p:cmAuthor id="2" name="Beth Marlowe" initials="EMM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tags" Target="tags/tag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75D8F-C83E-475B-98A2-E17D84DA0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A8D837-195A-4A16-81C0-5ABA1C1FD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E6A4C-C7CA-4274-900B-DBDC78BC9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13203-0E0D-493E-9CC1-E8C0FBB36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42412-E2E4-4EE0-84B0-FB3929F4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5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D2E65-9929-44BB-8761-95686A5BC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781C2-D692-44CA-925C-C9C9F50AE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F9E97-8977-45DD-9EBF-7A5195789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3FF85-1F0B-4A2C-A7F6-5CAAAF588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1F5E6-3C8F-4A31-9194-3C39F0691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635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81F4-178A-45F5-9F1C-B2E102CEE1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59A91F-9F10-4F7F-B442-0E28C9975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5B288-8654-4552-8D06-435558ACE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CC5E1-8A6F-45CA-98B3-ECDFA0EA3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0048B-7ED7-4A4B-9B48-9698C65A8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38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B9D59-84A5-4AA3-BBB1-8EA32C49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36447-E1A7-4899-9257-DD9CE2034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500B5-48E2-43B0-8199-E71EF5F6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B4A86-B1CE-4762-A9CA-6E80F5BFE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1B9F9-87A0-4277-B251-9BE7213CA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75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386D1-767F-4DC1-A1A4-32DBCA564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1EFD3-5A2E-4BAA-A784-2117DDEB3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BD10B-9ECC-4297-982B-1B38D7D3D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F1E0A-0A5E-458F-9521-1C6E0E590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E7931-EDF1-4983-B85A-7440372EE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366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1D93E-FA6C-4C97-9B5A-B59C20E30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88975-F69E-44E6-B82C-2ACA7B203F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2F1B9-FD97-4F09-9F88-03C583564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A876CA-B98B-405A-A443-F8EC38E7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648CA9-C8B7-46B5-BB4E-16935811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801775-D879-49F6-96B3-8065C491E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66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03FB1-B1B1-4ACD-A446-CEFB223B1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C53CC-6A71-43D9-AC58-9B19E711C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A65207-CB7E-413A-B48C-522AC0736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206DD0-388E-4645-9F10-15655E4CBE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3DEF2B-3114-44B3-A9F0-5E91B640B5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EF6961-0037-486E-BC13-722636FD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4C4AA9-9D5D-42E3-A979-1769DD9E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E41457-2239-4CC4-90E0-62D80CB03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457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BF60-AB4D-41ED-8CB1-E6D64BC44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F21C46-5C1B-4FCA-8507-08D8F571C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2A63A8-4445-4CCF-B5A1-B8199C694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15F1A9-4859-4957-AEE0-1625F6BA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660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3784AE-E7E6-45B0-B739-0B79E6207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62F939-730E-4576-9EB8-FAA36B3D3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1D6C2-86F2-427D-B481-AE691DD20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328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76E5C-82EF-4EB4-987B-949D89AA2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EEEC9-A767-447A-97B3-2CC8F7593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49A59-86E9-4B8D-B72A-1FEFD9208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6B1FE-7575-4788-B9BA-597B0CAD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C4C09-8C7E-47F8-8078-C3FB3D451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D53D6-1D4A-44BD-932D-917FF2BC9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57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28EA-7064-44F3-916F-EA6BAC2A8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9AD551-DA71-4B3C-A1C3-FD641A0C50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01A391-65EC-45B5-81A2-89B36DB8B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86D8B-0E2E-4C87-9E61-D82A144A7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8A1A3D-EE5D-4230-9154-BD0C9EFBE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01772-68BF-4670-A1D9-0AA688A40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73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BC7899-7031-44FA-8875-F42B28EFC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EA3CE9-7927-434E-8DE2-9EA96FDB7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2D03E-1AA1-401B-BFB3-AA6997A30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80CB8-83F0-4320-ACA0-17AFC1F84F82}" type="datetimeFigureOut">
              <a:rPr lang="en-GB" smtClean="0"/>
              <a:t>01/07/2019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6D435-8825-4547-97D6-7F7CA8D07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D75C3-4213-4850-8588-8961E091E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66954-4FA4-48C2-8C93-F4566759DF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88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5624ECBC-300C-4F44-92B4-B7444FFBCEE2}"/>
              </a:ext>
            </a:extLst>
          </p:cNvPr>
          <p:cNvSpPr/>
          <p:nvPr/>
        </p:nvSpPr>
        <p:spPr>
          <a:xfrm>
            <a:off x="4859630" y="425233"/>
            <a:ext cx="2196000" cy="52378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Potentially eligible participants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n=</a:t>
            </a: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376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1CB2E343-E0B5-4B2D-B75B-17A457A8A8DC}"/>
              </a:ext>
            </a:extLst>
          </p:cNvPr>
          <p:cNvSpPr/>
          <p:nvPr/>
        </p:nvSpPr>
        <p:spPr>
          <a:xfrm>
            <a:off x="4859275" y="1718181"/>
            <a:ext cx="2196000" cy="52378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Eligible participants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n=</a:t>
            </a: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376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7643D72-312D-4E03-8375-4A104731D38F}"/>
              </a:ext>
            </a:extLst>
          </p:cNvPr>
          <p:cNvCxnSpPr/>
          <p:nvPr/>
        </p:nvCxnSpPr>
        <p:spPr>
          <a:xfrm>
            <a:off x="5958446" y="962659"/>
            <a:ext cx="0" cy="75552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48038E8B-763E-49B1-91D2-EC048B69C675}"/>
              </a:ext>
            </a:extLst>
          </p:cNvPr>
          <p:cNvSpPr/>
          <p:nvPr/>
        </p:nvSpPr>
        <p:spPr>
          <a:xfrm>
            <a:off x="137537" y="200372"/>
            <a:ext cx="383458" cy="395052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endParaRPr lang="en-GB" sz="11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972568FB-52AA-463F-AF57-B0E860D3A64E}"/>
              </a:ext>
            </a:extLst>
          </p:cNvPr>
          <p:cNvSpPr/>
          <p:nvPr/>
        </p:nvSpPr>
        <p:spPr>
          <a:xfrm>
            <a:off x="329266" y="5234544"/>
            <a:ext cx="11685868" cy="1561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file 1. Illustration of testing and specimens to be evaluated for (A) workflow and (B) performance.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CT/NG results generated in the workflow run were included in the performance correlation assessment. Discrepant specimens have been highlighted in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gray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One sample was excluded from performance analysis due to inconclusive results (indicated by an asterisk). Abbreviations: AC2, Aptima Combo 2;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inc.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inconclusive; CT,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Chlamydia trachomatis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NG, </a:t>
            </a:r>
            <a:r>
              <a:rPr lang="en-GB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Neisseria gonorrhoeae </a:t>
            </a:r>
            <a:endParaRPr lang="en-US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676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5624ECBC-300C-4F44-92B4-B7444FFBCEE2}"/>
              </a:ext>
            </a:extLst>
          </p:cNvPr>
          <p:cNvSpPr/>
          <p:nvPr/>
        </p:nvSpPr>
        <p:spPr>
          <a:xfrm>
            <a:off x="4859630" y="425233"/>
            <a:ext cx="2196000" cy="52378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Potentially eligible participants</a:t>
            </a:r>
            <a:endParaRPr lang="en-GB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n=606</a:t>
            </a:r>
            <a:endParaRPr lang="en-GB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1CB2E343-E0B5-4B2D-B75B-17A457A8A8DC}"/>
              </a:ext>
            </a:extLst>
          </p:cNvPr>
          <p:cNvSpPr/>
          <p:nvPr/>
        </p:nvSpPr>
        <p:spPr>
          <a:xfrm>
            <a:off x="4859275" y="1718181"/>
            <a:ext cx="2196000" cy="52378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Eligible participants</a:t>
            </a:r>
            <a:endParaRPr lang="en-GB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n=556</a:t>
            </a:r>
            <a:endParaRPr lang="en-GB" sz="1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7643D72-312D-4E03-8375-4A104731D38F}"/>
              </a:ext>
            </a:extLst>
          </p:cNvPr>
          <p:cNvCxnSpPr/>
          <p:nvPr/>
        </p:nvCxnSpPr>
        <p:spPr>
          <a:xfrm>
            <a:off x="5958446" y="962659"/>
            <a:ext cx="0" cy="75552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9F40675-953B-4A1E-946D-234823C33AF6}"/>
              </a:ext>
            </a:extLst>
          </p:cNvPr>
          <p:cNvSpPr/>
          <p:nvPr/>
        </p:nvSpPr>
        <p:spPr>
          <a:xfrm>
            <a:off x="7045622" y="993581"/>
            <a:ext cx="1986236" cy="665571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Excluded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n=50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GB" sz="11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Contamination (n=50)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511DCB0-2E8E-440D-8CBD-37D22817A827}"/>
              </a:ext>
            </a:extLst>
          </p:cNvPr>
          <p:cNvCxnSpPr>
            <a:cxnSpLocks/>
          </p:cNvCxnSpPr>
          <p:nvPr/>
        </p:nvCxnSpPr>
        <p:spPr>
          <a:xfrm>
            <a:off x="5957275" y="1326366"/>
            <a:ext cx="1091284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63E926C-CE2F-40AB-8086-3AC3E6597779}"/>
              </a:ext>
            </a:extLst>
          </p:cNvPr>
          <p:cNvCxnSpPr/>
          <p:nvPr/>
        </p:nvCxnSpPr>
        <p:spPr>
          <a:xfrm>
            <a:off x="2441232" y="3559880"/>
            <a:ext cx="0" cy="4318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24A9FD9-106C-4C95-9F86-6EDB73EEAC5E}"/>
              </a:ext>
            </a:extLst>
          </p:cNvPr>
          <p:cNvCxnSpPr>
            <a:cxnSpLocks/>
          </p:cNvCxnSpPr>
          <p:nvPr/>
        </p:nvCxnSpPr>
        <p:spPr>
          <a:xfrm>
            <a:off x="2441232" y="3573990"/>
            <a:ext cx="280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F97F5ED-6298-4DF5-8B77-CE5823837A1B}"/>
              </a:ext>
            </a:extLst>
          </p:cNvPr>
          <p:cNvCxnSpPr/>
          <p:nvPr/>
        </p:nvCxnSpPr>
        <p:spPr>
          <a:xfrm>
            <a:off x="5239367" y="3559880"/>
            <a:ext cx="0" cy="4318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B68CC4E-84E2-43AB-B545-68B21F7CF6E6}"/>
              </a:ext>
            </a:extLst>
          </p:cNvPr>
          <p:cNvCxnSpPr/>
          <p:nvPr/>
        </p:nvCxnSpPr>
        <p:spPr>
          <a:xfrm>
            <a:off x="6599567" y="3559880"/>
            <a:ext cx="0" cy="4318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08BDEFC-A95A-4FCA-BB11-66A0688AC8E5}"/>
              </a:ext>
            </a:extLst>
          </p:cNvPr>
          <p:cNvCxnSpPr>
            <a:cxnSpLocks/>
          </p:cNvCxnSpPr>
          <p:nvPr/>
        </p:nvCxnSpPr>
        <p:spPr>
          <a:xfrm>
            <a:off x="8007796" y="3342840"/>
            <a:ext cx="327" cy="648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D7E7CE3-B345-43BD-8EFF-584BF0EB4669}"/>
              </a:ext>
            </a:extLst>
          </p:cNvPr>
          <p:cNvCxnSpPr/>
          <p:nvPr/>
        </p:nvCxnSpPr>
        <p:spPr>
          <a:xfrm>
            <a:off x="9408543" y="3559880"/>
            <a:ext cx="0" cy="4318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E3E2EE7-B031-40FE-A9EE-83187D7A6E7D}"/>
              </a:ext>
            </a:extLst>
          </p:cNvPr>
          <p:cNvCxnSpPr>
            <a:cxnSpLocks/>
          </p:cNvCxnSpPr>
          <p:nvPr/>
        </p:nvCxnSpPr>
        <p:spPr>
          <a:xfrm>
            <a:off x="6599567" y="3573990"/>
            <a:ext cx="280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lowchart: Process 56">
            <a:extLst>
              <a:ext uri="{FF2B5EF4-FFF2-40B4-BE49-F238E27FC236}">
                <a16:creationId xmlns:a16="http://schemas.microsoft.com/office/drawing/2014/main" id="{E2293182-24C5-4F56-AC25-6B43B58F3E83}"/>
              </a:ext>
            </a:extLst>
          </p:cNvPr>
          <p:cNvSpPr/>
          <p:nvPr/>
        </p:nvSpPr>
        <p:spPr>
          <a:xfrm>
            <a:off x="6909796" y="2818214"/>
            <a:ext cx="2196000" cy="52378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cobas</a:t>
            </a: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CT/NG </a:t>
            </a:r>
            <a:r>
              <a:rPr lang="en-GB" sz="1100" b="1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NG</a:t>
            </a: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=556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8" name="Flowchart: Process 57">
            <a:extLst>
              <a:ext uri="{FF2B5EF4-FFF2-40B4-BE49-F238E27FC236}">
                <a16:creationId xmlns:a16="http://schemas.microsoft.com/office/drawing/2014/main" id="{27FD6B80-EDD2-40F3-96A2-5B206D4C7D3F}"/>
              </a:ext>
            </a:extLst>
          </p:cNvPr>
          <p:cNvSpPr/>
          <p:nvPr/>
        </p:nvSpPr>
        <p:spPr>
          <a:xfrm>
            <a:off x="2786372" y="2818214"/>
            <a:ext cx="2196000" cy="523786"/>
          </a:xfrm>
          <a:prstGeom prst="flowChartProcess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cobas</a:t>
            </a: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CT/NG </a:t>
            </a:r>
            <a:r>
              <a:rPr lang="en-GB" sz="1100" b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CT</a:t>
            </a: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=556</a:t>
            </a:r>
            <a:endParaRPr lang="en-GB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18BACA3-CE5D-4E92-94F2-092C21F3BDBB}"/>
              </a:ext>
            </a:extLst>
          </p:cNvPr>
          <p:cNvCxnSpPr>
            <a:cxnSpLocks/>
          </p:cNvCxnSpPr>
          <p:nvPr/>
        </p:nvCxnSpPr>
        <p:spPr>
          <a:xfrm>
            <a:off x="3802111" y="3342840"/>
            <a:ext cx="0" cy="648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A51456D7-26CB-48F5-AB96-E1A793F1F851}"/>
              </a:ext>
            </a:extLst>
          </p:cNvPr>
          <p:cNvCxnSpPr>
            <a:cxnSpLocks/>
          </p:cNvCxnSpPr>
          <p:nvPr/>
        </p:nvCxnSpPr>
        <p:spPr>
          <a:xfrm rot="5400000">
            <a:off x="4577655" y="1461342"/>
            <a:ext cx="563139" cy="2139349"/>
          </a:xfrm>
          <a:prstGeom prst="bentConnector3">
            <a:avLst>
              <a:gd name="adj1" fmla="val 4988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9B18D252-B982-40E8-BCFA-8DD334FA607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730730" y="1530441"/>
            <a:ext cx="561600" cy="198407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6ECAA1D-E177-4DB2-95BA-1F18D223CC45}"/>
              </a:ext>
            </a:extLst>
          </p:cNvPr>
          <p:cNvGrpSpPr/>
          <p:nvPr/>
        </p:nvGrpSpPr>
        <p:grpSpPr>
          <a:xfrm>
            <a:off x="1485323" y="3991680"/>
            <a:ext cx="4362267" cy="2619325"/>
            <a:chOff x="1485323" y="3991680"/>
            <a:chExt cx="4362267" cy="261932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9EFE6AA-361D-4749-B161-7A58F9313C3E}"/>
                </a:ext>
              </a:extLst>
            </p:cNvPr>
            <p:cNvGrpSpPr/>
            <p:nvPr/>
          </p:nvGrpSpPr>
          <p:grpSpPr>
            <a:xfrm>
              <a:off x="1841919" y="3991680"/>
              <a:ext cx="4005671" cy="647700"/>
              <a:chOff x="0" y="0"/>
              <a:chExt cx="4006118" cy="648000"/>
            </a:xfrm>
          </p:grpSpPr>
          <p:sp>
            <p:nvSpPr>
              <p:cNvPr id="26" name="Flowchart: Process 25">
                <a:extLst>
                  <a:ext uri="{FF2B5EF4-FFF2-40B4-BE49-F238E27FC236}">
                    <a16:creationId xmlns:a16="http://schemas.microsoft.com/office/drawing/2014/main" id="{EE153034-1ED8-44EC-819A-336A23957CCB}"/>
                  </a:ext>
                </a:extLst>
              </p:cNvPr>
              <p:cNvSpPr/>
              <p:nvPr/>
            </p:nvSpPr>
            <p:spPr>
              <a:xfrm>
                <a:off x="0" y="0"/>
                <a:ext cx="1203339" cy="648000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cobas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CT/NG </a:t>
                </a: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11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-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n=523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lowchart: Process 26">
                <a:extLst>
                  <a:ext uri="{FF2B5EF4-FFF2-40B4-BE49-F238E27FC236}">
                    <a16:creationId xmlns:a16="http://schemas.microsoft.com/office/drawing/2014/main" id="{C1885204-E217-476C-99E1-AB327B969D0D}"/>
                  </a:ext>
                </a:extLst>
              </p:cNvPr>
              <p:cNvSpPr/>
              <p:nvPr/>
            </p:nvSpPr>
            <p:spPr>
              <a:xfrm>
                <a:off x="1397479" y="0"/>
                <a:ext cx="1202534" cy="648000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cobas</a:t>
                </a:r>
                <a:r>
                  <a:rPr lang="en-GB" sz="11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CT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/NG </a:t>
                </a: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+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n=32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lowchart: Process 27">
                <a:extLst>
                  <a:ext uri="{FF2B5EF4-FFF2-40B4-BE49-F238E27FC236}">
                    <a16:creationId xmlns:a16="http://schemas.microsoft.com/office/drawing/2014/main" id="{41DACCDF-1D4A-4E3B-853F-895D4FDD8B44}"/>
                  </a:ext>
                </a:extLst>
              </p:cNvPr>
              <p:cNvSpPr/>
              <p:nvPr/>
            </p:nvSpPr>
            <p:spPr>
              <a:xfrm>
                <a:off x="2803584" y="0"/>
                <a:ext cx="1202534" cy="648000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cobas</a:t>
                </a:r>
                <a:r>
                  <a:rPr lang="en-GB" sz="11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CT/NG </a:t>
                </a: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inconclusive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n=1*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65B672E-18DE-45F7-BC76-9C3CAA60572B}"/>
                </a:ext>
              </a:extLst>
            </p:cNvPr>
            <p:cNvGrpSpPr/>
            <p:nvPr/>
          </p:nvGrpSpPr>
          <p:grpSpPr>
            <a:xfrm>
              <a:off x="1485323" y="4639380"/>
              <a:ext cx="958200" cy="1964780"/>
              <a:chOff x="1485323" y="4639380"/>
              <a:chExt cx="958200" cy="1964780"/>
            </a:xfrm>
          </p:grpSpPr>
          <p:sp>
            <p:nvSpPr>
              <p:cNvPr id="23" name="Flowchart: Process 22">
                <a:extLst>
                  <a:ext uri="{FF2B5EF4-FFF2-40B4-BE49-F238E27FC236}">
                    <a16:creationId xmlns:a16="http://schemas.microsoft.com/office/drawing/2014/main" id="{EF4A7E8A-2E24-4AF2-B0CF-07BB2F537152}"/>
                  </a:ext>
                </a:extLst>
              </p:cNvPr>
              <p:cNvSpPr/>
              <p:nvPr/>
            </p:nvSpPr>
            <p:spPr>
              <a:xfrm>
                <a:off x="1485519" y="5428100"/>
                <a:ext cx="712800" cy="537337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</a:t>
                </a: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+</a:t>
                </a:r>
                <a:endParaRPr lang="en-GB" sz="1100" b="1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n=0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lowchart: Process 73">
                <a:extLst>
                  <a:ext uri="{FF2B5EF4-FFF2-40B4-BE49-F238E27FC236}">
                    <a16:creationId xmlns:a16="http://schemas.microsoft.com/office/drawing/2014/main" id="{D15B88E1-6EA5-498B-8360-C06C4AAB8695}"/>
                  </a:ext>
                </a:extLst>
              </p:cNvPr>
              <p:cNvSpPr/>
              <p:nvPr/>
            </p:nvSpPr>
            <p:spPr>
              <a:xfrm>
                <a:off x="1485519" y="4789378"/>
                <a:ext cx="712800" cy="535382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 -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n=523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5" name="Connector: Elbow 74">
                <a:extLst>
                  <a:ext uri="{FF2B5EF4-FFF2-40B4-BE49-F238E27FC236}">
                    <a16:creationId xmlns:a16="http://schemas.microsoft.com/office/drawing/2014/main" id="{23A56072-EEC2-41D9-A575-E36B3D709653}"/>
                  </a:ext>
                </a:extLst>
              </p:cNvPr>
              <p:cNvCxnSpPr>
                <a:cxnSpLocks/>
                <a:stCxn id="26" idx="2"/>
                <a:endCxn id="85" idx="3"/>
              </p:cNvCxnSpPr>
              <p:nvPr/>
            </p:nvCxnSpPr>
            <p:spPr>
              <a:xfrm rot="5400000">
                <a:off x="1472377" y="5365323"/>
                <a:ext cx="16970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or: Elbow 77">
                <a:extLst>
                  <a:ext uri="{FF2B5EF4-FFF2-40B4-BE49-F238E27FC236}">
                    <a16:creationId xmlns:a16="http://schemas.microsoft.com/office/drawing/2014/main" id="{03845F6D-D26F-4BDF-A86B-58546656D4FF}"/>
                  </a:ext>
                </a:extLst>
              </p:cNvPr>
              <p:cNvCxnSpPr>
                <a:cxnSpLocks/>
                <a:stCxn id="26" idx="2"/>
                <a:endCxn id="23" idx="3"/>
              </p:cNvCxnSpPr>
              <p:nvPr/>
            </p:nvCxnSpPr>
            <p:spPr>
              <a:xfrm rot="5400000">
                <a:off x="1792227" y="5045473"/>
                <a:ext cx="10573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Flowchart: Process 84">
                <a:extLst>
                  <a:ext uri="{FF2B5EF4-FFF2-40B4-BE49-F238E27FC236}">
                    <a16:creationId xmlns:a16="http://schemas.microsoft.com/office/drawing/2014/main" id="{FE682B33-44E4-4CE6-AF86-1B6291A82E70}"/>
                  </a:ext>
                </a:extLst>
              </p:cNvPr>
              <p:cNvSpPr/>
              <p:nvPr/>
            </p:nvSpPr>
            <p:spPr>
              <a:xfrm>
                <a:off x="1485323" y="6068778"/>
                <a:ext cx="712996" cy="535382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 </a:t>
                </a:r>
                <a:r>
                  <a:rPr lang="en-GB" sz="1100" b="1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inc.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</a:t>
                </a:r>
                <a:r>
                  <a:rPr lang="en-GB" sz="1100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1100" dirty="0">
                    <a:solidFill>
                      <a:schemeClr val="tx1"/>
                    </a:solidFill>
                  </a:rPr>
                  <a:t>0</a:t>
                </a:r>
                <a:endParaRPr lang="en-GB" sz="1100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7" name="Connector: Elbow 86">
                <a:extLst>
                  <a:ext uri="{FF2B5EF4-FFF2-40B4-BE49-F238E27FC236}">
                    <a16:creationId xmlns:a16="http://schemas.microsoft.com/office/drawing/2014/main" id="{ECDD69B6-AECC-40C3-8990-C1CB2C8A4CAC}"/>
                  </a:ext>
                </a:extLst>
              </p:cNvPr>
              <p:cNvCxnSpPr>
                <a:cxnSpLocks/>
                <a:stCxn id="26" idx="2"/>
                <a:endCxn id="74" idx="3"/>
              </p:cNvCxnSpPr>
              <p:nvPr/>
            </p:nvCxnSpPr>
            <p:spPr>
              <a:xfrm rot="5400000">
                <a:off x="2112077" y="4725623"/>
                <a:ext cx="4176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87F259ED-082C-42BC-B98E-93BC79A56406}"/>
                </a:ext>
              </a:extLst>
            </p:cNvPr>
            <p:cNvGrpSpPr/>
            <p:nvPr/>
          </p:nvGrpSpPr>
          <p:grpSpPr>
            <a:xfrm>
              <a:off x="2828971" y="4646225"/>
              <a:ext cx="958200" cy="1964780"/>
              <a:chOff x="1485323" y="4639380"/>
              <a:chExt cx="958200" cy="1964780"/>
            </a:xfrm>
          </p:grpSpPr>
          <p:sp>
            <p:nvSpPr>
              <p:cNvPr id="71" name="Flowchart: Process 70">
                <a:extLst>
                  <a:ext uri="{FF2B5EF4-FFF2-40B4-BE49-F238E27FC236}">
                    <a16:creationId xmlns:a16="http://schemas.microsoft.com/office/drawing/2014/main" id="{EA0B5F77-3DF0-49F8-A26B-1D7E1E7C7B58}"/>
                  </a:ext>
                </a:extLst>
              </p:cNvPr>
              <p:cNvSpPr/>
              <p:nvPr/>
            </p:nvSpPr>
            <p:spPr>
              <a:xfrm>
                <a:off x="1485519" y="5428100"/>
                <a:ext cx="712800" cy="537337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</a:t>
                </a: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+</a:t>
                </a:r>
                <a:endParaRPr lang="en-GB" sz="1100" b="1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n=31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lowchart: Process 71">
                <a:extLst>
                  <a:ext uri="{FF2B5EF4-FFF2-40B4-BE49-F238E27FC236}">
                    <a16:creationId xmlns:a16="http://schemas.microsoft.com/office/drawing/2014/main" id="{02C77290-3E3A-4FB3-B920-9AD068638DBD}"/>
                  </a:ext>
                </a:extLst>
              </p:cNvPr>
              <p:cNvSpPr/>
              <p:nvPr/>
            </p:nvSpPr>
            <p:spPr>
              <a:xfrm>
                <a:off x="1485519" y="4789378"/>
                <a:ext cx="712800" cy="53538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CT -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n=1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3" name="Connector: Elbow 72">
                <a:extLst>
                  <a:ext uri="{FF2B5EF4-FFF2-40B4-BE49-F238E27FC236}">
                    <a16:creationId xmlns:a16="http://schemas.microsoft.com/office/drawing/2014/main" id="{C2467EEC-A2AD-48C2-B669-17CB10972DFA}"/>
                  </a:ext>
                </a:extLst>
              </p:cNvPr>
              <p:cNvCxnSpPr>
                <a:cxnSpLocks/>
                <a:endCxn id="77" idx="3"/>
              </p:cNvCxnSpPr>
              <p:nvPr/>
            </p:nvCxnSpPr>
            <p:spPr>
              <a:xfrm rot="5400000">
                <a:off x="1472377" y="5365323"/>
                <a:ext cx="16970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or: Elbow 75">
                <a:extLst>
                  <a:ext uri="{FF2B5EF4-FFF2-40B4-BE49-F238E27FC236}">
                    <a16:creationId xmlns:a16="http://schemas.microsoft.com/office/drawing/2014/main" id="{5F357327-296A-4C0E-AEDB-B95B254F6FA1}"/>
                  </a:ext>
                </a:extLst>
              </p:cNvPr>
              <p:cNvCxnSpPr>
                <a:cxnSpLocks/>
                <a:endCxn id="71" idx="3"/>
              </p:cNvCxnSpPr>
              <p:nvPr/>
            </p:nvCxnSpPr>
            <p:spPr>
              <a:xfrm rot="5400000">
                <a:off x="1792227" y="5045473"/>
                <a:ext cx="10573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Flowchart: Process 76">
                <a:extLst>
                  <a:ext uri="{FF2B5EF4-FFF2-40B4-BE49-F238E27FC236}">
                    <a16:creationId xmlns:a16="http://schemas.microsoft.com/office/drawing/2014/main" id="{357A0E18-0996-4CDA-A5F2-EA5835F7A8E7}"/>
                  </a:ext>
                </a:extLst>
              </p:cNvPr>
              <p:cNvSpPr/>
              <p:nvPr/>
            </p:nvSpPr>
            <p:spPr>
              <a:xfrm>
                <a:off x="1485323" y="6068778"/>
                <a:ext cx="712996" cy="535382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 </a:t>
                </a:r>
                <a:r>
                  <a:rPr lang="en-GB" sz="1100" b="1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inc.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n </a:t>
                </a:r>
                <a:r>
                  <a:rPr lang="en-GB" sz="1100" dirty="0">
                    <a:solidFill>
                      <a:schemeClr val="tx1"/>
                    </a:solidFill>
                  </a:rPr>
                  <a:t>= 0</a:t>
                </a:r>
                <a:endParaRPr lang="en-GB" sz="1100" dirty="0">
                  <a:solidFill>
                    <a:schemeClr val="tx1"/>
                  </a:solidFill>
                  <a:effectLst/>
                  <a:highlight>
                    <a:srgbClr val="00FF00"/>
                  </a:highlight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9" name="Connector: Elbow 78">
                <a:extLst>
                  <a:ext uri="{FF2B5EF4-FFF2-40B4-BE49-F238E27FC236}">
                    <a16:creationId xmlns:a16="http://schemas.microsoft.com/office/drawing/2014/main" id="{D812B455-5D9F-4858-9CF6-AB0E1C7A734B}"/>
                  </a:ext>
                </a:extLst>
              </p:cNvPr>
              <p:cNvCxnSpPr>
                <a:cxnSpLocks/>
                <a:endCxn id="72" idx="3"/>
              </p:cNvCxnSpPr>
              <p:nvPr/>
            </p:nvCxnSpPr>
            <p:spPr>
              <a:xfrm rot="5400000">
                <a:off x="2112077" y="4725623"/>
                <a:ext cx="4176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97631D19-207D-451F-B2DD-3C0ECD620B5C}"/>
                </a:ext>
              </a:extLst>
            </p:cNvPr>
            <p:cNvGrpSpPr/>
            <p:nvPr/>
          </p:nvGrpSpPr>
          <p:grpSpPr>
            <a:xfrm>
              <a:off x="4281167" y="4646225"/>
              <a:ext cx="958200" cy="1964780"/>
              <a:chOff x="1485323" y="4639380"/>
              <a:chExt cx="958200" cy="1964780"/>
            </a:xfrm>
          </p:grpSpPr>
          <p:sp>
            <p:nvSpPr>
              <p:cNvPr id="81" name="Flowchart: Process 80">
                <a:extLst>
                  <a:ext uri="{FF2B5EF4-FFF2-40B4-BE49-F238E27FC236}">
                    <a16:creationId xmlns:a16="http://schemas.microsoft.com/office/drawing/2014/main" id="{A5A8C551-BF3D-4AD7-A8FA-44EA231E2C54}"/>
                  </a:ext>
                </a:extLst>
              </p:cNvPr>
              <p:cNvSpPr/>
              <p:nvPr/>
            </p:nvSpPr>
            <p:spPr>
              <a:xfrm>
                <a:off x="1485519" y="5428100"/>
                <a:ext cx="712800" cy="537337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</a:t>
                </a: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+</a:t>
                </a:r>
                <a:endParaRPr lang="en-GB" sz="1100" b="1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n=0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lowchart: Process 81">
                <a:extLst>
                  <a:ext uri="{FF2B5EF4-FFF2-40B4-BE49-F238E27FC236}">
                    <a16:creationId xmlns:a16="http://schemas.microsoft.com/office/drawing/2014/main" id="{B2EA4C60-FE77-4230-8CA8-6ABCA57AC497}"/>
                  </a:ext>
                </a:extLst>
              </p:cNvPr>
              <p:cNvSpPr/>
              <p:nvPr/>
            </p:nvSpPr>
            <p:spPr>
              <a:xfrm>
                <a:off x="1485519" y="4789378"/>
                <a:ext cx="712800" cy="535382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CT -</a:t>
                </a: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n=0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3" name="Connector: Elbow 82">
                <a:extLst>
                  <a:ext uri="{FF2B5EF4-FFF2-40B4-BE49-F238E27FC236}">
                    <a16:creationId xmlns:a16="http://schemas.microsoft.com/office/drawing/2014/main" id="{7CC73EBC-4794-415A-9198-9BBF83E1068C}"/>
                  </a:ext>
                </a:extLst>
              </p:cNvPr>
              <p:cNvCxnSpPr>
                <a:cxnSpLocks/>
                <a:endCxn id="86" idx="3"/>
              </p:cNvCxnSpPr>
              <p:nvPr/>
            </p:nvCxnSpPr>
            <p:spPr>
              <a:xfrm rot="5400000">
                <a:off x="1472377" y="5365323"/>
                <a:ext cx="16970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nector: Elbow 83">
                <a:extLst>
                  <a:ext uri="{FF2B5EF4-FFF2-40B4-BE49-F238E27FC236}">
                    <a16:creationId xmlns:a16="http://schemas.microsoft.com/office/drawing/2014/main" id="{54F65861-F714-45D0-A77B-C77B43AE8F3A}"/>
                  </a:ext>
                </a:extLst>
              </p:cNvPr>
              <p:cNvCxnSpPr>
                <a:cxnSpLocks/>
                <a:endCxn id="81" idx="3"/>
              </p:cNvCxnSpPr>
              <p:nvPr/>
            </p:nvCxnSpPr>
            <p:spPr>
              <a:xfrm rot="5400000">
                <a:off x="1792227" y="5045473"/>
                <a:ext cx="10573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Flowchart: Process 85">
                <a:extLst>
                  <a:ext uri="{FF2B5EF4-FFF2-40B4-BE49-F238E27FC236}">
                    <a16:creationId xmlns:a16="http://schemas.microsoft.com/office/drawing/2014/main" id="{D028FD5E-F9CB-4252-B7B9-25EFAEDA736B}"/>
                  </a:ext>
                </a:extLst>
              </p:cNvPr>
              <p:cNvSpPr/>
              <p:nvPr/>
            </p:nvSpPr>
            <p:spPr>
              <a:xfrm>
                <a:off x="1485323" y="6068778"/>
                <a:ext cx="712996" cy="535382"/>
              </a:xfrm>
              <a:prstGeom prst="flowChartProcess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AC2 </a:t>
                </a: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CT </a:t>
                </a:r>
                <a:r>
                  <a:rPr lang="en-GB" sz="1100" b="1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inc.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GB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n=1*</a:t>
                </a:r>
                <a:endParaRPr lang="en-GB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8" name="Connector: Elbow 87">
                <a:extLst>
                  <a:ext uri="{FF2B5EF4-FFF2-40B4-BE49-F238E27FC236}">
                    <a16:creationId xmlns:a16="http://schemas.microsoft.com/office/drawing/2014/main" id="{49E183F4-E3B3-4A3A-BBFA-C941AF190B19}"/>
                  </a:ext>
                </a:extLst>
              </p:cNvPr>
              <p:cNvCxnSpPr>
                <a:cxnSpLocks/>
                <a:endCxn id="82" idx="3"/>
              </p:cNvCxnSpPr>
              <p:nvPr/>
            </p:nvCxnSpPr>
            <p:spPr>
              <a:xfrm rot="5400000">
                <a:off x="2112077" y="4725623"/>
                <a:ext cx="417689" cy="245203"/>
              </a:xfrm>
              <a:prstGeom prst="bentConnector2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320360B-D1DA-48CB-A54A-AB92B3BC6700}"/>
              </a:ext>
            </a:extLst>
          </p:cNvPr>
          <p:cNvGrpSpPr/>
          <p:nvPr/>
        </p:nvGrpSpPr>
        <p:grpSpPr>
          <a:xfrm>
            <a:off x="5673239" y="3991680"/>
            <a:ext cx="4327091" cy="2611100"/>
            <a:chOff x="5673239" y="3991680"/>
            <a:chExt cx="4327091" cy="2611100"/>
          </a:xfrm>
        </p:grpSpPr>
        <p:sp>
          <p:nvSpPr>
            <p:cNvPr id="18" name="Flowchart: Process 17">
              <a:extLst>
                <a:ext uri="{FF2B5EF4-FFF2-40B4-BE49-F238E27FC236}">
                  <a16:creationId xmlns:a16="http://schemas.microsoft.com/office/drawing/2014/main" id="{17419DEB-FD2C-4349-BE4A-53CB905A4EF2}"/>
                </a:ext>
              </a:extLst>
            </p:cNvPr>
            <p:cNvSpPr/>
            <p:nvPr/>
          </p:nvSpPr>
          <p:spPr>
            <a:xfrm>
              <a:off x="5994660" y="3991680"/>
              <a:ext cx="1202400" cy="647700"/>
            </a:xfrm>
            <a:prstGeom prst="flowChartProcess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100" b="1" dirty="0">
                  <a:solidFill>
                    <a:srgbClr val="000000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cobas</a:t>
              </a:r>
              <a:r>
                <a:rPr lang="en-GB" sz="1100" dirty="0">
                  <a:solidFill>
                    <a:srgbClr val="000000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CT/NG </a:t>
              </a:r>
              <a:r>
                <a:rPr lang="en-GB" sz="1100" b="1" dirty="0" err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NG</a:t>
              </a: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-</a:t>
              </a:r>
              <a:endPara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n=551</a:t>
              </a:r>
              <a:endPara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lowchart: Process 18">
              <a:extLst>
                <a:ext uri="{FF2B5EF4-FFF2-40B4-BE49-F238E27FC236}">
                  <a16:creationId xmlns:a16="http://schemas.microsoft.com/office/drawing/2014/main" id="{9AD2CEA7-E111-436A-A90E-B99EC4559DE6}"/>
                </a:ext>
              </a:extLst>
            </p:cNvPr>
            <p:cNvSpPr/>
            <p:nvPr/>
          </p:nvSpPr>
          <p:spPr>
            <a:xfrm>
              <a:off x="7391983" y="3991680"/>
              <a:ext cx="1202400" cy="647700"/>
            </a:xfrm>
            <a:prstGeom prst="flowChartProcess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100" b="1" dirty="0">
                  <a:solidFill>
                    <a:srgbClr val="000000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cobas</a:t>
              </a: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CT/NG </a:t>
              </a: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100" b="1" dirty="0">
                  <a:solidFill>
                    <a:srgbClr val="000000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N</a:t>
              </a:r>
              <a:r>
                <a:rPr lang="en-GB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G</a:t>
              </a: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+</a:t>
              </a:r>
              <a:endPara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n=5</a:t>
              </a:r>
              <a:endPara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lowchart: Process 19">
              <a:extLst>
                <a:ext uri="{FF2B5EF4-FFF2-40B4-BE49-F238E27FC236}">
                  <a16:creationId xmlns:a16="http://schemas.microsoft.com/office/drawing/2014/main" id="{EC7CFD03-11A8-41E1-8F79-BB3FE0C3AEB6}"/>
                </a:ext>
              </a:extLst>
            </p:cNvPr>
            <p:cNvSpPr/>
            <p:nvPr/>
          </p:nvSpPr>
          <p:spPr>
            <a:xfrm>
              <a:off x="8797930" y="3991680"/>
              <a:ext cx="1202400" cy="647700"/>
            </a:xfrm>
            <a:prstGeom prst="flowChartProcess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100" b="1" dirty="0">
                  <a:solidFill>
                    <a:srgbClr val="000000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cobas</a:t>
              </a: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CT/NG </a:t>
              </a:r>
              <a:r>
                <a:rPr lang="en-GB" sz="1100" b="1" dirty="0" err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NG</a:t>
              </a:r>
              <a:r>
                <a:rPr lang="en-GB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inconclusive</a:t>
              </a:r>
              <a:endPara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GB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n=0</a:t>
              </a:r>
              <a:endParaRPr lang="en-GB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6F8B069D-F8C9-45B9-B31A-F4E9537BE7E0}"/>
                </a:ext>
              </a:extLst>
            </p:cNvPr>
            <p:cNvGrpSpPr/>
            <p:nvPr/>
          </p:nvGrpSpPr>
          <p:grpSpPr>
            <a:xfrm>
              <a:off x="5673239" y="4638000"/>
              <a:ext cx="3746203" cy="1964780"/>
              <a:chOff x="5673239" y="4638000"/>
              <a:chExt cx="3746203" cy="1964780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6B8535F3-A1ED-4C29-B493-AA684E50AF69}"/>
                  </a:ext>
                </a:extLst>
              </p:cNvPr>
              <p:cNvGrpSpPr/>
              <p:nvPr/>
            </p:nvGrpSpPr>
            <p:grpSpPr>
              <a:xfrm>
                <a:off x="5673239" y="4638000"/>
                <a:ext cx="958200" cy="1964780"/>
                <a:chOff x="1485323" y="4639380"/>
                <a:chExt cx="958200" cy="1964780"/>
              </a:xfrm>
            </p:grpSpPr>
            <p:sp>
              <p:nvSpPr>
                <p:cNvPr id="90" name="Flowchart: Process 89">
                  <a:extLst>
                    <a:ext uri="{FF2B5EF4-FFF2-40B4-BE49-F238E27FC236}">
                      <a16:creationId xmlns:a16="http://schemas.microsoft.com/office/drawing/2014/main" id="{5F805916-E5E9-42E4-9F3D-2665FADBE953}"/>
                    </a:ext>
                  </a:extLst>
                </p:cNvPr>
                <p:cNvSpPr/>
                <p:nvPr/>
              </p:nvSpPr>
              <p:spPr>
                <a:xfrm>
                  <a:off x="1485519" y="5428100"/>
                  <a:ext cx="712800" cy="537337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 +</a:t>
                  </a:r>
                  <a:endParaRPr lang="en-GB" sz="1100" b="1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n=0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Flowchart: Process 90">
                  <a:extLst>
                    <a:ext uri="{FF2B5EF4-FFF2-40B4-BE49-F238E27FC236}">
                      <a16:creationId xmlns:a16="http://schemas.microsoft.com/office/drawing/2014/main" id="{D9223A57-B736-4730-918E-1C5A3C64E9DA}"/>
                    </a:ext>
                  </a:extLst>
                </p:cNvPr>
                <p:cNvSpPr/>
                <p:nvPr/>
              </p:nvSpPr>
              <p:spPr>
                <a:xfrm>
                  <a:off x="1485519" y="4789378"/>
                  <a:ext cx="712800" cy="535382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 -</a:t>
                  </a: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n=551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92" name="Connector: Elbow 91">
                  <a:extLst>
                    <a:ext uri="{FF2B5EF4-FFF2-40B4-BE49-F238E27FC236}">
                      <a16:creationId xmlns:a16="http://schemas.microsoft.com/office/drawing/2014/main" id="{1B5BE286-ACB3-4696-85AC-D3483B89FEFB}"/>
                    </a:ext>
                  </a:extLst>
                </p:cNvPr>
                <p:cNvCxnSpPr>
                  <a:cxnSpLocks/>
                  <a:endCxn id="94" idx="3"/>
                </p:cNvCxnSpPr>
                <p:nvPr/>
              </p:nvCxnSpPr>
              <p:spPr>
                <a:xfrm rot="5400000">
                  <a:off x="1472377" y="5365323"/>
                  <a:ext cx="16970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Connector: Elbow 92">
                  <a:extLst>
                    <a:ext uri="{FF2B5EF4-FFF2-40B4-BE49-F238E27FC236}">
                      <a16:creationId xmlns:a16="http://schemas.microsoft.com/office/drawing/2014/main" id="{58F7A574-C59F-4A55-B057-A5843E812B3C}"/>
                    </a:ext>
                  </a:extLst>
                </p:cNvPr>
                <p:cNvCxnSpPr>
                  <a:cxnSpLocks/>
                  <a:endCxn id="90" idx="3"/>
                </p:cNvCxnSpPr>
                <p:nvPr/>
              </p:nvCxnSpPr>
              <p:spPr>
                <a:xfrm rot="5400000">
                  <a:off x="1792227" y="5045473"/>
                  <a:ext cx="10573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4" name="Flowchart: Process 93">
                  <a:extLst>
                    <a:ext uri="{FF2B5EF4-FFF2-40B4-BE49-F238E27FC236}">
                      <a16:creationId xmlns:a16="http://schemas.microsoft.com/office/drawing/2014/main" id="{B6545537-BD84-4543-B430-1ABD759139FC}"/>
                    </a:ext>
                  </a:extLst>
                </p:cNvPr>
                <p:cNvSpPr/>
                <p:nvPr/>
              </p:nvSpPr>
              <p:spPr>
                <a:xfrm>
                  <a:off x="1485323" y="6068778"/>
                  <a:ext cx="712996" cy="535382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</a:t>
                  </a:r>
                  <a:r>
                    <a:rPr lang="en-GB" sz="1100" b="1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GB" sz="1100" b="1" dirty="0" err="1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inc.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n=0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95" name="Connector: Elbow 94">
                  <a:extLst>
                    <a:ext uri="{FF2B5EF4-FFF2-40B4-BE49-F238E27FC236}">
                      <a16:creationId xmlns:a16="http://schemas.microsoft.com/office/drawing/2014/main" id="{3DB7FC37-DD52-4225-A85B-8DC898185BC3}"/>
                    </a:ext>
                  </a:extLst>
                </p:cNvPr>
                <p:cNvCxnSpPr>
                  <a:cxnSpLocks/>
                  <a:endCxn id="91" idx="3"/>
                </p:cNvCxnSpPr>
                <p:nvPr/>
              </p:nvCxnSpPr>
              <p:spPr>
                <a:xfrm rot="5400000">
                  <a:off x="2112077" y="4725623"/>
                  <a:ext cx="4176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8D0A86E8-B8F2-4E1A-AC35-5488E4C36E48}"/>
                  </a:ext>
                </a:extLst>
              </p:cNvPr>
              <p:cNvGrpSpPr/>
              <p:nvPr/>
            </p:nvGrpSpPr>
            <p:grpSpPr>
              <a:xfrm>
                <a:off x="7067241" y="4638000"/>
                <a:ext cx="958200" cy="1964780"/>
                <a:chOff x="1485323" y="4639380"/>
                <a:chExt cx="958200" cy="1964780"/>
              </a:xfrm>
            </p:grpSpPr>
            <p:sp>
              <p:nvSpPr>
                <p:cNvPr id="97" name="Flowchart: Process 96">
                  <a:extLst>
                    <a:ext uri="{FF2B5EF4-FFF2-40B4-BE49-F238E27FC236}">
                      <a16:creationId xmlns:a16="http://schemas.microsoft.com/office/drawing/2014/main" id="{656AEA98-DC38-43B9-A50F-8F3B725C12BF}"/>
                    </a:ext>
                  </a:extLst>
                </p:cNvPr>
                <p:cNvSpPr/>
                <p:nvPr/>
              </p:nvSpPr>
              <p:spPr>
                <a:xfrm>
                  <a:off x="1485519" y="5428100"/>
                  <a:ext cx="712800" cy="537337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 +</a:t>
                  </a:r>
                  <a:endParaRPr lang="en-GB" sz="1100" b="1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n=4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8" name="Flowchart: Process 97">
                  <a:extLst>
                    <a:ext uri="{FF2B5EF4-FFF2-40B4-BE49-F238E27FC236}">
                      <a16:creationId xmlns:a16="http://schemas.microsoft.com/office/drawing/2014/main" id="{947A7468-15DB-4FF4-94FA-46BC3C149727}"/>
                    </a:ext>
                  </a:extLst>
                </p:cNvPr>
                <p:cNvSpPr/>
                <p:nvPr/>
              </p:nvSpPr>
              <p:spPr>
                <a:xfrm>
                  <a:off x="1485519" y="4789378"/>
                  <a:ext cx="712800" cy="535382"/>
                </a:xfrm>
                <a:prstGeom prst="flowChart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 -</a:t>
                  </a: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n=1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99" name="Connector: Elbow 98">
                  <a:extLst>
                    <a:ext uri="{FF2B5EF4-FFF2-40B4-BE49-F238E27FC236}">
                      <a16:creationId xmlns:a16="http://schemas.microsoft.com/office/drawing/2014/main" id="{7109EE57-19D3-49E1-9F38-3409DB1DFC28}"/>
                    </a:ext>
                  </a:extLst>
                </p:cNvPr>
                <p:cNvCxnSpPr>
                  <a:cxnSpLocks/>
                  <a:endCxn id="101" idx="3"/>
                </p:cNvCxnSpPr>
                <p:nvPr/>
              </p:nvCxnSpPr>
              <p:spPr>
                <a:xfrm rot="5400000">
                  <a:off x="1472377" y="5365323"/>
                  <a:ext cx="16970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Connector: Elbow 99">
                  <a:extLst>
                    <a:ext uri="{FF2B5EF4-FFF2-40B4-BE49-F238E27FC236}">
                      <a16:creationId xmlns:a16="http://schemas.microsoft.com/office/drawing/2014/main" id="{EEB4FD6B-BDD6-4FA7-94DA-1BA4DD41793F}"/>
                    </a:ext>
                  </a:extLst>
                </p:cNvPr>
                <p:cNvCxnSpPr>
                  <a:cxnSpLocks/>
                  <a:endCxn id="97" idx="3"/>
                </p:cNvCxnSpPr>
                <p:nvPr/>
              </p:nvCxnSpPr>
              <p:spPr>
                <a:xfrm rot="5400000">
                  <a:off x="1792227" y="5045473"/>
                  <a:ext cx="10573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Flowchart: Process 100">
                  <a:extLst>
                    <a:ext uri="{FF2B5EF4-FFF2-40B4-BE49-F238E27FC236}">
                      <a16:creationId xmlns:a16="http://schemas.microsoft.com/office/drawing/2014/main" id="{50C44600-3360-44DF-BD10-BB3BC7964466}"/>
                    </a:ext>
                  </a:extLst>
                </p:cNvPr>
                <p:cNvSpPr/>
                <p:nvPr/>
              </p:nvSpPr>
              <p:spPr>
                <a:xfrm>
                  <a:off x="1485323" y="6068778"/>
                  <a:ext cx="712996" cy="535382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</a:t>
                  </a:r>
                  <a:r>
                    <a:rPr lang="en-GB" sz="1100" b="1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GB" sz="1100" b="1" dirty="0" err="1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inc.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 0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02" name="Connector: Elbow 101">
                  <a:extLst>
                    <a:ext uri="{FF2B5EF4-FFF2-40B4-BE49-F238E27FC236}">
                      <a16:creationId xmlns:a16="http://schemas.microsoft.com/office/drawing/2014/main" id="{97FABBC0-5BFB-4323-9D8F-4A000A4CF793}"/>
                    </a:ext>
                  </a:extLst>
                </p:cNvPr>
                <p:cNvCxnSpPr>
                  <a:cxnSpLocks/>
                  <a:endCxn id="98" idx="3"/>
                </p:cNvCxnSpPr>
                <p:nvPr/>
              </p:nvCxnSpPr>
              <p:spPr>
                <a:xfrm rot="5400000">
                  <a:off x="2112077" y="4725623"/>
                  <a:ext cx="4176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F50C4E1-1AB9-4F9E-BD4A-D6947D9A47FA}"/>
                  </a:ext>
                </a:extLst>
              </p:cNvPr>
              <p:cNvGrpSpPr/>
              <p:nvPr/>
            </p:nvGrpSpPr>
            <p:grpSpPr>
              <a:xfrm>
                <a:off x="8461242" y="4638000"/>
                <a:ext cx="958200" cy="1964780"/>
                <a:chOff x="1485323" y="4639380"/>
                <a:chExt cx="958200" cy="1964780"/>
              </a:xfrm>
            </p:grpSpPr>
            <p:sp>
              <p:nvSpPr>
                <p:cNvPr id="104" name="Flowchart: Process 103">
                  <a:extLst>
                    <a:ext uri="{FF2B5EF4-FFF2-40B4-BE49-F238E27FC236}">
                      <a16:creationId xmlns:a16="http://schemas.microsoft.com/office/drawing/2014/main" id="{8209F968-8A6D-4CFA-85D5-0FC7F12A69D4}"/>
                    </a:ext>
                  </a:extLst>
                </p:cNvPr>
                <p:cNvSpPr/>
                <p:nvPr/>
              </p:nvSpPr>
              <p:spPr>
                <a:xfrm>
                  <a:off x="1485519" y="5428100"/>
                  <a:ext cx="712800" cy="537337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 +</a:t>
                  </a:r>
                  <a:endParaRPr lang="en-GB" sz="1100" b="1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n=0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Flowchart: Process 104">
                  <a:extLst>
                    <a:ext uri="{FF2B5EF4-FFF2-40B4-BE49-F238E27FC236}">
                      <a16:creationId xmlns:a16="http://schemas.microsoft.com/office/drawing/2014/main" id="{2A49CF3A-23F2-434B-B009-846F82D3C608}"/>
                    </a:ext>
                  </a:extLst>
                </p:cNvPr>
                <p:cNvSpPr/>
                <p:nvPr/>
              </p:nvSpPr>
              <p:spPr>
                <a:xfrm>
                  <a:off x="1485519" y="4789378"/>
                  <a:ext cx="712800" cy="535382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 -</a:t>
                  </a: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n=0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06" name="Connector: Elbow 105">
                  <a:extLst>
                    <a:ext uri="{FF2B5EF4-FFF2-40B4-BE49-F238E27FC236}">
                      <a16:creationId xmlns:a16="http://schemas.microsoft.com/office/drawing/2014/main" id="{0ADCD66C-7C1A-4907-B66C-25A71AE46DC3}"/>
                    </a:ext>
                  </a:extLst>
                </p:cNvPr>
                <p:cNvCxnSpPr>
                  <a:cxnSpLocks/>
                  <a:endCxn id="108" idx="3"/>
                </p:cNvCxnSpPr>
                <p:nvPr/>
              </p:nvCxnSpPr>
              <p:spPr>
                <a:xfrm rot="5400000">
                  <a:off x="1472377" y="5365323"/>
                  <a:ext cx="16970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Connector: Elbow 106">
                  <a:extLst>
                    <a:ext uri="{FF2B5EF4-FFF2-40B4-BE49-F238E27FC236}">
                      <a16:creationId xmlns:a16="http://schemas.microsoft.com/office/drawing/2014/main" id="{BA8EC3DF-0071-4CF8-83A8-D8B06FB5D8B0}"/>
                    </a:ext>
                  </a:extLst>
                </p:cNvPr>
                <p:cNvCxnSpPr>
                  <a:cxnSpLocks/>
                  <a:endCxn id="104" idx="3"/>
                </p:cNvCxnSpPr>
                <p:nvPr/>
              </p:nvCxnSpPr>
              <p:spPr>
                <a:xfrm rot="5400000">
                  <a:off x="1792227" y="5045473"/>
                  <a:ext cx="10573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Flowchart: Process 107">
                  <a:extLst>
                    <a:ext uri="{FF2B5EF4-FFF2-40B4-BE49-F238E27FC236}">
                      <a16:creationId xmlns:a16="http://schemas.microsoft.com/office/drawing/2014/main" id="{FAB94B63-A051-49C6-B565-33BF3A1FBEB8}"/>
                    </a:ext>
                  </a:extLst>
                </p:cNvPr>
                <p:cNvSpPr/>
                <p:nvPr/>
              </p:nvSpPr>
              <p:spPr>
                <a:xfrm>
                  <a:off x="1485323" y="6068778"/>
                  <a:ext cx="712996" cy="535382"/>
                </a:xfrm>
                <a:prstGeom prst="flowChartProcess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AC2 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b="1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Arial" panose="020B0604020202020204" pitchFamily="34" charset="0"/>
                    </a:rPr>
                    <a:t>NG</a:t>
                  </a:r>
                  <a:r>
                    <a:rPr lang="en-GB" sz="1100" b="1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GB" sz="1100" b="1" dirty="0" err="1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inc.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Arial" panose="020B0604020202020204" pitchFamily="34" charset="0"/>
                    </a:rPr>
                    <a:t>n=0</a:t>
                  </a:r>
                  <a:endParaRPr lang="en-GB" sz="11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09" name="Connector: Elbow 108">
                  <a:extLst>
                    <a:ext uri="{FF2B5EF4-FFF2-40B4-BE49-F238E27FC236}">
                      <a16:creationId xmlns:a16="http://schemas.microsoft.com/office/drawing/2014/main" id="{76C076E3-B1B8-4F40-A49C-6BE622693327}"/>
                    </a:ext>
                  </a:extLst>
                </p:cNvPr>
                <p:cNvCxnSpPr>
                  <a:cxnSpLocks/>
                  <a:endCxn id="105" idx="3"/>
                </p:cNvCxnSpPr>
                <p:nvPr/>
              </p:nvCxnSpPr>
              <p:spPr>
                <a:xfrm rot="5400000">
                  <a:off x="2112077" y="4725623"/>
                  <a:ext cx="417689" cy="245203"/>
                </a:xfrm>
                <a:prstGeom prst="bentConnector2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48038E8B-763E-49B1-91D2-EC048B69C675}"/>
              </a:ext>
            </a:extLst>
          </p:cNvPr>
          <p:cNvSpPr/>
          <p:nvPr/>
        </p:nvSpPr>
        <p:spPr>
          <a:xfrm>
            <a:off x="137537" y="200372"/>
            <a:ext cx="383458" cy="395052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GB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en-GB" sz="11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0668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PPTCOMPATIBLERD03" val="RXP"/>
  <p:tag name="VARPPTTYPE" val="RXP"/>
  <p:tag name="VARPPTSLIDEFORMAT" val="RXP"/>
  <p:tag name="VARPPTCOMPATIBLE4" val="RXP"/>
  <p:tag name="VARSAVEMESSAGETIMESTAMP" val="RXP12/18/201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CF6DBAD-7AEA-4B17-A7CC-954ADD611800}" vid="{7930A6C9-CC55-4A54-B21B-711CC912DE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1699</TotalTime>
  <Words>308</Words>
  <Application>Microsoft Office PowerPoint</Application>
  <PresentationFormat>Widescreen</PresentationFormat>
  <Paragraphs>85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Tahoma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Holtom</dc:creator>
  <cp:lastModifiedBy>Corrinne Segal</cp:lastModifiedBy>
  <cp:revision>21</cp:revision>
  <dcterms:created xsi:type="dcterms:W3CDTF">2018-12-18T15:59:28Z</dcterms:created>
  <dcterms:modified xsi:type="dcterms:W3CDTF">2019-07-01T13:58:53Z</dcterms:modified>
</cp:coreProperties>
</file>