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20" r:id="rId1"/>
  </p:sldMasterIdLst>
  <p:notesMasterIdLst>
    <p:notesMasterId r:id="rId3"/>
  </p:notesMasterIdLst>
  <p:sldIdLst>
    <p:sldId id="292" r:id="rId2"/>
  </p:sldIdLst>
  <p:sldSz cx="7559675" cy="10691813"/>
  <p:notesSz cx="6858000" cy="9144000"/>
  <p:defaultTextStyle>
    <a:defPPr>
      <a:defRPr lang="zh-CN"/>
    </a:defPPr>
    <a:lvl1pPr marL="0" algn="l" defTabSz="955618" rtl="0" eaLnBrk="1" latinLnBrk="0" hangingPunct="1">
      <a:defRPr sz="1882" kern="1200">
        <a:solidFill>
          <a:schemeClr val="tx1"/>
        </a:solidFill>
        <a:latin typeface="+mn-lt"/>
        <a:ea typeface="+mn-ea"/>
        <a:cs typeface="+mn-cs"/>
      </a:defRPr>
    </a:lvl1pPr>
    <a:lvl2pPr marL="477809" algn="l" defTabSz="955618" rtl="0" eaLnBrk="1" latinLnBrk="0" hangingPunct="1">
      <a:defRPr sz="1882" kern="1200">
        <a:solidFill>
          <a:schemeClr val="tx1"/>
        </a:solidFill>
        <a:latin typeface="+mn-lt"/>
        <a:ea typeface="+mn-ea"/>
        <a:cs typeface="+mn-cs"/>
      </a:defRPr>
    </a:lvl2pPr>
    <a:lvl3pPr marL="955618" algn="l" defTabSz="955618" rtl="0" eaLnBrk="1" latinLnBrk="0" hangingPunct="1">
      <a:defRPr sz="1882" kern="1200">
        <a:solidFill>
          <a:schemeClr val="tx1"/>
        </a:solidFill>
        <a:latin typeface="+mn-lt"/>
        <a:ea typeface="+mn-ea"/>
        <a:cs typeface="+mn-cs"/>
      </a:defRPr>
    </a:lvl3pPr>
    <a:lvl4pPr marL="1433427" algn="l" defTabSz="955618" rtl="0" eaLnBrk="1" latinLnBrk="0" hangingPunct="1">
      <a:defRPr sz="1882" kern="1200">
        <a:solidFill>
          <a:schemeClr val="tx1"/>
        </a:solidFill>
        <a:latin typeface="+mn-lt"/>
        <a:ea typeface="+mn-ea"/>
        <a:cs typeface="+mn-cs"/>
      </a:defRPr>
    </a:lvl4pPr>
    <a:lvl5pPr marL="1911237" algn="l" defTabSz="955618" rtl="0" eaLnBrk="1" latinLnBrk="0" hangingPunct="1">
      <a:defRPr sz="1882" kern="1200">
        <a:solidFill>
          <a:schemeClr val="tx1"/>
        </a:solidFill>
        <a:latin typeface="+mn-lt"/>
        <a:ea typeface="+mn-ea"/>
        <a:cs typeface="+mn-cs"/>
      </a:defRPr>
    </a:lvl5pPr>
    <a:lvl6pPr marL="2389046" algn="l" defTabSz="955618" rtl="0" eaLnBrk="1" latinLnBrk="0" hangingPunct="1">
      <a:defRPr sz="1882" kern="1200">
        <a:solidFill>
          <a:schemeClr val="tx1"/>
        </a:solidFill>
        <a:latin typeface="+mn-lt"/>
        <a:ea typeface="+mn-ea"/>
        <a:cs typeface="+mn-cs"/>
      </a:defRPr>
    </a:lvl6pPr>
    <a:lvl7pPr marL="2866855" algn="l" defTabSz="955618" rtl="0" eaLnBrk="1" latinLnBrk="0" hangingPunct="1">
      <a:defRPr sz="1882" kern="1200">
        <a:solidFill>
          <a:schemeClr val="tx1"/>
        </a:solidFill>
        <a:latin typeface="+mn-lt"/>
        <a:ea typeface="+mn-ea"/>
        <a:cs typeface="+mn-cs"/>
      </a:defRPr>
    </a:lvl7pPr>
    <a:lvl8pPr marL="3344664" algn="l" defTabSz="955618" rtl="0" eaLnBrk="1" latinLnBrk="0" hangingPunct="1">
      <a:defRPr sz="1882" kern="1200">
        <a:solidFill>
          <a:schemeClr val="tx1"/>
        </a:solidFill>
        <a:latin typeface="+mn-lt"/>
        <a:ea typeface="+mn-ea"/>
        <a:cs typeface="+mn-cs"/>
      </a:defRPr>
    </a:lvl8pPr>
    <a:lvl9pPr marL="3822473" algn="l" defTabSz="955618" rtl="0" eaLnBrk="1" latinLnBrk="0" hangingPunct="1">
      <a:defRPr sz="188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4D4D4"/>
    <a:srgbClr val="606060"/>
    <a:srgbClr val="C7BD15"/>
    <a:srgbClr val="5E3F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927" autoAdjust="0"/>
    <p:restoredTop sz="94660"/>
  </p:normalViewPr>
  <p:slideViewPr>
    <p:cSldViewPr snapToGrid="0">
      <p:cViewPr>
        <p:scale>
          <a:sx n="75" d="100"/>
          <a:sy n="75" d="100"/>
        </p:scale>
        <p:origin x="120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D9A1D1-FA4B-4BFE-8CB1-BCF9D3D3172D}" type="datetimeFigureOut">
              <a:rPr lang="zh-CN" altLang="en-US" smtClean="0"/>
              <a:t>2021/7/20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A86657-A7F8-4317-B62B-26FBC9188DB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66220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04701" rtl="0" eaLnBrk="1" latinLnBrk="0" hangingPunct="1">
      <a:defRPr sz="1843" kern="1200">
        <a:solidFill>
          <a:schemeClr val="tx1"/>
        </a:solidFill>
        <a:latin typeface="+mn-lt"/>
        <a:ea typeface="+mn-ea"/>
        <a:cs typeface="+mn-cs"/>
      </a:defRPr>
    </a:lvl1pPr>
    <a:lvl2pPr marL="702351" algn="l" defTabSz="1404701" rtl="0" eaLnBrk="1" latinLnBrk="0" hangingPunct="1">
      <a:defRPr sz="1843" kern="1200">
        <a:solidFill>
          <a:schemeClr val="tx1"/>
        </a:solidFill>
        <a:latin typeface="+mn-lt"/>
        <a:ea typeface="+mn-ea"/>
        <a:cs typeface="+mn-cs"/>
      </a:defRPr>
    </a:lvl2pPr>
    <a:lvl3pPr marL="1404701" algn="l" defTabSz="1404701" rtl="0" eaLnBrk="1" latinLnBrk="0" hangingPunct="1">
      <a:defRPr sz="1843" kern="1200">
        <a:solidFill>
          <a:schemeClr val="tx1"/>
        </a:solidFill>
        <a:latin typeface="+mn-lt"/>
        <a:ea typeface="+mn-ea"/>
        <a:cs typeface="+mn-cs"/>
      </a:defRPr>
    </a:lvl3pPr>
    <a:lvl4pPr marL="2107052" algn="l" defTabSz="1404701" rtl="0" eaLnBrk="1" latinLnBrk="0" hangingPunct="1">
      <a:defRPr sz="1843" kern="1200">
        <a:solidFill>
          <a:schemeClr val="tx1"/>
        </a:solidFill>
        <a:latin typeface="+mn-lt"/>
        <a:ea typeface="+mn-ea"/>
        <a:cs typeface="+mn-cs"/>
      </a:defRPr>
    </a:lvl4pPr>
    <a:lvl5pPr marL="2809403" algn="l" defTabSz="1404701" rtl="0" eaLnBrk="1" latinLnBrk="0" hangingPunct="1">
      <a:defRPr sz="1843" kern="1200">
        <a:solidFill>
          <a:schemeClr val="tx1"/>
        </a:solidFill>
        <a:latin typeface="+mn-lt"/>
        <a:ea typeface="+mn-ea"/>
        <a:cs typeface="+mn-cs"/>
      </a:defRPr>
    </a:lvl5pPr>
    <a:lvl6pPr marL="3511753" algn="l" defTabSz="1404701" rtl="0" eaLnBrk="1" latinLnBrk="0" hangingPunct="1">
      <a:defRPr sz="1843" kern="1200">
        <a:solidFill>
          <a:schemeClr val="tx1"/>
        </a:solidFill>
        <a:latin typeface="+mn-lt"/>
        <a:ea typeface="+mn-ea"/>
        <a:cs typeface="+mn-cs"/>
      </a:defRPr>
    </a:lvl6pPr>
    <a:lvl7pPr marL="4214104" algn="l" defTabSz="1404701" rtl="0" eaLnBrk="1" latinLnBrk="0" hangingPunct="1">
      <a:defRPr sz="1843" kern="1200">
        <a:solidFill>
          <a:schemeClr val="tx1"/>
        </a:solidFill>
        <a:latin typeface="+mn-lt"/>
        <a:ea typeface="+mn-ea"/>
        <a:cs typeface="+mn-cs"/>
      </a:defRPr>
    </a:lvl7pPr>
    <a:lvl8pPr marL="4916454" algn="l" defTabSz="1404701" rtl="0" eaLnBrk="1" latinLnBrk="0" hangingPunct="1">
      <a:defRPr sz="1843" kern="1200">
        <a:solidFill>
          <a:schemeClr val="tx1"/>
        </a:solidFill>
        <a:latin typeface="+mn-lt"/>
        <a:ea typeface="+mn-ea"/>
        <a:cs typeface="+mn-cs"/>
      </a:defRPr>
    </a:lvl8pPr>
    <a:lvl9pPr marL="5618805" algn="l" defTabSz="1404701" rtl="0" eaLnBrk="1" latinLnBrk="0" hangingPunct="1">
      <a:defRPr sz="184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zh-CN" altLang="en-US" smtClean="0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77E45-2E4F-449D-AA81-A38A89EDEEEC}" type="datetimeFigureOut">
              <a:rPr lang="zh-CN" altLang="en-US" smtClean="0"/>
              <a:t>2021/7/20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9B6B6-0DE3-4F25-A449-77854D199D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40896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77E45-2E4F-449D-AA81-A38A89EDEEEC}" type="datetimeFigureOut">
              <a:rPr lang="zh-CN" altLang="en-US" smtClean="0"/>
              <a:t>2021/7/20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9B6B6-0DE3-4F25-A449-77854D199D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5424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77E45-2E4F-449D-AA81-A38A89EDEEEC}" type="datetimeFigureOut">
              <a:rPr lang="zh-CN" altLang="en-US" smtClean="0"/>
              <a:t>2021/7/20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9B6B6-0DE3-4F25-A449-77854D199D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8803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77E45-2E4F-449D-AA81-A38A89EDEEEC}" type="datetimeFigureOut">
              <a:rPr lang="zh-CN" altLang="en-US" smtClean="0"/>
              <a:t>2021/7/20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9B6B6-0DE3-4F25-A449-77854D199D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24504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77E45-2E4F-449D-AA81-A38A89EDEEEC}" type="datetimeFigureOut">
              <a:rPr lang="zh-CN" altLang="en-US" smtClean="0"/>
              <a:t>2021/7/20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9B6B6-0DE3-4F25-A449-77854D199D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1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77E45-2E4F-449D-AA81-A38A89EDEEEC}" type="datetimeFigureOut">
              <a:rPr lang="zh-CN" altLang="en-US" smtClean="0"/>
              <a:t>2021/7/20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9B6B6-0DE3-4F25-A449-77854D199D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26133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77E45-2E4F-449D-AA81-A38A89EDEEEC}" type="datetimeFigureOut">
              <a:rPr lang="zh-CN" altLang="en-US" smtClean="0"/>
              <a:t>2021/7/20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9B6B6-0DE3-4F25-A449-77854D199D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59286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77E45-2E4F-449D-AA81-A38A89EDEEEC}" type="datetimeFigureOut">
              <a:rPr lang="zh-CN" altLang="en-US" smtClean="0"/>
              <a:t>2021/7/20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9B6B6-0DE3-4F25-A449-77854D199D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61773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77E45-2E4F-449D-AA81-A38A89EDEEEC}" type="datetimeFigureOut">
              <a:rPr lang="zh-CN" altLang="en-US" smtClean="0"/>
              <a:t>2021/7/20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9B6B6-0DE3-4F25-A449-77854D199D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9813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77E45-2E4F-449D-AA81-A38A89EDEEEC}" type="datetimeFigureOut">
              <a:rPr lang="zh-CN" altLang="en-US" smtClean="0"/>
              <a:t>2021/7/20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9B6B6-0DE3-4F25-A449-77854D199D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97135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77E45-2E4F-449D-AA81-A38A89EDEEEC}" type="datetimeFigureOut">
              <a:rPr lang="zh-CN" altLang="en-US" smtClean="0"/>
              <a:t>2021/7/20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9B6B6-0DE3-4F25-A449-77854D199D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34830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877E45-2E4F-449D-AA81-A38A89EDEEEC}" type="datetimeFigureOut">
              <a:rPr lang="zh-CN" altLang="en-US" smtClean="0"/>
              <a:t>2021/7/20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99B6B6-0DE3-4F25-A449-77854D199D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6046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1876850" y="1052992"/>
            <a:ext cx="3776472" cy="2160640"/>
            <a:chOff x="1876850" y="2645572"/>
            <a:chExt cx="3776472" cy="2160640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995" b="3537"/>
            <a:stretch/>
          </p:blipFill>
          <p:spPr>
            <a:xfrm>
              <a:off x="1876850" y="2645572"/>
              <a:ext cx="3776472" cy="2160640"/>
            </a:xfrm>
            <a:prstGeom prst="rect">
              <a:avLst/>
            </a:prstGeom>
          </p:spPr>
        </p:pic>
        <p:sp>
          <p:nvSpPr>
            <p:cNvPr id="3" name="椭圆 2"/>
            <p:cNvSpPr/>
            <p:nvPr/>
          </p:nvSpPr>
          <p:spPr>
            <a:xfrm rot="20640000">
              <a:off x="4845050" y="3030379"/>
              <a:ext cx="547780" cy="302834"/>
            </a:xfrm>
            <a:prstGeom prst="ellipse">
              <a:avLst/>
            </a:prstGeom>
            <a:noFill/>
            <a:ln w="6350">
              <a:solidFill>
                <a:srgbClr val="00B0F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 rot="20640000">
              <a:off x="4405401" y="3423570"/>
              <a:ext cx="625191" cy="302834"/>
            </a:xfrm>
            <a:prstGeom prst="ellipse">
              <a:avLst/>
            </a:prstGeom>
            <a:noFill/>
            <a:ln w="6350">
              <a:solidFill>
                <a:srgbClr val="00B0F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 rot="20339411">
              <a:off x="3360141" y="3852456"/>
              <a:ext cx="1250683" cy="407382"/>
            </a:xfrm>
            <a:prstGeom prst="ellipse">
              <a:avLst/>
            </a:prstGeom>
            <a:noFill/>
            <a:ln w="6350">
              <a:solidFill>
                <a:srgbClr val="00B0F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2481350" y="4512903"/>
              <a:ext cx="1030200" cy="148156"/>
            </a:xfrm>
            <a:prstGeom prst="ellipse">
              <a:avLst/>
            </a:prstGeom>
            <a:noFill/>
            <a:ln w="6350">
              <a:solidFill>
                <a:srgbClr val="00B0F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482646" y="708660"/>
            <a:ext cx="66115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Figure </a:t>
            </a:r>
            <a:r>
              <a:rPr lang="en-US" altLang="zh-CN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S1</a:t>
            </a:r>
            <a:endParaRPr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82646" y="3345728"/>
            <a:ext cx="661157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Figure </a:t>
            </a:r>
            <a:r>
              <a:rPr lang="en-US" altLang="zh-CN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S1. Liquefaction-to-lesion volumetric ratio</a:t>
            </a:r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 (in the order of small to large values)</a:t>
            </a:r>
            <a:r>
              <a:rPr lang="en-US" altLang="zh-CN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of all patients</a:t>
            </a:r>
          </a:p>
          <a:p>
            <a:pPr>
              <a:lnSpc>
                <a:spcPct val="150000"/>
              </a:lnSpc>
            </a:pP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Liquefaction-to-lesion volumetric </a:t>
            </a:r>
            <a:r>
              <a:rPr lang="en-US" altLang="zh-CN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ratios were distributed mainly in four different sections, relevant proportional datasets could be 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identified as 0%, &lt;50%, 50~75</a:t>
            </a:r>
            <a:r>
              <a:rPr lang="en-US" altLang="zh-CN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% and </a:t>
            </a:r>
            <a:r>
              <a:rPr lang="zh-CN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≥</a:t>
            </a:r>
            <a:r>
              <a:rPr lang="en-US" altLang="zh-CN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75% and such patterns consisted up the basis of quantification of central liquefaction.</a:t>
            </a:r>
            <a:endParaRPr lang="en-US" altLang="zh-CN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3219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4195</TotalTime>
  <Words>63</Words>
  <Application>Microsoft Office PowerPoint</Application>
  <PresentationFormat>Custom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等线</vt:lpstr>
      <vt:lpstr>等线 Light</vt:lpstr>
      <vt:lpstr>Office 主题​​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Alojera, Michelle</cp:lastModifiedBy>
  <cp:revision>119</cp:revision>
  <dcterms:created xsi:type="dcterms:W3CDTF">2021-03-22T09:16:26Z</dcterms:created>
  <dcterms:modified xsi:type="dcterms:W3CDTF">2021-07-19T16:20:56Z</dcterms:modified>
</cp:coreProperties>
</file>