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720" r:id="rId1"/>
  </p:sldMasterIdLst>
  <p:notesMasterIdLst>
    <p:notesMasterId r:id="rId3"/>
  </p:notesMasterIdLst>
  <p:sldIdLst>
    <p:sldId id="293" r:id="rId2"/>
  </p:sldIdLst>
  <p:sldSz cx="7559675" cy="10691813"/>
  <p:notesSz cx="6858000" cy="9144000"/>
  <p:defaultTextStyle>
    <a:defPPr>
      <a:defRPr lang="zh-CN"/>
    </a:defPPr>
    <a:lvl1pPr marL="0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1pPr>
    <a:lvl2pPr marL="477809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2pPr>
    <a:lvl3pPr marL="955618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3pPr>
    <a:lvl4pPr marL="1433427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4pPr>
    <a:lvl5pPr marL="1911237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5pPr>
    <a:lvl6pPr marL="2389046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6pPr>
    <a:lvl7pPr marL="2866855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7pPr>
    <a:lvl8pPr marL="3344664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8pPr>
    <a:lvl9pPr marL="3822473" algn="l" defTabSz="955618" rtl="0" eaLnBrk="1" latinLnBrk="0" hangingPunct="1">
      <a:defRPr sz="188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4D4D4"/>
    <a:srgbClr val="606060"/>
    <a:srgbClr val="C7BD15"/>
    <a:srgbClr val="5E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927" autoAdjust="0"/>
    <p:restoredTop sz="94660"/>
  </p:normalViewPr>
  <p:slideViewPr>
    <p:cSldViewPr snapToGrid="0">
      <p:cViewPr varScale="1">
        <p:scale>
          <a:sx n="45" d="100"/>
          <a:sy n="45" d="100"/>
        </p:scale>
        <p:origin x="192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9A1D1-FA4B-4BFE-8CB1-BCF9D3D3172D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A86657-A7F8-4317-B62B-26FBC9188DB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62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1pPr>
    <a:lvl2pPr marL="702351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2pPr>
    <a:lvl3pPr marL="1404701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3pPr>
    <a:lvl4pPr marL="2107052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4pPr>
    <a:lvl5pPr marL="2809403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5pPr>
    <a:lvl6pPr marL="3511753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6pPr>
    <a:lvl7pPr marL="4214104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7pPr>
    <a:lvl8pPr marL="4916454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8pPr>
    <a:lvl9pPr marL="5618805" algn="l" defTabSz="1404701" rtl="0" eaLnBrk="1" latinLnBrk="0" hangingPunct="1">
      <a:defRPr sz="184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A86657-A7F8-4317-B62B-26FBC9188DB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32398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089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424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8031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4504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1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613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5928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177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981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713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3483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877E45-2E4F-449D-AA81-A38A89EDEEEC}" type="datetimeFigureOut">
              <a:rPr lang="zh-CN" altLang="en-US" smtClean="0"/>
              <a:t>2021/7/20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99B6B6-0DE3-4F25-A449-77854D199D3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604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38847" y="1053727"/>
            <a:ext cx="6480903" cy="1774147"/>
            <a:chOff x="538847" y="2646307"/>
            <a:chExt cx="6480903" cy="1774147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93" t="8082" r="52439" b="57420"/>
            <a:stretch/>
          </p:blipFill>
          <p:spPr>
            <a:xfrm>
              <a:off x="2698533" y="2648863"/>
              <a:ext cx="2162435" cy="1771591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pic>
          <p:nvPicPr>
            <p:cNvPr id="15" name="图片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496" t="8012" r="3507" b="57773"/>
            <a:stretch/>
          </p:blipFill>
          <p:spPr>
            <a:xfrm>
              <a:off x="539750" y="2648863"/>
              <a:ext cx="2158782" cy="1771591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88" t="53110" r="51644" b="12604"/>
            <a:stretch/>
          </p:blipFill>
          <p:spPr>
            <a:xfrm>
              <a:off x="4857314" y="2648863"/>
              <a:ext cx="2162436" cy="1771591"/>
            </a:xfrm>
            <a:prstGeom prst="rect">
              <a:avLst/>
            </a:prstGeom>
            <a:ln w="3175">
              <a:solidFill>
                <a:schemeClr val="tx1"/>
              </a:solidFill>
            </a:ln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98A4670F-A2AF-4413-8691-DF2F7AE38E8B}"/>
                </a:ext>
              </a:extLst>
            </p:cNvPr>
            <p:cNvSpPr txBox="1"/>
            <p:nvPr/>
          </p:nvSpPr>
          <p:spPr>
            <a:xfrm>
              <a:off x="538847" y="2646307"/>
              <a:ext cx="284179" cy="23993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000" b="1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a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2264EA60-B72B-42CB-AC68-E016DADC16C0}"/>
                </a:ext>
              </a:extLst>
            </p:cNvPr>
            <p:cNvSpPr txBox="1"/>
            <p:nvPr/>
          </p:nvSpPr>
          <p:spPr>
            <a:xfrm>
              <a:off x="2708003" y="2650609"/>
              <a:ext cx="267077" cy="23993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000" b="1" dirty="0"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b</a:t>
              </a:r>
              <a:endParaRPr lang="zh-CN" altLang="en-US" sz="1000" dirty="0"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B82115C4-F048-4681-8604-4267F2F526A5}"/>
                </a:ext>
              </a:extLst>
            </p:cNvPr>
            <p:cNvSpPr txBox="1"/>
            <p:nvPr/>
          </p:nvSpPr>
          <p:spPr>
            <a:xfrm>
              <a:off x="4858247" y="2650878"/>
              <a:ext cx="298386" cy="239938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r>
                <a:rPr lang="en-US" altLang="zh-CN" sz="1000" b="1" dirty="0">
                  <a:solidFill>
                    <a:schemeClr val="bg1"/>
                  </a:solidFill>
                  <a:latin typeface="Arial" panose="020B0604020202020204" pitchFamily="34" charset="0"/>
                  <a:ea typeface="黑体" panose="02010609060101010101" pitchFamily="49" charset="-122"/>
                  <a:cs typeface="Arial" panose="020B0604020202020204" pitchFamily="34" charset="0"/>
                </a:rPr>
                <a:t>c</a:t>
              </a:r>
              <a:endParaRPr lang="zh-CN" altLang="en-US" sz="1000" dirty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endParaR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482646" y="708660"/>
            <a:ext cx="66115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S2</a:t>
            </a:r>
            <a:endParaRPr lang="zh-CN" alt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82646" y="3010448"/>
            <a:ext cx="661157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>
                <a:latin typeface="Arial" panose="020B0604020202020204" pitchFamily="34" charset="0"/>
                <a:cs typeface="Arial" panose="020B0604020202020204" pitchFamily="34" charset="0"/>
              </a:rPr>
              <a:t>Figure </a:t>
            </a:r>
            <a:r>
              <a:rPr lang="en-US" altLang="zh-CN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S2. Calculation of TBR value based on SUV measurements</a:t>
            </a:r>
            <a:endParaRPr lang="en-US" altLang="zh-CN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a-c: Three high </a:t>
            </a:r>
            <a:r>
              <a:rPr lang="en-US" altLang="zh-CN" sz="12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F-FDG-uptaking lesions (respectively at right lobe, left medial lobe and left lateral lobe) in this patient; </a:t>
            </a: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a: CT; </a:t>
            </a: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b: PET;</a:t>
            </a: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c: Measurement of </a:t>
            </a:r>
            <a:r>
              <a:rPr lang="en-US" altLang="zh-CN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altLang="zh-CN" sz="12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at LME and </a:t>
            </a:r>
            <a:r>
              <a:rPr lang="en-US" altLang="zh-CN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altLang="zh-CN" sz="12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ave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at background liver in the same PET/CT slide;</a:t>
            </a:r>
          </a:p>
          <a:p>
            <a:pPr>
              <a:lnSpc>
                <a:spcPct val="150000"/>
              </a:lnSpc>
            </a:pP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Example: </a:t>
            </a:r>
            <a:r>
              <a:rPr lang="en-US" altLang="zh-CN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altLang="zh-CN" sz="12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for lesions at left medial lobe and left lateral lobes respectively were 13.395 and 13.304, while </a:t>
            </a:r>
            <a:r>
              <a:rPr lang="en-US" altLang="zh-CN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altLang="zh-CN" sz="12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ave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for background liver was 2.337, thus, TBR=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altLang="zh-CN" sz="12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max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 / </a:t>
            </a:r>
            <a:r>
              <a:rPr lang="en-US" altLang="zh-CN" sz="1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altLang="zh-CN" sz="1200" baseline="-25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ave</a:t>
            </a:r>
            <a:r>
              <a:rPr lang="en-US" altLang="zh-CN" sz="1200" baseline="-25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=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corresponding lesions </a:t>
            </a:r>
            <a:r>
              <a:rPr lang="en-US" altLang="zh-CN" sz="1200" dirty="0">
                <a:latin typeface="Arial" panose="020B0604020202020204" pitchFamily="34" charset="0"/>
                <a:cs typeface="Arial" panose="020B0604020202020204" pitchFamily="34" charset="0"/>
              </a:rPr>
              <a:t>respectively </a:t>
            </a:r>
            <a:r>
              <a:rPr lang="en-US" altLang="zh-CN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were 13.395/2.337=5.73 and 13.304/2.337=5.69.</a:t>
            </a:r>
            <a:endParaRPr lang="en-US" altLang="zh-CN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145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4195</TotalTime>
  <Words>111</Words>
  <Application>Microsoft Office PowerPoint</Application>
  <PresentationFormat>Custom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黑体</vt:lpstr>
      <vt:lpstr>Arial</vt:lpstr>
      <vt:lpstr>Calibri</vt:lpstr>
      <vt:lpstr>Calibri Light</vt:lpstr>
      <vt:lpstr>等线</vt:lpstr>
      <vt:lpstr>等线 Light</vt:lpstr>
      <vt:lpstr>Office 主题​​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Alojera, Michelle</cp:lastModifiedBy>
  <cp:revision>119</cp:revision>
  <dcterms:created xsi:type="dcterms:W3CDTF">2021-03-22T09:16:26Z</dcterms:created>
  <dcterms:modified xsi:type="dcterms:W3CDTF">2021-07-19T16:21:26Z</dcterms:modified>
</cp:coreProperties>
</file>