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</p:sldIdLst>
  <p:sldSz cx="6858000" cy="9144000" type="screen4x3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80" d="100"/>
          <a:sy n="80" d="100"/>
        </p:scale>
        <p:origin x="-1596" y="-72"/>
      </p:cViewPr>
      <p:guideLst>
        <p:guide orient="horz" pos="2880"/>
        <p:guide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de-D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'Sigma plot iNOS data'!$K$10</c:f>
              <c:strCache>
                <c:ptCount val="1"/>
                <c:pt idx="0">
                  <c:v>Wt</c:v>
                </c:pt>
              </c:strCache>
            </c:strRef>
          </c:tx>
          <c:spPr>
            <a:solidFill>
              <a:schemeClr val="tx1">
                <a:lumMod val="50000"/>
                <a:lumOff val="50000"/>
              </a:schemeClr>
            </a:solidFill>
            <a:ln>
              <a:solidFill>
                <a:sysClr val="windowText" lastClr="000000"/>
              </a:solidFill>
            </a:ln>
          </c:spPr>
          <c:invertIfNegative val="0"/>
          <c:errBars>
            <c:errBarType val="plus"/>
            <c:errValType val="cust"/>
            <c:noEndCap val="0"/>
            <c:plus>
              <c:numRef>
                <c:f>'Sigma plot iNOS data'!$K$18:$K$19</c:f>
                <c:numCache>
                  <c:formatCode>General</c:formatCode>
                  <c:ptCount val="2"/>
                  <c:pt idx="0">
                    <c:v>0.14399999999999999</c:v>
                  </c:pt>
                  <c:pt idx="1">
                    <c:v>13.536</c:v>
                  </c:pt>
                </c:numCache>
              </c:numRef>
            </c:plus>
            <c:minus>
              <c:numLit>
                <c:formatCode>General</c:formatCode>
                <c:ptCount val="1"/>
                <c:pt idx="0">
                  <c:v>1</c:v>
                </c:pt>
              </c:numLit>
            </c:minus>
          </c:errBars>
          <c:cat>
            <c:strRef>
              <c:f>'Sigma plot iNOS data'!$J$11:$J$12</c:f>
              <c:strCache>
                <c:ptCount val="2"/>
                <c:pt idx="0">
                  <c:v>NaCL</c:v>
                </c:pt>
                <c:pt idx="1">
                  <c:v>LPS </c:v>
                </c:pt>
              </c:strCache>
            </c:strRef>
          </c:cat>
          <c:val>
            <c:numRef>
              <c:f>'Sigma plot iNOS data'!$K$11:$K$12</c:f>
              <c:numCache>
                <c:formatCode>General</c:formatCode>
                <c:ptCount val="2"/>
                <c:pt idx="0">
                  <c:v>1.026</c:v>
                </c:pt>
                <c:pt idx="1">
                  <c:v>58.56</c:v>
                </c:pt>
              </c:numCache>
            </c:numRef>
          </c:val>
        </c:ser>
        <c:ser>
          <c:idx val="1"/>
          <c:order val="1"/>
          <c:tx>
            <c:strRef>
              <c:f>'Sigma plot iNOS data'!$L$10</c:f>
              <c:strCache>
                <c:ptCount val="1"/>
                <c:pt idx="0">
                  <c:v>Morg HZ</c:v>
                </c:pt>
              </c:strCache>
            </c:strRef>
          </c:tx>
          <c:spPr>
            <a:solidFill>
              <a:schemeClr val="tx1"/>
            </a:solidFill>
            <a:ln>
              <a:solidFill>
                <a:sysClr val="windowText" lastClr="000000"/>
              </a:solidFill>
            </a:ln>
          </c:spPr>
          <c:invertIfNegative val="0"/>
          <c:errBars>
            <c:errBarType val="plus"/>
            <c:errValType val="cust"/>
            <c:noEndCap val="0"/>
            <c:plus>
              <c:numRef>
                <c:f>'Sigma plot iNOS data'!$L$18:$L$19</c:f>
                <c:numCache>
                  <c:formatCode>General</c:formatCode>
                  <c:ptCount val="2"/>
                  <c:pt idx="0">
                    <c:v>0.108</c:v>
                  </c:pt>
                  <c:pt idx="1">
                    <c:v>0.45900000000000002</c:v>
                  </c:pt>
                </c:numCache>
              </c:numRef>
            </c:plus>
            <c:minus>
              <c:numLit>
                <c:formatCode>General</c:formatCode>
                <c:ptCount val="1"/>
                <c:pt idx="0">
                  <c:v>1</c:v>
                </c:pt>
              </c:numLit>
            </c:minus>
          </c:errBars>
          <c:cat>
            <c:strRef>
              <c:f>'Sigma plot iNOS data'!$J$11:$J$12</c:f>
              <c:strCache>
                <c:ptCount val="2"/>
                <c:pt idx="0">
                  <c:v>NaCL</c:v>
                </c:pt>
                <c:pt idx="1">
                  <c:v>LPS </c:v>
                </c:pt>
              </c:strCache>
            </c:strRef>
          </c:cat>
          <c:val>
            <c:numRef>
              <c:f>'Sigma plot iNOS data'!$L$11:$L$12</c:f>
              <c:numCache>
                <c:formatCode>General</c:formatCode>
                <c:ptCount val="2"/>
                <c:pt idx="0">
                  <c:v>1.36</c:v>
                </c:pt>
                <c:pt idx="1">
                  <c:v>3.7509999999999999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83250176"/>
        <c:axId val="83272448"/>
      </c:barChart>
      <c:catAx>
        <c:axId val="83250176"/>
        <c:scaling>
          <c:orientation val="minMax"/>
        </c:scaling>
        <c:delete val="0"/>
        <c:axPos val="b"/>
        <c:majorTickMark val="out"/>
        <c:minorTickMark val="none"/>
        <c:tickLblPos val="nextTo"/>
        <c:spPr>
          <a:ln>
            <a:solidFill>
              <a:sysClr val="windowText" lastClr="000000"/>
            </a:solidFill>
          </a:ln>
        </c:spPr>
        <c:txPr>
          <a:bodyPr/>
          <a:lstStyle/>
          <a:p>
            <a:pPr>
              <a:defRPr>
                <a:latin typeface="Arial" panose="020B0604020202020204" pitchFamily="34" charset="0"/>
                <a:cs typeface="Arial" panose="020B0604020202020204" pitchFamily="34" charset="0"/>
              </a:defRPr>
            </a:pPr>
            <a:endParaRPr lang="de-DE"/>
          </a:p>
        </c:txPr>
        <c:crossAx val="83272448"/>
        <c:crosses val="autoZero"/>
        <c:auto val="1"/>
        <c:lblAlgn val="ctr"/>
        <c:lblOffset val="100"/>
        <c:noMultiLvlLbl val="0"/>
      </c:catAx>
      <c:valAx>
        <c:axId val="83272448"/>
        <c:scaling>
          <c:orientation val="minMax"/>
          <c:max val="100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ln>
            <a:solidFill>
              <a:schemeClr val="tx1"/>
            </a:solidFill>
          </a:ln>
        </c:spPr>
        <c:txPr>
          <a:bodyPr/>
          <a:lstStyle/>
          <a:p>
            <a:pPr>
              <a:defRPr>
                <a:latin typeface="Arial" panose="020B0604020202020204" pitchFamily="34" charset="0"/>
                <a:cs typeface="Arial" panose="020B0604020202020204" pitchFamily="34" charset="0"/>
              </a:defRPr>
            </a:pPr>
            <a:endParaRPr lang="de-DE"/>
          </a:p>
        </c:txPr>
        <c:crossAx val="83250176"/>
        <c:crosses val="autoZero"/>
        <c:crossBetween val="between"/>
        <c:majorUnit val="20"/>
      </c:valAx>
      <c:spPr>
        <a:noFill/>
        <a:ln w="25400">
          <a:noFill/>
        </a:ln>
      </c:spPr>
    </c:plotArea>
    <c:plotVisOnly val="1"/>
    <c:dispBlanksAs val="gap"/>
    <c:showDLblsOverMax val="0"/>
  </c:chart>
  <c:externalData r:id="rId1">
    <c:autoUpdate val="0"/>
  </c:externalData>
</c:chartSpac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514350" y="2840568"/>
            <a:ext cx="5829300" cy="1960033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smtClean="0"/>
              <a:t>Formatvorlage des Untertitelmasters durch Klicken bearbeiten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0DEDB7-3EA0-4C8C-A76A-6C0DDCC2E504}" type="datetimeFigureOut">
              <a:rPr lang="de-DE" smtClean="0"/>
              <a:t>17.12.2017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B5841A-C346-4F56-B1E0-E9D8D30920FB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84676032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0DEDB7-3EA0-4C8C-A76A-6C0DDCC2E504}" type="datetimeFigureOut">
              <a:rPr lang="de-DE" smtClean="0"/>
              <a:t>17.12.2017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B5841A-C346-4F56-B1E0-E9D8D30920FB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51496455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541735" y="5875867"/>
            <a:ext cx="5829300" cy="181610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541735" y="3875618"/>
            <a:ext cx="5829300" cy="2000249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0DEDB7-3EA0-4C8C-A76A-6C0DDCC2E504}" type="datetimeFigureOut">
              <a:rPr lang="de-DE" smtClean="0"/>
              <a:t>17.12.2017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B5841A-C346-4F56-B1E0-E9D8D30920FB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79290856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257175" y="2844800"/>
            <a:ext cx="2257425" cy="804545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2628900" y="2844800"/>
            <a:ext cx="2257425" cy="804545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0DEDB7-3EA0-4C8C-A76A-6C0DDCC2E504}" type="datetimeFigureOut">
              <a:rPr lang="de-DE" smtClean="0"/>
              <a:t>17.12.2017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B5841A-C346-4F56-B1E0-E9D8D30920FB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88433722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</p:spPr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342900" y="2046817"/>
            <a:ext cx="303014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342900" y="2899833"/>
            <a:ext cx="303014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3483769" y="2046817"/>
            <a:ext cx="303133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3483769" y="2899833"/>
            <a:ext cx="303133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0DEDB7-3EA0-4C8C-A76A-6C0DDCC2E504}" type="datetimeFigureOut">
              <a:rPr lang="de-DE" smtClean="0"/>
              <a:t>17.12.2017</a:t>
            </a:fld>
            <a:endParaRPr lang="de-DE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B5841A-C346-4F56-B1E0-E9D8D30920FB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72743391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0DEDB7-3EA0-4C8C-A76A-6C0DDCC2E504}" type="datetimeFigureOut">
              <a:rPr lang="de-DE" smtClean="0"/>
              <a:t>17.12.2017</a:t>
            </a:fld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B5841A-C346-4F56-B1E0-E9D8D30920FB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3949101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0DEDB7-3EA0-4C8C-A76A-6C0DDCC2E504}" type="datetimeFigureOut">
              <a:rPr lang="de-DE" smtClean="0"/>
              <a:t>17.12.2017</a:t>
            </a:fld>
            <a:endParaRPr lang="de-DE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B5841A-C346-4F56-B1E0-E9D8D30920FB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97251794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342900" y="364067"/>
            <a:ext cx="2256235" cy="15494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2681287" y="364067"/>
            <a:ext cx="3833813" cy="780415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342900" y="1913467"/>
            <a:ext cx="2256235" cy="625475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0DEDB7-3EA0-4C8C-A76A-6C0DDCC2E504}" type="datetimeFigureOut">
              <a:rPr lang="de-DE" smtClean="0"/>
              <a:t>17.12.2017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B5841A-C346-4F56-B1E0-E9D8D30920FB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12003575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344216" y="6400800"/>
            <a:ext cx="4114800" cy="7556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344216" y="817033"/>
            <a:ext cx="41148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344216" y="7156451"/>
            <a:ext cx="4114800" cy="107314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0DEDB7-3EA0-4C8C-A76A-6C0DDCC2E504}" type="datetimeFigureOut">
              <a:rPr lang="de-DE" smtClean="0"/>
              <a:t>17.12.2017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B5841A-C346-4F56-B1E0-E9D8D30920FB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07208566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0DEDB7-3EA0-4C8C-A76A-6C0DDCC2E504}" type="datetimeFigureOut">
              <a:rPr lang="de-DE" smtClean="0"/>
              <a:t>17.12.2017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B5841A-C346-4F56-B1E0-E9D8D30920FB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80253710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3729037" y="488951"/>
            <a:ext cx="1157288" cy="10401300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257175" y="488951"/>
            <a:ext cx="3357563" cy="10401300"/>
          </a:xfrm>
        </p:spPr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0DEDB7-3EA0-4C8C-A76A-6C0DDCC2E504}" type="datetimeFigureOut">
              <a:rPr lang="de-DE" smtClean="0"/>
              <a:t>17.12.2017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B5841A-C346-4F56-B1E0-E9D8D30920FB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6225824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342900" y="2133601"/>
            <a:ext cx="6172200" cy="60346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342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40DEDB7-3EA0-4C8C-A76A-6C0DDCC2E504}" type="datetimeFigureOut">
              <a:rPr lang="de-DE" smtClean="0"/>
              <a:t>17.12.2017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2343150" y="8475134"/>
            <a:ext cx="21717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4914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0B5841A-C346-4F56-B1E0-E9D8D30920FB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2812502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feld 2"/>
          <p:cNvSpPr txBox="1"/>
          <p:nvPr/>
        </p:nvSpPr>
        <p:spPr>
          <a:xfrm>
            <a:off x="116724" y="145395"/>
            <a:ext cx="124745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Suppl</a:t>
            </a:r>
            <a:r>
              <a:rPr lang="de-DE" sz="1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. Fig. 1</a:t>
            </a:r>
            <a:endParaRPr lang="de-DE" sz="1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Textfeld 5"/>
          <p:cNvSpPr txBox="1"/>
          <p:nvPr/>
        </p:nvSpPr>
        <p:spPr>
          <a:xfrm rot="16200000">
            <a:off x="-268051" y="1532237"/>
            <a:ext cx="310555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000" i="1" dirty="0" smtClean="0">
                <a:latin typeface="Arial" panose="020B0604020202020204" pitchFamily="34" charset="0"/>
                <a:cs typeface="Arial" panose="020B0604020202020204" pitchFamily="34" charset="0"/>
              </a:rPr>
              <a:t>    </a:t>
            </a:r>
            <a:r>
              <a:rPr lang="de-DE" sz="1000" i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iNOS</a:t>
            </a:r>
            <a:r>
              <a:rPr lang="de-DE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de-DE" sz="10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mRNA</a:t>
            </a:r>
            <a:r>
              <a:rPr lang="de-DE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 renal </a:t>
            </a:r>
            <a:r>
              <a:rPr lang="de-DE" sz="10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expression</a:t>
            </a:r>
            <a:r>
              <a:rPr lang="de-DE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 /</a:t>
            </a:r>
          </a:p>
          <a:p>
            <a:r>
              <a:rPr lang="de-DE" sz="1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       relative </a:t>
            </a:r>
            <a:r>
              <a:rPr lang="de-DE" sz="10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to</a:t>
            </a:r>
            <a:r>
              <a:rPr lang="de-DE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000" i="1" dirty="0" smtClean="0">
                <a:latin typeface="Arial" panose="020B0604020202020204" pitchFamily="34" charset="0"/>
                <a:cs typeface="Arial" panose="020B0604020202020204" pitchFamily="34" charset="0"/>
              </a:rPr>
              <a:t>MORG1 </a:t>
            </a:r>
            <a:r>
              <a:rPr lang="de-DE" sz="1000" i="1" baseline="30000" dirty="0" smtClean="0">
                <a:latin typeface="Arial" panose="020B0604020202020204" pitchFamily="34" charset="0"/>
                <a:cs typeface="Arial" panose="020B0604020202020204" pitchFamily="34" charset="0"/>
              </a:rPr>
              <a:t>+/+</a:t>
            </a:r>
            <a:r>
              <a:rPr lang="de-DE" sz="1000" i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000" i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NaCl</a:t>
            </a:r>
            <a:endParaRPr lang="de-DE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Rectangle 65"/>
          <p:cNvSpPr>
            <a:spLocks noChangeArrowheads="1"/>
          </p:cNvSpPr>
          <p:nvPr/>
        </p:nvSpPr>
        <p:spPr bwMode="auto">
          <a:xfrm>
            <a:off x="1988880" y="1039862"/>
            <a:ext cx="144462" cy="71438"/>
          </a:xfrm>
          <a:prstGeom prst="rect">
            <a:avLst/>
          </a:prstGeom>
          <a:solidFill>
            <a:schemeClr val="bg1">
              <a:lumMod val="5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ct val="0"/>
              </a:spcBef>
              <a:spcAft>
                <a:spcPts val="0"/>
              </a:spcAft>
              <a:buFontTx/>
              <a:buNone/>
              <a:defRPr/>
            </a:pPr>
            <a:endParaRPr lang="de-DE" altLang="de-DE" sz="1000">
              <a:cs typeface="+mn-cs"/>
            </a:endParaRPr>
          </a:p>
        </p:txBody>
      </p:sp>
      <p:sp>
        <p:nvSpPr>
          <p:cNvPr id="8" name="Rectangle 66"/>
          <p:cNvSpPr>
            <a:spLocks noChangeArrowheads="1"/>
          </p:cNvSpPr>
          <p:nvPr/>
        </p:nvSpPr>
        <p:spPr bwMode="auto">
          <a:xfrm>
            <a:off x="2687664" y="1036890"/>
            <a:ext cx="144460" cy="71442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de-DE" altLang="de-DE" sz="1000">
              <a:latin typeface="Arial" pitchFamily="34" charset="0"/>
            </a:endParaRPr>
          </a:p>
        </p:txBody>
      </p:sp>
      <p:sp>
        <p:nvSpPr>
          <p:cNvPr id="9" name="Text Box 67"/>
          <p:cNvSpPr txBox="1">
            <a:spLocks noChangeArrowheads="1"/>
          </p:cNvSpPr>
          <p:nvPr/>
        </p:nvSpPr>
        <p:spPr bwMode="auto">
          <a:xfrm>
            <a:off x="2093396" y="971600"/>
            <a:ext cx="660749" cy="21545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de-DE" altLang="de-DE" sz="800" i="1">
                <a:latin typeface="Arial" pitchFamily="34" charset="0"/>
              </a:rPr>
              <a:t>MORG1</a:t>
            </a:r>
            <a:r>
              <a:rPr lang="de-DE" altLang="de-DE" sz="800" i="1" baseline="30000">
                <a:latin typeface="Arial" pitchFamily="34" charset="0"/>
              </a:rPr>
              <a:t>+/+</a:t>
            </a:r>
          </a:p>
        </p:txBody>
      </p:sp>
      <p:sp>
        <p:nvSpPr>
          <p:cNvPr id="10" name="Text Box 68"/>
          <p:cNvSpPr txBox="1">
            <a:spLocks noChangeArrowheads="1"/>
          </p:cNvSpPr>
          <p:nvPr/>
        </p:nvSpPr>
        <p:spPr bwMode="auto">
          <a:xfrm>
            <a:off x="2759100" y="971600"/>
            <a:ext cx="643117" cy="21545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de-DE" altLang="de-DE" sz="800" i="1" dirty="0">
                <a:latin typeface="Arial" pitchFamily="34" charset="0"/>
              </a:rPr>
              <a:t>MORG1</a:t>
            </a:r>
            <a:r>
              <a:rPr lang="de-DE" altLang="de-DE" sz="800" i="1" baseline="30000" dirty="0">
                <a:latin typeface="Arial" pitchFamily="34" charset="0"/>
              </a:rPr>
              <a:t>+/-</a:t>
            </a:r>
          </a:p>
        </p:txBody>
      </p:sp>
      <p:grpSp>
        <p:nvGrpSpPr>
          <p:cNvPr id="16" name="Group 72"/>
          <p:cNvGrpSpPr>
            <a:grpSpLocks/>
          </p:cNvGrpSpPr>
          <p:nvPr/>
        </p:nvGrpSpPr>
        <p:grpSpPr bwMode="auto">
          <a:xfrm>
            <a:off x="3012629" y="1598687"/>
            <a:ext cx="254000" cy="84793"/>
            <a:chOff x="1701" y="3475"/>
            <a:chExt cx="453" cy="46"/>
          </a:xfrm>
        </p:grpSpPr>
        <p:sp>
          <p:nvSpPr>
            <p:cNvPr id="17" name="Line 69"/>
            <p:cNvSpPr>
              <a:spLocks noChangeShapeType="1"/>
            </p:cNvSpPr>
            <p:nvPr/>
          </p:nvSpPr>
          <p:spPr bwMode="auto">
            <a:xfrm>
              <a:off x="1701" y="3475"/>
              <a:ext cx="453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de-DE" altLang="en-US" sz="1000">
                <a:latin typeface="Arial" pitchFamily="34" charset="0"/>
              </a:endParaRPr>
            </a:p>
          </p:txBody>
        </p:sp>
        <p:sp>
          <p:nvSpPr>
            <p:cNvPr id="18" name="Line 70"/>
            <p:cNvSpPr>
              <a:spLocks noChangeShapeType="1"/>
            </p:cNvSpPr>
            <p:nvPr/>
          </p:nvSpPr>
          <p:spPr bwMode="auto">
            <a:xfrm>
              <a:off x="1701" y="3475"/>
              <a:ext cx="0" cy="4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de-DE" altLang="en-US" sz="1000">
                <a:latin typeface="Arial" pitchFamily="34" charset="0"/>
              </a:endParaRPr>
            </a:p>
          </p:txBody>
        </p:sp>
        <p:sp>
          <p:nvSpPr>
            <p:cNvPr id="19" name="Line 71"/>
            <p:cNvSpPr>
              <a:spLocks noChangeShapeType="1"/>
            </p:cNvSpPr>
            <p:nvPr/>
          </p:nvSpPr>
          <p:spPr bwMode="auto">
            <a:xfrm>
              <a:off x="2154" y="3475"/>
              <a:ext cx="0" cy="4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de-DE" altLang="en-US" sz="1000">
                <a:latin typeface="Arial" pitchFamily="34" charset="0"/>
              </a:endParaRPr>
            </a:p>
          </p:txBody>
        </p:sp>
      </p:grpSp>
      <p:grpSp>
        <p:nvGrpSpPr>
          <p:cNvPr id="20" name="Group 72"/>
          <p:cNvGrpSpPr>
            <a:grpSpLocks/>
          </p:cNvGrpSpPr>
          <p:nvPr/>
        </p:nvGrpSpPr>
        <p:grpSpPr bwMode="auto">
          <a:xfrm>
            <a:off x="2133342" y="1598687"/>
            <a:ext cx="839872" cy="80995"/>
            <a:chOff x="1701" y="3475"/>
            <a:chExt cx="453" cy="46"/>
          </a:xfrm>
        </p:grpSpPr>
        <p:sp>
          <p:nvSpPr>
            <p:cNvPr id="21" name="Line 69"/>
            <p:cNvSpPr>
              <a:spLocks noChangeShapeType="1"/>
            </p:cNvSpPr>
            <p:nvPr/>
          </p:nvSpPr>
          <p:spPr bwMode="auto">
            <a:xfrm>
              <a:off x="1701" y="3475"/>
              <a:ext cx="453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de-DE" altLang="en-US" sz="1000"/>
            </a:p>
          </p:txBody>
        </p:sp>
        <p:sp>
          <p:nvSpPr>
            <p:cNvPr id="22" name="Line 70"/>
            <p:cNvSpPr>
              <a:spLocks noChangeShapeType="1"/>
            </p:cNvSpPr>
            <p:nvPr/>
          </p:nvSpPr>
          <p:spPr bwMode="auto">
            <a:xfrm>
              <a:off x="1701" y="3475"/>
              <a:ext cx="0" cy="4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de-DE" altLang="en-US" sz="1000"/>
            </a:p>
          </p:txBody>
        </p:sp>
        <p:sp>
          <p:nvSpPr>
            <p:cNvPr id="23" name="Line 71"/>
            <p:cNvSpPr>
              <a:spLocks noChangeShapeType="1"/>
            </p:cNvSpPr>
            <p:nvPr/>
          </p:nvSpPr>
          <p:spPr bwMode="auto">
            <a:xfrm>
              <a:off x="2154" y="3475"/>
              <a:ext cx="0" cy="4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de-DE" altLang="en-US" sz="1000"/>
            </a:p>
          </p:txBody>
        </p:sp>
      </p:grpSp>
      <p:sp>
        <p:nvSpPr>
          <p:cNvPr id="24" name="Text Box 103"/>
          <p:cNvSpPr txBox="1">
            <a:spLocks noChangeArrowheads="1"/>
          </p:cNvSpPr>
          <p:nvPr/>
        </p:nvSpPr>
        <p:spPr bwMode="auto">
          <a:xfrm>
            <a:off x="2397745" y="1445697"/>
            <a:ext cx="382587" cy="246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de-DE" altLang="de-DE" sz="1000" dirty="0" smtClean="0">
                <a:latin typeface="Arial" pitchFamily="34" charset="0"/>
              </a:rPr>
              <a:t>***</a:t>
            </a:r>
            <a:endParaRPr lang="de-DE" altLang="de-DE" sz="1000" dirty="0">
              <a:latin typeface="Arial" pitchFamily="34" charset="0"/>
            </a:endParaRPr>
          </a:p>
        </p:txBody>
      </p:sp>
      <p:grpSp>
        <p:nvGrpSpPr>
          <p:cNvPr id="25" name="Group 72"/>
          <p:cNvGrpSpPr>
            <a:grpSpLocks/>
          </p:cNvGrpSpPr>
          <p:nvPr/>
        </p:nvGrpSpPr>
        <p:grpSpPr bwMode="auto">
          <a:xfrm>
            <a:off x="2447949" y="1476311"/>
            <a:ext cx="837036" cy="71438"/>
            <a:chOff x="1701" y="3475"/>
            <a:chExt cx="453" cy="46"/>
          </a:xfrm>
        </p:grpSpPr>
        <p:sp>
          <p:nvSpPr>
            <p:cNvPr id="26" name="Line 69"/>
            <p:cNvSpPr>
              <a:spLocks noChangeShapeType="1"/>
            </p:cNvSpPr>
            <p:nvPr/>
          </p:nvSpPr>
          <p:spPr bwMode="auto">
            <a:xfrm>
              <a:off x="1701" y="3475"/>
              <a:ext cx="453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de-DE" altLang="en-US" sz="1000"/>
            </a:p>
          </p:txBody>
        </p:sp>
        <p:sp>
          <p:nvSpPr>
            <p:cNvPr id="27" name="Line 70"/>
            <p:cNvSpPr>
              <a:spLocks noChangeShapeType="1"/>
            </p:cNvSpPr>
            <p:nvPr/>
          </p:nvSpPr>
          <p:spPr bwMode="auto">
            <a:xfrm>
              <a:off x="1701" y="3475"/>
              <a:ext cx="0" cy="4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de-DE" altLang="en-US" sz="1000"/>
            </a:p>
          </p:txBody>
        </p:sp>
        <p:sp>
          <p:nvSpPr>
            <p:cNvPr id="28" name="Line 71"/>
            <p:cNvSpPr>
              <a:spLocks noChangeShapeType="1"/>
            </p:cNvSpPr>
            <p:nvPr/>
          </p:nvSpPr>
          <p:spPr bwMode="auto">
            <a:xfrm>
              <a:off x="2154" y="3475"/>
              <a:ext cx="0" cy="4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de-DE" altLang="en-US" sz="1000"/>
            </a:p>
          </p:txBody>
        </p:sp>
      </p:grpSp>
      <p:sp>
        <p:nvSpPr>
          <p:cNvPr id="31" name="Text Box 103"/>
          <p:cNvSpPr txBox="1">
            <a:spLocks noChangeArrowheads="1"/>
          </p:cNvSpPr>
          <p:nvPr/>
        </p:nvSpPr>
        <p:spPr bwMode="auto">
          <a:xfrm>
            <a:off x="2708920" y="1331640"/>
            <a:ext cx="382587" cy="246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de-DE" altLang="de-DE" sz="1000" dirty="0" smtClean="0">
                <a:latin typeface="Arial" pitchFamily="34" charset="0"/>
              </a:rPr>
              <a:t>***</a:t>
            </a:r>
            <a:endParaRPr lang="de-DE" altLang="de-DE" sz="1000" dirty="0">
              <a:latin typeface="Arial" pitchFamily="34" charset="0"/>
            </a:endParaRPr>
          </a:p>
        </p:txBody>
      </p:sp>
      <p:sp>
        <p:nvSpPr>
          <p:cNvPr id="32" name="Text Box 103"/>
          <p:cNvSpPr txBox="1">
            <a:spLocks noChangeArrowheads="1"/>
          </p:cNvSpPr>
          <p:nvPr/>
        </p:nvSpPr>
        <p:spPr bwMode="auto">
          <a:xfrm>
            <a:off x="2974405" y="1445617"/>
            <a:ext cx="382587" cy="246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de-DE" altLang="de-DE" sz="1000" dirty="0" smtClean="0">
                <a:latin typeface="Arial" pitchFamily="34" charset="0"/>
              </a:rPr>
              <a:t>***</a:t>
            </a:r>
            <a:endParaRPr lang="de-DE" altLang="de-DE" sz="1000" dirty="0">
              <a:latin typeface="Arial" pitchFamily="34" charset="0"/>
            </a:endParaRPr>
          </a:p>
        </p:txBody>
      </p:sp>
      <p:graphicFrame>
        <p:nvGraphicFramePr>
          <p:cNvPr id="29" name="Diagramm 28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685448626"/>
              </p:ext>
            </p:extLst>
          </p:nvPr>
        </p:nvGraphicFramePr>
        <p:xfrm>
          <a:off x="1364181" y="913821"/>
          <a:ext cx="2346580" cy="289643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4079601991"/>
      </p:ext>
    </p:extLst>
  </p:cSld>
  <p:clrMapOvr>
    <a:masterClrMapping/>
  </p:clrMapOvr>
</p:sld>
</file>

<file path=ppt/theme/theme1.xml><?xml version="1.0" encoding="utf-8"?>
<a:theme xmlns:a="http://schemas.openxmlformats.org/drawingml/2006/main" name="Larissa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24</Words>
  <Application>Microsoft Office PowerPoint</Application>
  <PresentationFormat>Bildschirmpräsentation (4:3)</PresentationFormat>
  <Paragraphs>8</Paragraphs>
  <Slides>1</Slides>
  <Notes>0</Notes>
  <HiddenSlides>0</HiddenSlides>
  <MMClips>0</MMClips>
  <ScaleCrop>false</ScaleCrop>
  <HeadingPairs>
    <vt:vector size="4" baseType="variant">
      <vt:variant>
        <vt:lpstr>Design</vt:lpstr>
      </vt:variant>
      <vt:variant>
        <vt:i4>1</vt:i4>
      </vt:variant>
      <vt:variant>
        <vt:lpstr>Folientitel</vt:lpstr>
      </vt:variant>
      <vt:variant>
        <vt:i4>1</vt:i4>
      </vt:variant>
    </vt:vector>
  </HeadingPairs>
  <TitlesOfParts>
    <vt:vector size="2" baseType="lpstr">
      <vt:lpstr>Larissa</vt:lpstr>
      <vt:lpstr>PowerPoint-Präsentation</vt:lpstr>
    </vt:vector>
  </TitlesOfParts>
  <Company>Universitätsklinikum Jena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Bondeva, Tzvetanka</dc:creator>
  <cp:lastModifiedBy>Bondeva, Tzvetanka</cp:lastModifiedBy>
  <cp:revision>13</cp:revision>
  <dcterms:created xsi:type="dcterms:W3CDTF">2017-10-18T15:18:39Z</dcterms:created>
  <dcterms:modified xsi:type="dcterms:W3CDTF">2017-12-17T13:46:39Z</dcterms:modified>
</cp:coreProperties>
</file>