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70" y="9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Tabelle2!$O$24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Tabelle2!$R$17:$S$17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0.19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</c:errBars>
          <c:cat>
            <c:strRef>
              <c:f>Tabelle2!$P$23:$Q$23</c:f>
              <c:strCache>
                <c:ptCount val="2"/>
                <c:pt idx="0">
                  <c:v>NaCl</c:v>
                </c:pt>
                <c:pt idx="1">
                  <c:v>LPS</c:v>
                </c:pt>
              </c:strCache>
            </c:strRef>
          </c:cat>
          <c:val>
            <c:numRef>
              <c:f>Tabelle2!$P$24:$Q$24</c:f>
              <c:numCache>
                <c:formatCode>General</c:formatCode>
                <c:ptCount val="2"/>
                <c:pt idx="0">
                  <c:v>1</c:v>
                </c:pt>
                <c:pt idx="1">
                  <c:v>1.94</c:v>
                </c:pt>
              </c:numCache>
            </c:numRef>
          </c:val>
        </c:ser>
        <c:ser>
          <c:idx val="1"/>
          <c:order val="1"/>
          <c:tx>
            <c:strRef>
              <c:f>Tabelle2!$O$25</c:f>
              <c:strCache>
                <c:ptCount val="1"/>
                <c:pt idx="0">
                  <c:v>Morg1 HZ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Tabelle2!$R$18:$S$18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0.04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Tabelle2!$P$23:$Q$23</c:f>
              <c:strCache>
                <c:ptCount val="2"/>
                <c:pt idx="0">
                  <c:v>NaCl</c:v>
                </c:pt>
                <c:pt idx="1">
                  <c:v>LPS</c:v>
                </c:pt>
              </c:strCache>
            </c:strRef>
          </c:cat>
          <c:val>
            <c:numRef>
              <c:f>Tabelle2!$P$25:$Q$25</c:f>
              <c:numCache>
                <c:formatCode>General</c:formatCode>
                <c:ptCount val="2"/>
                <c:pt idx="0">
                  <c:v>1</c:v>
                </c:pt>
                <c:pt idx="1">
                  <c:v>1.65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978304"/>
        <c:axId val="89506176"/>
      </c:barChart>
      <c:catAx>
        <c:axId val="849783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89506176"/>
        <c:crosses val="autoZero"/>
        <c:auto val="1"/>
        <c:lblAlgn val="ctr"/>
        <c:lblOffset val="100"/>
        <c:noMultiLvlLbl val="0"/>
      </c:catAx>
      <c:valAx>
        <c:axId val="89506176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84978304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632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640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600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287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91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1497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395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0463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0145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7509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526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254EB-C79C-49B7-A847-A6112D294190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FF85A-E19F-4940-B6B1-2D17406B37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834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48680" y="406569"/>
            <a:ext cx="1148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Fig. 2.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Diagram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519981"/>
              </p:ext>
            </p:extLst>
          </p:nvPr>
        </p:nvGraphicFramePr>
        <p:xfrm>
          <a:off x="1304764" y="1210413"/>
          <a:ext cx="2376264" cy="235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feld 11"/>
          <p:cNvSpPr txBox="1"/>
          <p:nvPr/>
        </p:nvSpPr>
        <p:spPr>
          <a:xfrm rot="16200000">
            <a:off x="113315" y="2055042"/>
            <a:ext cx="20217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Clinical </a:t>
            </a:r>
            <a:r>
              <a:rPr lang="de-DE" sz="11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everity</a:t>
            </a:r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Score (CSS)</a:t>
            </a:r>
          </a:p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score 1to 5)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65"/>
          <p:cNvSpPr>
            <a:spLocks noChangeArrowheads="1"/>
          </p:cNvSpPr>
          <p:nvPr/>
        </p:nvSpPr>
        <p:spPr bwMode="auto">
          <a:xfrm>
            <a:off x="1943655" y="1278675"/>
            <a:ext cx="144462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de-DE" altLang="de-DE" sz="1000">
              <a:cs typeface="+mn-cs"/>
            </a:endParaRPr>
          </a:p>
        </p:txBody>
      </p:sp>
      <p:sp>
        <p:nvSpPr>
          <p:cNvPr id="14" name="Rectangle 66"/>
          <p:cNvSpPr>
            <a:spLocks noChangeArrowheads="1"/>
          </p:cNvSpPr>
          <p:nvPr/>
        </p:nvSpPr>
        <p:spPr bwMode="auto">
          <a:xfrm>
            <a:off x="2642439" y="1275703"/>
            <a:ext cx="144460" cy="7144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000">
              <a:latin typeface="Arial" pitchFamily="34" charset="0"/>
            </a:endParaRPr>
          </a:p>
        </p:txBody>
      </p:sp>
      <p:sp>
        <p:nvSpPr>
          <p:cNvPr id="15" name="Text Box 67"/>
          <p:cNvSpPr txBox="1">
            <a:spLocks noChangeArrowheads="1"/>
          </p:cNvSpPr>
          <p:nvPr/>
        </p:nvSpPr>
        <p:spPr bwMode="auto">
          <a:xfrm>
            <a:off x="2048171" y="1210413"/>
            <a:ext cx="660749" cy="215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800" i="1">
                <a:latin typeface="Arial" pitchFamily="34" charset="0"/>
              </a:rPr>
              <a:t>MORG1</a:t>
            </a:r>
            <a:r>
              <a:rPr lang="de-DE" altLang="de-DE" sz="800" i="1" baseline="30000">
                <a:latin typeface="Arial" pitchFamily="34" charset="0"/>
              </a:rPr>
              <a:t>+/+</a:t>
            </a:r>
          </a:p>
        </p:txBody>
      </p:sp>
      <p:sp>
        <p:nvSpPr>
          <p:cNvPr id="16" name="Text Box 68"/>
          <p:cNvSpPr txBox="1">
            <a:spLocks noChangeArrowheads="1"/>
          </p:cNvSpPr>
          <p:nvPr/>
        </p:nvSpPr>
        <p:spPr bwMode="auto">
          <a:xfrm>
            <a:off x="2713875" y="1210413"/>
            <a:ext cx="643117" cy="215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800" i="1" dirty="0">
                <a:latin typeface="Arial" pitchFamily="34" charset="0"/>
              </a:rPr>
              <a:t>MORG1</a:t>
            </a:r>
            <a:r>
              <a:rPr lang="de-DE" altLang="de-DE" sz="800" i="1" baseline="30000" dirty="0">
                <a:latin typeface="Arial" pitchFamily="34" charset="0"/>
              </a:rPr>
              <a:t>+/-</a:t>
            </a:r>
          </a:p>
        </p:txBody>
      </p:sp>
      <p:grpSp>
        <p:nvGrpSpPr>
          <p:cNvPr id="18" name="Group 72"/>
          <p:cNvGrpSpPr>
            <a:grpSpLocks/>
          </p:cNvGrpSpPr>
          <p:nvPr/>
        </p:nvGrpSpPr>
        <p:grpSpPr bwMode="auto">
          <a:xfrm>
            <a:off x="2886968" y="2309713"/>
            <a:ext cx="254000" cy="84793"/>
            <a:chOff x="1701" y="3475"/>
            <a:chExt cx="453" cy="46"/>
          </a:xfrm>
        </p:grpSpPr>
        <p:sp>
          <p:nvSpPr>
            <p:cNvPr id="19" name="Line 69"/>
            <p:cNvSpPr>
              <a:spLocks noChangeShapeType="1"/>
            </p:cNvSpPr>
            <p:nvPr/>
          </p:nvSpPr>
          <p:spPr bwMode="auto">
            <a:xfrm>
              <a:off x="1701" y="3475"/>
              <a:ext cx="4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>
                <a:latin typeface="Arial" pitchFamily="34" charset="0"/>
              </a:endParaRPr>
            </a:p>
          </p:txBody>
        </p:sp>
        <p:sp>
          <p:nvSpPr>
            <p:cNvPr id="20" name="Line 70"/>
            <p:cNvSpPr>
              <a:spLocks noChangeShapeType="1"/>
            </p:cNvSpPr>
            <p:nvPr/>
          </p:nvSpPr>
          <p:spPr bwMode="auto">
            <a:xfrm>
              <a:off x="1701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>
                <a:latin typeface="Arial" pitchFamily="34" charset="0"/>
              </a:endParaRPr>
            </a:p>
          </p:txBody>
        </p:sp>
        <p:sp>
          <p:nvSpPr>
            <p:cNvPr id="21" name="Line 71"/>
            <p:cNvSpPr>
              <a:spLocks noChangeShapeType="1"/>
            </p:cNvSpPr>
            <p:nvPr/>
          </p:nvSpPr>
          <p:spPr bwMode="auto">
            <a:xfrm>
              <a:off x="2154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>
                <a:latin typeface="Arial" pitchFamily="34" charset="0"/>
              </a:endParaRPr>
            </a:p>
          </p:txBody>
        </p:sp>
      </p:grpSp>
      <p:grpSp>
        <p:nvGrpSpPr>
          <p:cNvPr id="22" name="Group 72"/>
          <p:cNvGrpSpPr>
            <a:grpSpLocks/>
          </p:cNvGrpSpPr>
          <p:nvPr/>
        </p:nvGrpSpPr>
        <p:grpSpPr bwMode="auto">
          <a:xfrm>
            <a:off x="1869048" y="2309713"/>
            <a:ext cx="983888" cy="94716"/>
            <a:chOff x="1701" y="3475"/>
            <a:chExt cx="453" cy="46"/>
          </a:xfrm>
        </p:grpSpPr>
        <p:sp>
          <p:nvSpPr>
            <p:cNvPr id="23" name="Line 69"/>
            <p:cNvSpPr>
              <a:spLocks noChangeShapeType="1"/>
            </p:cNvSpPr>
            <p:nvPr/>
          </p:nvSpPr>
          <p:spPr bwMode="auto">
            <a:xfrm>
              <a:off x="1701" y="3475"/>
              <a:ext cx="4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  <p:sp>
          <p:nvSpPr>
            <p:cNvPr id="24" name="Line 70"/>
            <p:cNvSpPr>
              <a:spLocks noChangeShapeType="1"/>
            </p:cNvSpPr>
            <p:nvPr/>
          </p:nvSpPr>
          <p:spPr bwMode="auto">
            <a:xfrm>
              <a:off x="1701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  <p:sp>
          <p:nvSpPr>
            <p:cNvPr id="25" name="Line 71"/>
            <p:cNvSpPr>
              <a:spLocks noChangeShapeType="1"/>
            </p:cNvSpPr>
            <p:nvPr/>
          </p:nvSpPr>
          <p:spPr bwMode="auto">
            <a:xfrm>
              <a:off x="2154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</p:grpSp>
      <p:sp>
        <p:nvSpPr>
          <p:cNvPr id="26" name="Text Box 103"/>
          <p:cNvSpPr txBox="1">
            <a:spLocks noChangeArrowheads="1"/>
          </p:cNvSpPr>
          <p:nvPr/>
        </p:nvSpPr>
        <p:spPr bwMode="auto">
          <a:xfrm>
            <a:off x="2902397" y="2165697"/>
            <a:ext cx="3825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de-DE" sz="1000" dirty="0" smtClean="0">
                <a:latin typeface="Arial" pitchFamily="34" charset="0"/>
              </a:rPr>
              <a:t>*</a:t>
            </a:r>
            <a:endParaRPr lang="de-DE" altLang="de-DE" sz="1000" dirty="0">
              <a:latin typeface="Arial" pitchFamily="34" charset="0"/>
            </a:endParaRPr>
          </a:p>
        </p:txBody>
      </p:sp>
      <p:sp>
        <p:nvSpPr>
          <p:cNvPr id="31" name="Text Box 103"/>
          <p:cNvSpPr txBox="1">
            <a:spLocks noChangeArrowheads="1"/>
          </p:cNvSpPr>
          <p:nvPr/>
        </p:nvSpPr>
        <p:spPr bwMode="auto">
          <a:xfrm>
            <a:off x="2492896" y="1991642"/>
            <a:ext cx="3825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de-DE" sz="1000" dirty="0" smtClean="0">
                <a:latin typeface="Arial" pitchFamily="34" charset="0"/>
              </a:rPr>
              <a:t>***</a:t>
            </a:r>
            <a:endParaRPr lang="de-DE" altLang="de-DE" sz="1000" dirty="0">
              <a:latin typeface="Arial" pitchFamily="34" charset="0"/>
            </a:endParaRPr>
          </a:p>
        </p:txBody>
      </p:sp>
      <p:sp>
        <p:nvSpPr>
          <p:cNvPr id="32" name="Text Box 103"/>
          <p:cNvSpPr txBox="1">
            <a:spLocks noChangeArrowheads="1"/>
          </p:cNvSpPr>
          <p:nvPr/>
        </p:nvSpPr>
        <p:spPr bwMode="auto">
          <a:xfrm>
            <a:off x="2204864" y="2165697"/>
            <a:ext cx="3825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de-DE" sz="1000" dirty="0" smtClean="0">
                <a:latin typeface="Arial" pitchFamily="34" charset="0"/>
              </a:rPr>
              <a:t>***</a:t>
            </a:r>
            <a:endParaRPr lang="de-DE" altLang="de-DE" sz="1000" dirty="0">
              <a:latin typeface="Arial" pitchFamily="34" charset="0"/>
            </a:endParaRPr>
          </a:p>
        </p:txBody>
      </p:sp>
      <p:grpSp>
        <p:nvGrpSpPr>
          <p:cNvPr id="33" name="Group 72"/>
          <p:cNvGrpSpPr>
            <a:grpSpLocks/>
          </p:cNvGrpSpPr>
          <p:nvPr/>
        </p:nvGrpSpPr>
        <p:grpSpPr bwMode="auto">
          <a:xfrm>
            <a:off x="2157080" y="2165697"/>
            <a:ext cx="983888" cy="94716"/>
            <a:chOff x="1701" y="3475"/>
            <a:chExt cx="453" cy="46"/>
          </a:xfrm>
        </p:grpSpPr>
        <p:sp>
          <p:nvSpPr>
            <p:cNvPr id="34" name="Line 69"/>
            <p:cNvSpPr>
              <a:spLocks noChangeShapeType="1"/>
            </p:cNvSpPr>
            <p:nvPr/>
          </p:nvSpPr>
          <p:spPr bwMode="auto">
            <a:xfrm>
              <a:off x="1701" y="3475"/>
              <a:ext cx="4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  <p:sp>
          <p:nvSpPr>
            <p:cNvPr id="35" name="Line 70"/>
            <p:cNvSpPr>
              <a:spLocks noChangeShapeType="1"/>
            </p:cNvSpPr>
            <p:nvPr/>
          </p:nvSpPr>
          <p:spPr bwMode="auto">
            <a:xfrm>
              <a:off x="1701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  <p:sp>
          <p:nvSpPr>
            <p:cNvPr id="36" name="Line 71"/>
            <p:cNvSpPr>
              <a:spLocks noChangeShapeType="1"/>
            </p:cNvSpPr>
            <p:nvPr/>
          </p:nvSpPr>
          <p:spPr bwMode="auto">
            <a:xfrm>
              <a:off x="2154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</p:grpSp>
    </p:spTree>
    <p:extLst>
      <p:ext uri="{BB962C8B-B14F-4D97-AF65-F5344CB8AC3E}">
        <p14:creationId xmlns:p14="http://schemas.microsoft.com/office/powerpoint/2010/main" val="370951835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Bondeva, Tzvetanka</dc:creator>
  <cp:lastModifiedBy>Bondeva, Tzvetanka</cp:lastModifiedBy>
  <cp:revision>8</cp:revision>
  <cp:lastPrinted>2017-12-18T10:47:08Z</cp:lastPrinted>
  <dcterms:created xsi:type="dcterms:W3CDTF">2017-12-18T10:06:55Z</dcterms:created>
  <dcterms:modified xsi:type="dcterms:W3CDTF">2017-12-18T14:14:36Z</dcterms:modified>
</cp:coreProperties>
</file>