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34" d="100"/>
          <a:sy n="134" d="100"/>
        </p:scale>
        <p:origin x="-1428" y="123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581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618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303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810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473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55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971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92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77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1062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018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488F9-FBFF-4493-B79A-B767844E11C0}" type="datetimeFigureOut">
              <a:rPr lang="it-IT" smtClean="0"/>
              <a:t>28/11/2018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2F0A9-052E-4430-8DFE-9A563276CAE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2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xmlns="" id="{331968B1-8AF6-4F57-9534-385C6242EE63}"/>
              </a:ext>
            </a:extLst>
          </p:cNvPr>
          <p:cNvCxnSpPr/>
          <p:nvPr/>
        </p:nvCxnSpPr>
        <p:spPr>
          <a:xfrm>
            <a:off x="1362056" y="57974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259A7407-9115-4AF4-ACE1-20A506C635FB}"/>
              </a:ext>
            </a:extLst>
          </p:cNvPr>
          <p:cNvSpPr txBox="1"/>
          <p:nvPr/>
        </p:nvSpPr>
        <p:spPr>
          <a:xfrm rot="16200000">
            <a:off x="-44843" y="613438"/>
            <a:ext cx="5052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xmlns="" id="{AC883F7E-1441-4EB6-B414-1D05A4B81597}"/>
              </a:ext>
            </a:extLst>
          </p:cNvPr>
          <p:cNvCxnSpPr>
            <a:cxnSpLocks/>
          </p:cNvCxnSpPr>
          <p:nvPr/>
        </p:nvCxnSpPr>
        <p:spPr>
          <a:xfrm flipH="1">
            <a:off x="334749" y="438515"/>
            <a:ext cx="44708" cy="80453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62DB8AF8-D745-41A6-9972-D86EB1610001}"/>
              </a:ext>
            </a:extLst>
          </p:cNvPr>
          <p:cNvSpPr txBox="1"/>
          <p:nvPr/>
        </p:nvSpPr>
        <p:spPr>
          <a:xfrm>
            <a:off x="412653" y="392348"/>
            <a:ext cx="1326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APRIL 2014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43E78D4F-B0F0-42F0-B082-C473C9FB359C}"/>
              </a:ext>
            </a:extLst>
          </p:cNvPr>
          <p:cNvSpPr txBox="1"/>
          <p:nvPr/>
        </p:nvSpPr>
        <p:spPr>
          <a:xfrm>
            <a:off x="412653" y="8215476"/>
            <a:ext cx="1399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FEBRUARY 2017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6CFE55DF-8C5A-4A43-809C-2DFDEFE3FF03}"/>
              </a:ext>
            </a:extLst>
          </p:cNvPr>
          <p:cNvSpPr txBox="1"/>
          <p:nvPr/>
        </p:nvSpPr>
        <p:spPr>
          <a:xfrm>
            <a:off x="2877216" y="1222283"/>
            <a:ext cx="168464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April 2014</a:t>
            </a:r>
          </a:p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Transplant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E22A9447-6FE5-4463-A0FB-78D020303B9F}"/>
              </a:ext>
            </a:extLst>
          </p:cNvPr>
          <p:cNvSpPr txBox="1"/>
          <p:nvPr/>
        </p:nvSpPr>
        <p:spPr>
          <a:xfrm>
            <a:off x="2207909" y="2023573"/>
            <a:ext cx="304729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 2014</a:t>
            </a:r>
          </a:p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repaglinide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treat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PTDM</a:t>
            </a:r>
            <a:endParaRPr lang="it-IT" sz="1200" u="sng" strike="sngStrik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xmlns="" id="{BC28CFF4-B5C9-4FA1-9CB4-CBE23D33B31C}"/>
              </a:ext>
            </a:extLst>
          </p:cNvPr>
          <p:cNvSpPr txBox="1"/>
          <p:nvPr/>
        </p:nvSpPr>
        <p:spPr>
          <a:xfrm>
            <a:off x="2863819" y="2813961"/>
            <a:ext cx="17536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August 2014 </a:t>
            </a:r>
          </a:p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Poor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glycemic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control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xmlns="" id="{288AC937-A017-44E7-844E-06CA2A2D37C2}"/>
              </a:ext>
            </a:extLst>
          </p:cNvPr>
          <p:cNvSpPr txBox="1"/>
          <p:nvPr/>
        </p:nvSpPr>
        <p:spPr>
          <a:xfrm>
            <a:off x="1023361" y="3776212"/>
            <a:ext cx="17536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therapy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xmlns="" id="{6321B1CA-3078-4398-A9AA-92E309E9F99F}"/>
              </a:ext>
            </a:extLst>
          </p:cNvPr>
          <p:cNvSpPr txBox="1"/>
          <p:nvPr/>
        </p:nvSpPr>
        <p:spPr>
          <a:xfrm>
            <a:off x="2851360" y="3769393"/>
            <a:ext cx="175362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Tacrolimus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replaced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Cyclosporine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xmlns="" id="{90EE9412-8F6F-4ED3-A827-868575D9CDA3}"/>
              </a:ext>
            </a:extLst>
          </p:cNvPr>
          <p:cNvSpPr txBox="1"/>
          <p:nvPr/>
        </p:nvSpPr>
        <p:spPr>
          <a:xfrm>
            <a:off x="4676801" y="3773588"/>
            <a:ext cx="132120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Tapering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stop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steroids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F9EBE1CE-6440-468F-B196-B635A1B180AA}"/>
              </a:ext>
            </a:extLst>
          </p:cNvPr>
          <p:cNvSpPr/>
          <p:nvPr/>
        </p:nvSpPr>
        <p:spPr>
          <a:xfrm>
            <a:off x="2835401" y="4589418"/>
            <a:ext cx="1790513" cy="27565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it-IT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Good</a:t>
            </a: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glycemic</a:t>
            </a: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control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F41DA43-277E-40E7-85A5-A07D217F3A15}"/>
              </a:ext>
            </a:extLst>
          </p:cNvPr>
          <p:cNvSpPr/>
          <p:nvPr/>
        </p:nvSpPr>
        <p:spPr>
          <a:xfrm>
            <a:off x="2469369" y="6126330"/>
            <a:ext cx="2756404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Everolimus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to reduce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cyclosporine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xmlns="" id="{D2828B7B-7218-4666-BB7B-1178925EE02E}"/>
              </a:ext>
            </a:extLst>
          </p:cNvPr>
          <p:cNvSpPr txBox="1"/>
          <p:nvPr/>
        </p:nvSpPr>
        <p:spPr>
          <a:xfrm>
            <a:off x="1708443" y="6935123"/>
            <a:ext cx="403151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 2017</a:t>
            </a:r>
          </a:p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decline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and microalbuminuria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appearance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xmlns="" id="{FE5FD2DE-3082-4E7C-BD10-0F640B05B1F6}"/>
              </a:ext>
            </a:extLst>
          </p:cNvPr>
          <p:cNvSpPr txBox="1"/>
          <p:nvPr/>
        </p:nvSpPr>
        <p:spPr>
          <a:xfrm>
            <a:off x="1377118" y="7771963"/>
            <a:ext cx="470418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 2017 -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  <a:endParaRPr lang="it-I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Mesangiolysis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microaneurysms; nodular glomerulosclerosis 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ccia in giù 30">
            <a:extLst>
              <a:ext uri="{FF2B5EF4-FFF2-40B4-BE49-F238E27FC236}">
                <a16:creationId xmlns:a16="http://schemas.microsoft.com/office/drawing/2014/main" xmlns="" id="{16754839-8F1D-4A06-B079-57848A27DFAA}"/>
              </a:ext>
            </a:extLst>
          </p:cNvPr>
          <p:cNvSpPr/>
          <p:nvPr/>
        </p:nvSpPr>
        <p:spPr>
          <a:xfrm>
            <a:off x="3633787" y="1718084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Freccia in giù 31">
            <a:extLst>
              <a:ext uri="{FF2B5EF4-FFF2-40B4-BE49-F238E27FC236}">
                <a16:creationId xmlns:a16="http://schemas.microsoft.com/office/drawing/2014/main" xmlns="" id="{539A9B52-C97D-4C10-900E-149CE9EE29A9}"/>
              </a:ext>
            </a:extLst>
          </p:cNvPr>
          <p:cNvSpPr/>
          <p:nvPr/>
        </p:nvSpPr>
        <p:spPr>
          <a:xfrm>
            <a:off x="3633786" y="2526313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Freccia in giù 36">
            <a:extLst>
              <a:ext uri="{FF2B5EF4-FFF2-40B4-BE49-F238E27FC236}">
                <a16:creationId xmlns:a16="http://schemas.microsoft.com/office/drawing/2014/main" xmlns="" id="{D3F8E2DB-BDA3-46B0-940F-61BB9F8401D9}"/>
              </a:ext>
            </a:extLst>
          </p:cNvPr>
          <p:cNvSpPr/>
          <p:nvPr/>
        </p:nvSpPr>
        <p:spPr>
          <a:xfrm>
            <a:off x="3633785" y="4270406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Freccia in giù 37">
            <a:extLst>
              <a:ext uri="{FF2B5EF4-FFF2-40B4-BE49-F238E27FC236}">
                <a16:creationId xmlns:a16="http://schemas.microsoft.com/office/drawing/2014/main" xmlns="" id="{97C49B63-4584-4BE2-886F-D7A44EAD3918}"/>
              </a:ext>
            </a:extLst>
          </p:cNvPr>
          <p:cNvSpPr/>
          <p:nvPr/>
        </p:nvSpPr>
        <p:spPr>
          <a:xfrm>
            <a:off x="3629051" y="3306020"/>
            <a:ext cx="181294" cy="41822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Freccia in giù 39">
            <a:extLst>
              <a:ext uri="{FF2B5EF4-FFF2-40B4-BE49-F238E27FC236}">
                <a16:creationId xmlns:a16="http://schemas.microsoft.com/office/drawing/2014/main" xmlns="" id="{76699C2B-EE94-4457-BDB2-10C0AD57687A}"/>
              </a:ext>
            </a:extLst>
          </p:cNvPr>
          <p:cNvSpPr/>
          <p:nvPr/>
        </p:nvSpPr>
        <p:spPr>
          <a:xfrm>
            <a:off x="3629048" y="5787047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Freccia in giù 40">
            <a:extLst>
              <a:ext uri="{FF2B5EF4-FFF2-40B4-BE49-F238E27FC236}">
                <a16:creationId xmlns:a16="http://schemas.microsoft.com/office/drawing/2014/main" xmlns="" id="{94EAF864-DB08-4163-BDA9-1AF18ECC97FE}"/>
              </a:ext>
            </a:extLst>
          </p:cNvPr>
          <p:cNvSpPr/>
          <p:nvPr/>
        </p:nvSpPr>
        <p:spPr>
          <a:xfrm>
            <a:off x="3629051" y="6617837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Freccia in giù 41">
            <a:extLst>
              <a:ext uri="{FF2B5EF4-FFF2-40B4-BE49-F238E27FC236}">
                <a16:creationId xmlns:a16="http://schemas.microsoft.com/office/drawing/2014/main" xmlns="" id="{1943E178-A18C-4382-A764-7A4495FA93D7}"/>
              </a:ext>
            </a:extLst>
          </p:cNvPr>
          <p:cNvSpPr/>
          <p:nvPr/>
        </p:nvSpPr>
        <p:spPr>
          <a:xfrm>
            <a:off x="3629048" y="7430144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xmlns="" id="{7E671FA8-C00F-48B2-A3F0-61BDF92C6D74}"/>
              </a:ext>
            </a:extLst>
          </p:cNvPr>
          <p:cNvCxnSpPr/>
          <p:nvPr/>
        </p:nvCxnSpPr>
        <p:spPr>
          <a:xfrm>
            <a:off x="6188337" y="1496659"/>
            <a:ext cx="0" cy="27233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2AAF4CD-48BF-42AF-8A47-DC9F13A4E464}"/>
              </a:ext>
            </a:extLst>
          </p:cNvPr>
          <p:cNvSpPr txBox="1"/>
          <p:nvPr/>
        </p:nvSpPr>
        <p:spPr>
          <a:xfrm rot="16200000">
            <a:off x="5365215" y="2681887"/>
            <a:ext cx="19928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Glycosuria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xmlns="" id="{6BF8D2C1-05AA-487D-9CE2-FCE1CE20B069}"/>
              </a:ext>
            </a:extLst>
          </p:cNvPr>
          <p:cNvSpPr/>
          <p:nvPr/>
        </p:nvSpPr>
        <p:spPr>
          <a:xfrm>
            <a:off x="2608696" y="5215545"/>
            <a:ext cx="2238877" cy="5260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it-IT" sz="1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</a:t>
            </a:r>
            <a:r>
              <a:rPr lang="it-IT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2015 – </a:t>
            </a:r>
            <a:r>
              <a:rPr lang="it-IT" sz="1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Protocol</a:t>
            </a:r>
            <a:r>
              <a:rPr lang="it-IT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biopsy</a:t>
            </a:r>
            <a:endParaRPr lang="it-IT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338"/>
              </a:spcAft>
            </a:pPr>
            <a:r>
              <a:rPr lang="it-IT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CNI </a:t>
            </a:r>
            <a:r>
              <a:rPr lang="it-IT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toxicity</a:t>
            </a:r>
            <a:endParaRPr lang="it-I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ccia in giù 29">
            <a:extLst>
              <a:ext uri="{FF2B5EF4-FFF2-40B4-BE49-F238E27FC236}">
                <a16:creationId xmlns:a16="http://schemas.microsoft.com/office/drawing/2014/main" xmlns="" id="{3522DBF8-C603-4D64-8B95-69F3EC48FEE6}"/>
              </a:ext>
            </a:extLst>
          </p:cNvPr>
          <p:cNvSpPr/>
          <p:nvPr/>
        </p:nvSpPr>
        <p:spPr>
          <a:xfrm>
            <a:off x="3631947" y="4896533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xmlns="" id="{731734ED-20F6-4535-80E4-EF940A5B3E65}"/>
              </a:ext>
            </a:extLst>
          </p:cNvPr>
          <p:cNvSpPr txBox="1"/>
          <p:nvPr/>
        </p:nvSpPr>
        <p:spPr>
          <a:xfrm>
            <a:off x="2875378" y="405198"/>
            <a:ext cx="168464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Pre-implant</a:t>
            </a:r>
            <a:r>
              <a:rPr lang="it-IT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  <a:endParaRPr lang="it-IT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diabetic</a:t>
            </a: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2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ccia in giù 35">
            <a:extLst>
              <a:ext uri="{FF2B5EF4-FFF2-40B4-BE49-F238E27FC236}">
                <a16:creationId xmlns:a16="http://schemas.microsoft.com/office/drawing/2014/main" xmlns="" id="{3EE33B69-B315-4ED6-A3B6-9E12E49A00C8}"/>
              </a:ext>
            </a:extLst>
          </p:cNvPr>
          <p:cNvSpPr/>
          <p:nvPr/>
        </p:nvSpPr>
        <p:spPr>
          <a:xfrm>
            <a:off x="3631949" y="900999"/>
            <a:ext cx="180975" cy="278689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0" y="8598342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Clinical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events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timetable</a:t>
            </a:r>
            <a:r>
              <a:rPr lang="it-IT" sz="1400" dirty="0" smtClean="0">
                <a:solidFill>
                  <a:srgbClr val="000000"/>
                </a:solidFill>
              </a:rPr>
              <a:t> from </a:t>
            </a:r>
            <a:r>
              <a:rPr lang="it-IT" sz="1400" dirty="0" err="1" smtClean="0">
                <a:solidFill>
                  <a:srgbClr val="000000"/>
                </a:solidFill>
              </a:rPr>
              <a:t>pre-implant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kidney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biopsy</a:t>
            </a:r>
            <a:r>
              <a:rPr lang="it-IT" sz="1400" dirty="0" smtClean="0">
                <a:solidFill>
                  <a:srgbClr val="000000"/>
                </a:solidFill>
              </a:rPr>
              <a:t> to the post-</a:t>
            </a:r>
            <a:r>
              <a:rPr lang="it-IT" sz="1400" dirty="0" err="1" smtClean="0">
                <a:solidFill>
                  <a:srgbClr val="000000"/>
                </a:solidFill>
              </a:rPr>
              <a:t>transplant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diabetes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mellitus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renal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histological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changes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observed</a:t>
            </a:r>
            <a:r>
              <a:rPr lang="it-IT" sz="1400" dirty="0" smtClean="0">
                <a:solidFill>
                  <a:srgbClr val="000000"/>
                </a:solidFill>
              </a:rPr>
              <a:t>.</a:t>
            </a: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33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</TotalTime>
  <Words>94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Anna Allesina</dc:creator>
  <cp:lastModifiedBy>Linda van der Wende</cp:lastModifiedBy>
  <cp:revision>27</cp:revision>
  <dcterms:created xsi:type="dcterms:W3CDTF">2018-02-24T16:54:45Z</dcterms:created>
  <dcterms:modified xsi:type="dcterms:W3CDTF">2018-11-28T09:08:50Z</dcterms:modified>
</cp:coreProperties>
</file>