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69" r:id="rId2"/>
  </p:sldIdLst>
  <p:sldSz cx="9144000" cy="6858000" type="screen4x3"/>
  <p:notesSz cx="9945688" cy="6858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426" y="96"/>
      </p:cViewPr>
      <p:guideLst>
        <p:guide orient="horz" pos="2142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9798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5633588" y="1"/>
            <a:ext cx="4309798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1D387E-B9E2-42A3-892E-14F7AB3120A8}" type="datetimeFigureOut">
              <a:rPr kumimoji="1" lang="ja-JP" altLang="en-US" smtClean="0"/>
              <a:t>2023/10/8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4309798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5633588" y="6513910"/>
            <a:ext cx="4309798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937253-41AC-4357-9F2F-E97023C14C5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49593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9798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633588" y="1"/>
            <a:ext cx="4309798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BCAD0E-E8C9-4ACA-9C5A-0C7D1037F7EA}" type="datetimeFigureOut">
              <a:rPr kumimoji="1" lang="ja-JP" altLang="en-US" smtClean="0"/>
              <a:t>2023/10/8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429000" y="857250"/>
            <a:ext cx="3087688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94569" y="3300412"/>
            <a:ext cx="795655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4309798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633588" y="6513910"/>
            <a:ext cx="4309798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FBFF8E-4C17-4DA1-A15E-60F4CACF498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173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2BABC-AF58-41CA-A489-9012FE1623AD}" type="datetimeFigureOut">
              <a:rPr kumimoji="1" lang="ja-JP" altLang="en-US" smtClean="0"/>
              <a:t>2023/10/8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012F1-2510-45D9-B4FD-512DFB7F5C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2BABC-AF58-41CA-A489-9012FE1623AD}" type="datetimeFigureOut">
              <a:rPr kumimoji="1" lang="ja-JP" altLang="en-US" smtClean="0"/>
              <a:t>2023/10/8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012F1-2510-45D9-B4FD-512DFB7F5C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2BABC-AF58-41CA-A489-9012FE1623AD}" type="datetimeFigureOut">
              <a:rPr kumimoji="1" lang="ja-JP" altLang="en-US" smtClean="0"/>
              <a:t>2023/10/8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012F1-2510-45D9-B4FD-512DFB7F5C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2BABC-AF58-41CA-A489-9012FE1623AD}" type="datetimeFigureOut">
              <a:rPr kumimoji="1" lang="ja-JP" altLang="en-US" smtClean="0"/>
              <a:t>2023/10/8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012F1-2510-45D9-B4FD-512DFB7F5C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2BABC-AF58-41CA-A489-9012FE1623AD}" type="datetimeFigureOut">
              <a:rPr kumimoji="1" lang="ja-JP" altLang="en-US" smtClean="0"/>
              <a:t>2023/10/8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012F1-2510-45D9-B4FD-512DFB7F5C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2BABC-AF58-41CA-A489-9012FE1623AD}" type="datetimeFigureOut">
              <a:rPr kumimoji="1" lang="ja-JP" altLang="en-US" smtClean="0"/>
              <a:t>2023/10/8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012F1-2510-45D9-B4FD-512DFB7F5C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2BABC-AF58-41CA-A489-9012FE1623AD}" type="datetimeFigureOut">
              <a:rPr kumimoji="1" lang="ja-JP" altLang="en-US" smtClean="0"/>
              <a:t>2023/10/8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012F1-2510-45D9-B4FD-512DFB7F5C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2BABC-AF58-41CA-A489-9012FE1623AD}" type="datetimeFigureOut">
              <a:rPr kumimoji="1" lang="ja-JP" altLang="en-US" smtClean="0"/>
              <a:t>2023/10/8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012F1-2510-45D9-B4FD-512DFB7F5C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2BABC-AF58-41CA-A489-9012FE1623AD}" type="datetimeFigureOut">
              <a:rPr kumimoji="1" lang="ja-JP" altLang="en-US" smtClean="0"/>
              <a:t>2023/10/8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012F1-2510-45D9-B4FD-512DFB7F5C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2BABC-AF58-41CA-A489-9012FE1623AD}" type="datetimeFigureOut">
              <a:rPr kumimoji="1" lang="ja-JP" altLang="en-US" smtClean="0"/>
              <a:t>2023/10/8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012F1-2510-45D9-B4FD-512DFB7F5C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2BABC-AF58-41CA-A489-9012FE1623AD}" type="datetimeFigureOut">
              <a:rPr kumimoji="1" lang="ja-JP" altLang="en-US" smtClean="0"/>
              <a:t>2023/10/8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012F1-2510-45D9-B4FD-512DFB7F5C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02BABC-AF58-41CA-A489-9012FE1623AD}" type="datetimeFigureOut">
              <a:rPr kumimoji="1" lang="ja-JP" altLang="en-US" smtClean="0"/>
              <a:t>2023/10/8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2012F1-2510-45D9-B4FD-512DFB7F5CE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 descr="夜空に光っている星&#10;&#10;自動的に生成された説明">
            <a:extLst>
              <a:ext uri="{FF2B5EF4-FFF2-40B4-BE49-F238E27FC236}">
                <a16:creationId xmlns:a16="http://schemas.microsoft.com/office/drawing/2014/main" id="{BA80EB54-8F06-A85E-C36E-6E6C335605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5421" y="1264687"/>
            <a:ext cx="2809209" cy="2809209"/>
          </a:xfrm>
          <a:prstGeom prst="rect">
            <a:avLst/>
          </a:prstGeom>
        </p:spPr>
      </p:pic>
      <p:pic>
        <p:nvPicPr>
          <p:cNvPr id="7" name="図 6" descr="夜空の星&#10;&#10;自動的に生成された説明">
            <a:extLst>
              <a:ext uri="{FF2B5EF4-FFF2-40B4-BE49-F238E27FC236}">
                <a16:creationId xmlns:a16="http://schemas.microsoft.com/office/drawing/2014/main" id="{40171C42-4049-A8DE-B655-20EB5F94E4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938" y="1267857"/>
            <a:ext cx="2809215" cy="2809215"/>
          </a:xfrm>
          <a:prstGeom prst="rect">
            <a:avLst/>
          </a:prstGeom>
        </p:spPr>
      </p:pic>
      <p:pic>
        <p:nvPicPr>
          <p:cNvPr id="5" name="図 4" descr="夜空に光っている星&#10;&#10;自動的に生成された説明">
            <a:extLst>
              <a:ext uri="{FF2B5EF4-FFF2-40B4-BE49-F238E27FC236}">
                <a16:creationId xmlns:a16="http://schemas.microsoft.com/office/drawing/2014/main" id="{1380B3C1-1FA6-4042-895B-5DDD910B21A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269" y="1264495"/>
            <a:ext cx="2809401" cy="2809401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CC1EDDA1-D522-20CE-EEDA-7299DB193D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8027" y="3815902"/>
            <a:ext cx="237765" cy="36579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DC1C707C-92E2-C258-B355-8523148CAB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7030" y="3815902"/>
            <a:ext cx="237765" cy="36579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9EAC9AEA-4258-A950-426B-2F8DD7BFA8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6033" y="3815902"/>
            <a:ext cx="237765" cy="36579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249F9ABA-BA07-3CB3-EF9E-E9D11827A1C2}"/>
              </a:ext>
            </a:extLst>
          </p:cNvPr>
          <p:cNvSpPr txBox="1"/>
          <p:nvPr/>
        </p:nvSpPr>
        <p:spPr>
          <a:xfrm>
            <a:off x="293201" y="1283085"/>
            <a:ext cx="35137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kumimoji="1" lang="ja-JP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D5DA7322-60E9-C5A0-E6E8-54EC73C968D6}"/>
              </a:ext>
            </a:extLst>
          </p:cNvPr>
          <p:cNvSpPr txBox="1"/>
          <p:nvPr/>
        </p:nvSpPr>
        <p:spPr>
          <a:xfrm>
            <a:off x="3165295" y="1283085"/>
            <a:ext cx="33855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kumimoji="1" lang="ja-JP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BCA2FA3-E804-7C7B-05CC-870F5E137E93}"/>
              </a:ext>
            </a:extLst>
          </p:cNvPr>
          <p:cNvSpPr txBox="1"/>
          <p:nvPr/>
        </p:nvSpPr>
        <p:spPr>
          <a:xfrm>
            <a:off x="6029055" y="1283085"/>
            <a:ext cx="35137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kumimoji="1" lang="ja-JP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760F5E3-1411-0986-A700-2F8372718C3A}"/>
              </a:ext>
            </a:extLst>
          </p:cNvPr>
          <p:cNvSpPr txBox="1"/>
          <p:nvPr/>
        </p:nvSpPr>
        <p:spPr>
          <a:xfrm>
            <a:off x="114196" y="679497"/>
            <a:ext cx="31135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b="1" dirty="0">
                <a:latin typeface="Times New Roman" panose="02020603050405020304" charset="0"/>
                <a:cs typeface="Times New Roman" panose="02020603050405020304" charset="0"/>
              </a:rPr>
              <a:t>Supplementary Figure S2. </a:t>
            </a:r>
            <a:endParaRPr kumimoji="1" lang="ja-JP" altLang="en-US" sz="2000" b="1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EC637E01-325B-1A53-FA4E-D7DE634E7B24}"/>
              </a:ext>
            </a:extLst>
          </p:cNvPr>
          <p:cNvGrpSpPr/>
          <p:nvPr/>
        </p:nvGrpSpPr>
        <p:grpSpPr>
          <a:xfrm>
            <a:off x="6418612" y="2023999"/>
            <a:ext cx="1954967" cy="1125463"/>
            <a:chOff x="6418612" y="2388450"/>
            <a:chExt cx="1954967" cy="1125463"/>
          </a:xfrm>
        </p:grpSpPr>
        <p:cxnSp>
          <p:nvCxnSpPr>
            <p:cNvPr id="16" name="直線矢印コネクタ 15">
              <a:extLst>
                <a:ext uri="{FF2B5EF4-FFF2-40B4-BE49-F238E27FC236}">
                  <a16:creationId xmlns:a16="http://schemas.microsoft.com/office/drawing/2014/main" id="{1BBE730D-5142-EA39-F094-120653268EA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18612" y="3441905"/>
              <a:ext cx="216024" cy="72008"/>
            </a:xfrm>
            <a:prstGeom prst="straightConnector1">
              <a:avLst/>
            </a:prstGeom>
            <a:ln w="28575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線矢印コネクタ 16">
              <a:extLst>
                <a:ext uri="{FF2B5EF4-FFF2-40B4-BE49-F238E27FC236}">
                  <a16:creationId xmlns:a16="http://schemas.microsoft.com/office/drawing/2014/main" id="{F877791D-0AE3-0FA0-2E20-F63EB27BE3DA}"/>
                </a:ext>
              </a:extLst>
            </p:cNvPr>
            <p:cNvCxnSpPr>
              <a:cxnSpLocks/>
            </p:cNvCxnSpPr>
            <p:nvPr/>
          </p:nvCxnSpPr>
          <p:spPr>
            <a:xfrm rot="-4980000">
              <a:off x="8265579" y="2933273"/>
              <a:ext cx="0" cy="216000"/>
            </a:xfrm>
            <a:prstGeom prst="straightConnector1">
              <a:avLst/>
            </a:prstGeom>
            <a:ln w="28575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線矢印コネクタ 25">
              <a:extLst>
                <a:ext uri="{FF2B5EF4-FFF2-40B4-BE49-F238E27FC236}">
                  <a16:creationId xmlns:a16="http://schemas.microsoft.com/office/drawing/2014/main" id="{F0387544-6371-7EF5-7882-52FF6BD39919}"/>
                </a:ext>
              </a:extLst>
            </p:cNvPr>
            <p:cNvCxnSpPr>
              <a:cxnSpLocks/>
            </p:cNvCxnSpPr>
            <p:nvPr/>
          </p:nvCxnSpPr>
          <p:spPr>
            <a:xfrm rot="4020000" flipH="1">
              <a:off x="6582041" y="2496450"/>
              <a:ext cx="216000" cy="0"/>
            </a:xfrm>
            <a:prstGeom prst="straightConnector1">
              <a:avLst/>
            </a:prstGeom>
            <a:ln w="28575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3FC494F5-F09E-59D4-6331-1A75AFCDF604}"/>
              </a:ext>
            </a:extLst>
          </p:cNvPr>
          <p:cNvGrpSpPr/>
          <p:nvPr/>
        </p:nvGrpSpPr>
        <p:grpSpPr>
          <a:xfrm>
            <a:off x="3547769" y="2023999"/>
            <a:ext cx="1954967" cy="1125463"/>
            <a:chOff x="6418612" y="2388450"/>
            <a:chExt cx="1954967" cy="1125463"/>
          </a:xfrm>
        </p:grpSpPr>
        <p:cxnSp>
          <p:nvCxnSpPr>
            <p:cNvPr id="32" name="直線矢印コネクタ 31">
              <a:extLst>
                <a:ext uri="{FF2B5EF4-FFF2-40B4-BE49-F238E27FC236}">
                  <a16:creationId xmlns:a16="http://schemas.microsoft.com/office/drawing/2014/main" id="{F1180B83-3C15-9056-6125-421C29C79E5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18612" y="3441905"/>
              <a:ext cx="216024" cy="72008"/>
            </a:xfrm>
            <a:prstGeom prst="straightConnector1">
              <a:avLst/>
            </a:prstGeom>
            <a:ln w="28575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線矢印コネクタ 33">
              <a:extLst>
                <a:ext uri="{FF2B5EF4-FFF2-40B4-BE49-F238E27FC236}">
                  <a16:creationId xmlns:a16="http://schemas.microsoft.com/office/drawing/2014/main" id="{134CC8E7-5DC7-62B9-22B7-8FE1D82526C4}"/>
                </a:ext>
              </a:extLst>
            </p:cNvPr>
            <p:cNvCxnSpPr>
              <a:cxnSpLocks/>
            </p:cNvCxnSpPr>
            <p:nvPr/>
          </p:nvCxnSpPr>
          <p:spPr>
            <a:xfrm rot="-4980000">
              <a:off x="8265579" y="2933273"/>
              <a:ext cx="0" cy="216000"/>
            </a:xfrm>
            <a:prstGeom prst="straightConnector1">
              <a:avLst/>
            </a:prstGeom>
            <a:ln w="28575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線矢印コネクタ 35">
              <a:extLst>
                <a:ext uri="{FF2B5EF4-FFF2-40B4-BE49-F238E27FC236}">
                  <a16:creationId xmlns:a16="http://schemas.microsoft.com/office/drawing/2014/main" id="{38AFCD68-E7B7-24E7-C46B-D77220458602}"/>
                </a:ext>
              </a:extLst>
            </p:cNvPr>
            <p:cNvCxnSpPr>
              <a:cxnSpLocks/>
            </p:cNvCxnSpPr>
            <p:nvPr/>
          </p:nvCxnSpPr>
          <p:spPr>
            <a:xfrm rot="4020000" flipH="1">
              <a:off x="6582041" y="2496450"/>
              <a:ext cx="216000" cy="0"/>
            </a:xfrm>
            <a:prstGeom prst="straightConnector1">
              <a:avLst/>
            </a:prstGeom>
            <a:ln w="28575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DEEDBD3-7275-E0B9-74BA-7F901F2C2B2D}"/>
              </a:ext>
            </a:extLst>
          </p:cNvPr>
          <p:cNvSpPr txBox="1"/>
          <p:nvPr/>
        </p:nvSpPr>
        <p:spPr>
          <a:xfrm>
            <a:off x="114196" y="5046275"/>
            <a:ext cx="87782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200" kern="100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Supplementary Figure S2. Double immunofluorescence staining for CD8 (A; Alexa Fluor 488, green) and CD3 (B; Alexa Fluor 594, red), together with DAPI (blue) nuclear staining in the renal biopsy tissue performed 6 months after the transplantation. The merged image (C) demonstrated that the population of CD8</a:t>
            </a:r>
            <a:r>
              <a:rPr lang="en-US" altLang="ja-JP" sz="1200" kern="100" baseline="30000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-</a:t>
            </a:r>
            <a:r>
              <a:rPr lang="en-US" altLang="ja-JP" sz="1200" kern="100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 CD3</a:t>
            </a:r>
            <a:r>
              <a:rPr lang="en-US" altLang="ja-JP" sz="1200" kern="100" baseline="30000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+</a:t>
            </a:r>
            <a:r>
              <a:rPr lang="en-US" altLang="ja-JP" sz="1200" kern="100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 cells were minor (red cells, indicated by arrows) and most cells (more than 80%) were double positive for CD8 and CD3 (</a:t>
            </a:r>
            <a:r>
              <a:rPr lang="en-US" altLang="ja-JP" sz="1200" kern="100" dirty="0" err="1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yellow~green</a:t>
            </a:r>
            <a:r>
              <a:rPr lang="en-US" altLang="ja-JP" sz="1200" kern="100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 cells) within glomeruli. Scale bar = 10.0 </a:t>
            </a:r>
            <a:r>
              <a:rPr lang="en-US" altLang="ja-JP" sz="1200" kern="100" dirty="0" err="1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μm</a:t>
            </a:r>
            <a:r>
              <a:rPr lang="en-US" altLang="ja-JP" sz="1200" kern="100" dirty="0">
                <a:effectLst/>
                <a:latin typeface="Times New Roman" panose="020206030504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.</a:t>
            </a:r>
            <a:endParaRPr lang="ja-JP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F213B22-8528-4AE6-B12E-093DB1351C06}"/>
              </a:ext>
            </a:extLst>
          </p:cNvPr>
          <p:cNvSpPr txBox="1"/>
          <p:nvPr/>
        </p:nvSpPr>
        <p:spPr>
          <a:xfrm>
            <a:off x="114196" y="4647472"/>
            <a:ext cx="9973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b="1" dirty="0">
                <a:latin typeface="Times New Roman" panose="02020603050405020304" charset="0"/>
                <a:cs typeface="Times New Roman" panose="02020603050405020304" charset="0"/>
              </a:rPr>
              <a:t>Legend</a:t>
            </a:r>
            <a:endParaRPr kumimoji="1" lang="ja-JP" altLang="en-US" sz="2000" b="1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94510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376</TotalTime>
  <Words>112</Words>
  <Application>Microsoft Office PowerPoint</Application>
  <PresentationFormat>画面に合わせる (4:3)</PresentationFormat>
  <Paragraphs>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Arial</vt:lpstr>
      <vt:lpstr>Calibri</vt:lpstr>
      <vt:lpstr>Times New Roman</vt:lpstr>
      <vt:lpstr>Office ​​テーマ</vt:lpstr>
      <vt:lpstr>PowerPoint プレゼンテーション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尾田高志</dc:creator>
  <cp:lastModifiedBy>高志 尾田</cp:lastModifiedBy>
  <cp:revision>40</cp:revision>
  <cp:lastPrinted>2023-03-31T10:52:08Z</cp:lastPrinted>
  <dcterms:created xsi:type="dcterms:W3CDTF">2022-05-04T09:10:00Z</dcterms:created>
  <dcterms:modified xsi:type="dcterms:W3CDTF">2023-10-07T22:46:44Z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1041-11.8.2.8498</vt:lpwstr>
  </property>
</Properties>
</file>