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38" r:id="rId5"/>
    <p:sldId id="328" r:id="rId6"/>
    <p:sldId id="330" r:id="rId7"/>
    <p:sldId id="331" r:id="rId8"/>
    <p:sldId id="336" r:id="rId9"/>
    <p:sldId id="335" r:id="rId10"/>
    <p:sldId id="329" r:id="rId11"/>
    <p:sldId id="337" r:id="rId12"/>
    <p:sldId id="334" r:id="rId13"/>
    <p:sldId id="33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522"/>
    <p:restoredTop sz="85423"/>
  </p:normalViewPr>
  <p:slideViewPr>
    <p:cSldViewPr snapToGrid="0" snapToObjects="1">
      <p:cViewPr>
        <p:scale>
          <a:sx n="116" d="100"/>
          <a:sy n="116" d="100"/>
        </p:scale>
        <p:origin x="-360" y="-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CF43F-0C2B-4E47-A967-FA88123F7D3F}" type="datetimeFigureOut">
              <a:rPr lang="en-US" smtClean="0"/>
              <a:t>3/14/25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92B44-D4EE-6946-AAD1-909410791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08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E0297-57EC-8742-949A-5E0E4B828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779A8-5C7A-AB41-B8CB-E37782EC0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34228-400A-6546-A588-9C879A97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E6891-DFF5-FB44-BAF6-368FB1FB160D}" type="datetime1">
              <a:rPr lang="en-AU" smtClean="0"/>
              <a:t>14/3/2025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4F082-FD0B-3B49-8391-86820B01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66589-A7B7-234D-8BD8-6A8C9E618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19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CC628-0089-9E41-BB4F-B962E4F45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ECD6B1-2EBA-CB43-9C45-BFB4AF790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4C18C-5F45-6241-93F9-533B10799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337C9-25E0-1141-9657-BF645C3811EC}" type="datetime1">
              <a:rPr lang="en-AU" smtClean="0"/>
              <a:t>14/3/2025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D73AA-AFC1-3645-A94B-9A38848A2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2DD12-F0BC-6243-AC26-217E0F6F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20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BEB9CA-2B1D-3A41-96B1-BD04397D5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27A8C-E518-C34B-9851-02EDC518F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8F0E8-1D55-B340-B974-36E897C7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D973-3AFE-804B-8A0A-D15B835967DD}" type="datetime1">
              <a:rPr lang="en-AU" smtClean="0"/>
              <a:t>14/3/2025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CD08C-33BD-6442-93CC-5A37628E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9B5AF-552D-0D46-8234-0886A58B4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85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7472B-821F-CE49-B9FF-99FBB3FD9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204F8-7E98-E44C-A692-01C6FB544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3BF68-22A6-2C4D-A78A-5576D5401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06DD3-1C77-554F-AA9E-F7AEC355E3FA}" type="datetime1">
              <a:rPr lang="en-AU" smtClean="0"/>
              <a:t>14/3/2025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AC299-CEB3-1544-89FA-36CC06AF2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C3B8F-7E9B-1641-9C46-5DF1F8B59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28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9AC43-2BC6-8140-9DE5-39FE83233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1078C-6A63-F64D-9AEE-A0E30F22F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02D1D-0909-0340-AFD3-16C4DA80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CB9-68FC-F44F-B5A4-1C0CFF037B10}" type="datetime1">
              <a:rPr lang="en-AU" smtClean="0"/>
              <a:t>14/3/2025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E6B1E-0456-0140-82E7-A1029D4A6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9146-11A9-374E-85B8-38E0FC9F8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63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B40A2-60D3-524D-80FF-DA38A6764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5703D-3B33-F34E-8020-81D10B1BA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17E612-4DCA-B04A-A6F2-003847E1C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5EEFE4-5034-9146-B4CE-F06FD449B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D0299-81F1-A340-9E4C-EF91BCA2626A}" type="datetime1">
              <a:rPr lang="en-AU" smtClean="0"/>
              <a:t>14/3/2025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DCE4D3-9CBE-9E4C-9041-0DDCD47D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AA673-CE35-E142-A27E-C5D90666D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0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99298-5CBB-A242-BC9E-70CCDB40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5C150-8B02-7E4A-95BC-59C0C12D3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F58A0-3580-014C-9071-52EA0515EF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A3C7A6-D321-1748-8EBE-C79A94062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D03535-4A4C-7840-9F45-749CD4E22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48FEC2-FFBE-4641-BE55-DCD66CA44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C504D-FDA9-3149-A62E-A9C324E0ED92}" type="datetime1">
              <a:rPr lang="en-AU" smtClean="0"/>
              <a:t>14/3/2025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CECE48-C276-7F4C-A51D-BC7792C00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C9B945-6118-F54D-B889-F988E5776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92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7EB5D-76B4-0644-BC3B-7159F4F58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E343F4-DD95-E54B-A693-919B0A523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B4E2-B702-F24A-98EB-2C369481EC71}" type="datetime1">
              <a:rPr lang="en-AU" smtClean="0"/>
              <a:t>14/3/2025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66EE72-6351-C643-AB14-311031A07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E1A1C9-5A27-F447-8871-ED16D1A58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41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5322E-EC84-FC42-8DD3-8051E5B95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CAD0F-CC69-EE4D-A636-E4CD2379C805}" type="datetime1">
              <a:rPr lang="en-AU" smtClean="0"/>
              <a:t>14/3/2025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307EF-8828-144A-A1EE-DA7A754DF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49303-A70A-4840-8D45-F7BA837C7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117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79988-923D-B64A-B3D8-B37AD0F38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0837F-63EC-D746-9D8C-8A91C7B5F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8BDF0-BE81-6A41-8EAF-256D45F46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1710B-236F-6347-A276-402B23002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9AF6C-DDE8-9741-A918-B6F4DC3368D1}" type="datetime1">
              <a:rPr lang="en-AU" smtClean="0"/>
              <a:t>14/3/2025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1CBAB-4845-024E-8535-419FF6A4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5D527B-07D4-9B40-9240-FD87A3FCF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6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13956-6B02-4A43-AB80-A226349C6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479C0A-5BE7-0444-AC24-C5C701DC37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99467-5C0A-A744-AE9D-655E50F22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800AD-607E-D944-BACD-D4C8A8A5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C65B-FE2C-2D45-A320-B545BFF469DC}" type="datetime1">
              <a:rPr lang="en-AU" smtClean="0"/>
              <a:t>14/3/2025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0FF81-AF82-2049-A44F-794C9F42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EB93F-B505-D74B-B855-CC02F5BF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3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02E223-FFA0-7F41-AADE-EBC41E1A6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AF898-97CD-7E46-85EE-18F8BDB75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49CE4-89B2-B444-AB41-3105B382C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5AEE6-7884-1448-84D1-B415BC7DAF58}" type="datetime1">
              <a:rPr lang="en-AU" smtClean="0"/>
              <a:t>14/3/2025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AB7E3-0CF8-F946-893B-83D0530B9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28EE2-B625-3540-8A2E-FD492ECADE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1F9DB-115B-9C4C-ADB6-0DBF167E3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0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54D3-DA21-495F-EF44-416CEC62E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file – uncropped blots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64F08-B208-921F-AFE7-F6652486B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2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11597-2CB5-4E16-AAA1-3BB2F7131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0C63C5-1D5B-E091-0233-5FC42514F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10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6D53C1-8ADE-8530-5646-6E356874DE3C}"/>
              </a:ext>
            </a:extLst>
          </p:cNvPr>
          <p:cNvSpPr txBox="1"/>
          <p:nvPr/>
        </p:nvSpPr>
        <p:spPr>
          <a:xfrm>
            <a:off x="98854" y="60960"/>
            <a:ext cx="588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PFKFB4 25/09/2024</a:t>
            </a:r>
          </a:p>
        </p:txBody>
      </p:sp>
      <p:pic>
        <p:nvPicPr>
          <p:cNvPr id="9" name="Picture 8" descr="A close-up of a dna test&#10;&#10;Description automatically generated">
            <a:extLst>
              <a:ext uri="{FF2B5EF4-FFF2-40B4-BE49-F238E27FC236}">
                <a16:creationId xmlns:a16="http://schemas.microsoft.com/office/drawing/2014/main" id="{064084CB-3E39-93A4-4648-AA0818809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500" y="520700"/>
            <a:ext cx="4267200" cy="58166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1FD913F-E748-E49E-57BC-8582A8E53895}"/>
              </a:ext>
            </a:extLst>
          </p:cNvPr>
          <p:cNvCxnSpPr>
            <a:cxnSpLocks/>
          </p:cNvCxnSpPr>
          <p:nvPr/>
        </p:nvCxnSpPr>
        <p:spPr>
          <a:xfrm flipH="1">
            <a:off x="9455323" y="2434289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D291D95-09F4-A638-2180-F9CF5CEBF37F}"/>
              </a:ext>
            </a:extLst>
          </p:cNvPr>
          <p:cNvSpPr txBox="1"/>
          <p:nvPr/>
        </p:nvSpPr>
        <p:spPr>
          <a:xfrm>
            <a:off x="9969845" y="2298365"/>
            <a:ext cx="145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PFKFB4 (54kDa)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8FF90E3-4733-7162-844D-85A970A37112}"/>
              </a:ext>
            </a:extLst>
          </p:cNvPr>
          <p:cNvCxnSpPr>
            <a:cxnSpLocks/>
          </p:cNvCxnSpPr>
          <p:nvPr/>
        </p:nvCxnSpPr>
        <p:spPr>
          <a:xfrm flipH="1">
            <a:off x="9455323" y="4996257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C749C6A-E0A2-11F6-A38E-BA29F33853FB}"/>
              </a:ext>
            </a:extLst>
          </p:cNvPr>
          <p:cNvSpPr txBox="1"/>
          <p:nvPr/>
        </p:nvSpPr>
        <p:spPr>
          <a:xfrm>
            <a:off x="9969845" y="4860333"/>
            <a:ext cx="145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PFKFB4 (54kDa)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7FB9E-2F82-B5DE-BFFB-455C1062C57F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06832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A51480-BB7A-4722-7A35-BA07DF89E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 descr="A close-up of a test&#10;&#10;Description automatically generated">
            <a:extLst>
              <a:ext uri="{FF2B5EF4-FFF2-40B4-BE49-F238E27FC236}">
                <a16:creationId xmlns:a16="http://schemas.microsoft.com/office/drawing/2014/main" id="{03115593-2856-AA99-2E8B-671C477FE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14312"/>
            <a:ext cx="4127500" cy="6324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08F7B8-A325-E7F2-9AAD-8DCE1196D6C3}"/>
              </a:ext>
            </a:extLst>
          </p:cNvPr>
          <p:cNvSpPr txBox="1"/>
          <p:nvPr/>
        </p:nvSpPr>
        <p:spPr>
          <a:xfrm>
            <a:off x="98854" y="60960"/>
            <a:ext cx="588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CD3 03/09/2024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2CEBAC-CA2B-3775-CC13-199FAC085DD9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131CBD4-E7F0-8808-546F-A20082166BC3}"/>
              </a:ext>
            </a:extLst>
          </p:cNvPr>
          <p:cNvCxnSpPr>
            <a:cxnSpLocks/>
          </p:cNvCxnSpPr>
          <p:nvPr/>
        </p:nvCxnSpPr>
        <p:spPr>
          <a:xfrm flipH="1">
            <a:off x="10322354" y="2743200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6DDD1AD-94B2-90D1-87A7-0B6594E4B1D7}"/>
              </a:ext>
            </a:extLst>
          </p:cNvPr>
          <p:cNvSpPr txBox="1"/>
          <p:nvPr/>
        </p:nvSpPr>
        <p:spPr>
          <a:xfrm>
            <a:off x="10836876" y="2607276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CD3 (23kDa)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58A0353-6042-2F6C-02BB-BDA34F90AB82}"/>
              </a:ext>
            </a:extLst>
          </p:cNvPr>
          <p:cNvCxnSpPr>
            <a:cxnSpLocks/>
          </p:cNvCxnSpPr>
          <p:nvPr/>
        </p:nvCxnSpPr>
        <p:spPr>
          <a:xfrm flipH="1">
            <a:off x="10322354" y="5391665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C2427C3-0D57-77B5-D6A3-4A2465C309CD}"/>
              </a:ext>
            </a:extLst>
          </p:cNvPr>
          <p:cNvSpPr txBox="1"/>
          <p:nvPr/>
        </p:nvSpPr>
        <p:spPr>
          <a:xfrm>
            <a:off x="10836876" y="5255741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CD3 (23kDa)</a:t>
            </a:r>
          </a:p>
        </p:txBody>
      </p:sp>
    </p:spTree>
    <p:extLst>
      <p:ext uri="{BB962C8B-B14F-4D97-AF65-F5344CB8AC3E}">
        <p14:creationId xmlns:p14="http://schemas.microsoft.com/office/powerpoint/2010/main" val="3572724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2B6B34-3BD7-EC07-FD38-E16468C3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 descr="A close-up of a dna test&#10;&#10;Description automatically generated">
            <a:extLst>
              <a:ext uri="{FF2B5EF4-FFF2-40B4-BE49-F238E27FC236}">
                <a16:creationId xmlns:a16="http://schemas.microsoft.com/office/drawing/2014/main" id="{DB24E993-AD4C-C097-06B4-202DD5072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5949" y="862228"/>
            <a:ext cx="4292600" cy="5232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ED4516-B636-BAC5-3A47-7E84BCB651B4}"/>
              </a:ext>
            </a:extLst>
          </p:cNvPr>
          <p:cNvSpPr txBox="1"/>
          <p:nvPr/>
        </p:nvSpPr>
        <p:spPr>
          <a:xfrm>
            <a:off x="98854" y="60960"/>
            <a:ext cx="588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PFKFB2 05/09/2024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708395A-E5F6-B118-85C6-89015EA8574B}"/>
              </a:ext>
            </a:extLst>
          </p:cNvPr>
          <p:cNvCxnSpPr>
            <a:cxnSpLocks/>
          </p:cNvCxnSpPr>
          <p:nvPr/>
        </p:nvCxnSpPr>
        <p:spPr>
          <a:xfrm flipH="1">
            <a:off x="10470633" y="1779373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D841244-6ED3-6219-78BA-C9E0F3DCF9F8}"/>
              </a:ext>
            </a:extLst>
          </p:cNvPr>
          <p:cNvSpPr txBox="1"/>
          <p:nvPr/>
        </p:nvSpPr>
        <p:spPr>
          <a:xfrm>
            <a:off x="10985155" y="1643449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PFKFB2 (54kDa)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A31D218-802A-368E-3105-B5EC575B061F}"/>
              </a:ext>
            </a:extLst>
          </p:cNvPr>
          <p:cNvCxnSpPr>
            <a:cxnSpLocks/>
          </p:cNvCxnSpPr>
          <p:nvPr/>
        </p:nvCxnSpPr>
        <p:spPr>
          <a:xfrm flipH="1">
            <a:off x="10482990" y="4411365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67109D7-0301-23B1-F0BE-6E4ED88AE535}"/>
              </a:ext>
            </a:extLst>
          </p:cNvPr>
          <p:cNvSpPr txBox="1"/>
          <p:nvPr/>
        </p:nvSpPr>
        <p:spPr>
          <a:xfrm>
            <a:off x="10997512" y="4275441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PFKFB2 (54kDa)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F47894-1D37-8D3A-F185-B9BE9BB5748C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21271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FAC6CA-51FD-0318-797F-579B93851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A close-up of a test&#10;&#10;Description automatically generated">
            <a:extLst>
              <a:ext uri="{FF2B5EF4-FFF2-40B4-BE49-F238E27FC236}">
                <a16:creationId xmlns:a16="http://schemas.microsoft.com/office/drawing/2014/main" id="{4EF876D1-A4AD-267D-471D-2C92938FE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002" y="762000"/>
            <a:ext cx="4521200" cy="533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9AA3EB-B816-AE51-3C84-8D82F22289E8}"/>
              </a:ext>
            </a:extLst>
          </p:cNvPr>
          <p:cNvSpPr txBox="1"/>
          <p:nvPr/>
        </p:nvSpPr>
        <p:spPr>
          <a:xfrm>
            <a:off x="98854" y="60960"/>
            <a:ext cx="588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PFKFB3 06/09/2024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791167A-4ECD-3B54-D3A9-03BFAC2382B7}"/>
              </a:ext>
            </a:extLst>
          </p:cNvPr>
          <p:cNvCxnSpPr>
            <a:cxnSpLocks/>
          </p:cNvCxnSpPr>
          <p:nvPr/>
        </p:nvCxnSpPr>
        <p:spPr>
          <a:xfrm flipH="1">
            <a:off x="10470633" y="1680517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FC3F689-4C06-36FE-625B-7BBEFBBC360E}"/>
              </a:ext>
            </a:extLst>
          </p:cNvPr>
          <p:cNvSpPr txBox="1"/>
          <p:nvPr/>
        </p:nvSpPr>
        <p:spPr>
          <a:xfrm>
            <a:off x="10985155" y="1544593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PFKFB3 (60kDa)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AD3B93A-21E1-7A01-5F82-78EF44847A37}"/>
              </a:ext>
            </a:extLst>
          </p:cNvPr>
          <p:cNvCxnSpPr>
            <a:cxnSpLocks/>
          </p:cNvCxnSpPr>
          <p:nvPr/>
        </p:nvCxnSpPr>
        <p:spPr>
          <a:xfrm flipH="1">
            <a:off x="10484707" y="4401585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5956C8D-5653-2066-0FCB-C49AF5635CA9}"/>
              </a:ext>
            </a:extLst>
          </p:cNvPr>
          <p:cNvSpPr txBox="1"/>
          <p:nvPr/>
        </p:nvSpPr>
        <p:spPr>
          <a:xfrm>
            <a:off x="10999229" y="4265661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PFKFB3 (60kDa)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08CB34-6B72-CC7C-5BAF-61D624C31C1A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96459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B23E8-EF57-3FD7-111E-D92624382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76AB78-BBAB-DA62-0229-2A3C5356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AD759C-7839-7BF9-1C29-9611FD174419}"/>
              </a:ext>
            </a:extLst>
          </p:cNvPr>
          <p:cNvSpPr txBox="1"/>
          <p:nvPr/>
        </p:nvSpPr>
        <p:spPr>
          <a:xfrm>
            <a:off x="98854" y="60960"/>
            <a:ext cx="588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PK-M2 09/09/2024</a:t>
            </a:r>
          </a:p>
        </p:txBody>
      </p:sp>
      <p:pic>
        <p:nvPicPr>
          <p:cNvPr id="5" name="Picture 4" descr="A close-up of a dna test&#10;&#10;Description automatically generated">
            <a:extLst>
              <a:ext uri="{FF2B5EF4-FFF2-40B4-BE49-F238E27FC236}">
                <a16:creationId xmlns:a16="http://schemas.microsoft.com/office/drawing/2014/main" id="{6B926745-896C-AE76-C8A0-9A2B87F09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950" y="463550"/>
            <a:ext cx="4165600" cy="62103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90B605F-7DF6-AC2A-22D7-89F504CAFED4}"/>
              </a:ext>
            </a:extLst>
          </p:cNvPr>
          <p:cNvCxnSpPr>
            <a:cxnSpLocks/>
          </p:cNvCxnSpPr>
          <p:nvPr/>
        </p:nvCxnSpPr>
        <p:spPr>
          <a:xfrm flipH="1">
            <a:off x="10470633" y="2384856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91FA49D-3785-6901-405D-FDA1B3776CA1}"/>
              </a:ext>
            </a:extLst>
          </p:cNvPr>
          <p:cNvSpPr txBox="1"/>
          <p:nvPr/>
        </p:nvSpPr>
        <p:spPr>
          <a:xfrm>
            <a:off x="10985155" y="2248932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PK-M2 (60kDa)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E54B326-82B9-31BD-B892-F28452272FC4}"/>
              </a:ext>
            </a:extLst>
          </p:cNvPr>
          <p:cNvCxnSpPr>
            <a:cxnSpLocks/>
          </p:cNvCxnSpPr>
          <p:nvPr/>
        </p:nvCxnSpPr>
        <p:spPr>
          <a:xfrm flipH="1">
            <a:off x="10474749" y="4971541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DCD23CC-11ED-B7BD-C6BB-F8C4EECA2202}"/>
              </a:ext>
            </a:extLst>
          </p:cNvPr>
          <p:cNvSpPr txBox="1"/>
          <p:nvPr/>
        </p:nvSpPr>
        <p:spPr>
          <a:xfrm>
            <a:off x="10989271" y="4835617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PK-M2 (60kDa)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AED6EB-C185-760B-95E9-2CCA957BCEF4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37178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22FBD-CE12-688B-5F01-BF3D8D397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F96D93-91D6-2090-5E36-6D1C91157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6536-D9FC-A78D-FBA5-2ECF6D14AAA5}"/>
              </a:ext>
            </a:extLst>
          </p:cNvPr>
          <p:cNvSpPr txBox="1"/>
          <p:nvPr/>
        </p:nvSpPr>
        <p:spPr>
          <a:xfrm>
            <a:off x="98854" y="60960"/>
            <a:ext cx="588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PK-L/R 10/09/2024</a:t>
            </a:r>
          </a:p>
        </p:txBody>
      </p:sp>
      <p:pic>
        <p:nvPicPr>
          <p:cNvPr id="4" name="Picture 3" descr="A close-up of a test&#10;&#10;Description automatically generated">
            <a:extLst>
              <a:ext uri="{FF2B5EF4-FFF2-40B4-BE49-F238E27FC236}">
                <a16:creationId xmlns:a16="http://schemas.microsoft.com/office/drawing/2014/main" id="{2CF1B0EE-2787-285D-DC17-D401B93F1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554" y="463550"/>
            <a:ext cx="4635500" cy="59309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D2C92EE-4223-163E-22E8-4ACFB242B64B}"/>
              </a:ext>
            </a:extLst>
          </p:cNvPr>
          <p:cNvCxnSpPr>
            <a:cxnSpLocks/>
          </p:cNvCxnSpPr>
          <p:nvPr/>
        </p:nvCxnSpPr>
        <p:spPr>
          <a:xfrm flipH="1">
            <a:off x="10359420" y="1952367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9C717FE-1CC5-D1DD-ECAB-1892E1AAEE84}"/>
              </a:ext>
            </a:extLst>
          </p:cNvPr>
          <p:cNvSpPr txBox="1"/>
          <p:nvPr/>
        </p:nvSpPr>
        <p:spPr>
          <a:xfrm>
            <a:off x="10873942" y="1816443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PK-L/R (62kDa)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30C1D28-B699-4091-3484-88AA151296BE}"/>
              </a:ext>
            </a:extLst>
          </p:cNvPr>
          <p:cNvCxnSpPr>
            <a:cxnSpLocks/>
          </p:cNvCxnSpPr>
          <p:nvPr/>
        </p:nvCxnSpPr>
        <p:spPr>
          <a:xfrm flipH="1">
            <a:off x="10363536" y="4737269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F3B500F-6D66-1564-0A21-01625E236AF7}"/>
              </a:ext>
            </a:extLst>
          </p:cNvPr>
          <p:cNvSpPr txBox="1"/>
          <p:nvPr/>
        </p:nvSpPr>
        <p:spPr>
          <a:xfrm>
            <a:off x="10878058" y="4601345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PK-L/R (62kDa)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014878-5188-D83E-253C-195A245350E4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72120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44AC17-BC3D-B667-C2D9-9CA8ED65E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8FEE2C-791E-7751-0C75-95D6E39F533A}"/>
              </a:ext>
            </a:extLst>
          </p:cNvPr>
          <p:cNvSpPr txBox="1"/>
          <p:nvPr/>
        </p:nvSpPr>
        <p:spPr>
          <a:xfrm>
            <a:off x="98853" y="60960"/>
            <a:ext cx="6770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CD9 and TSG101 12/09/2024</a:t>
            </a:r>
          </a:p>
        </p:txBody>
      </p:sp>
      <p:pic>
        <p:nvPicPr>
          <p:cNvPr id="8" name="Picture 7" descr="A close-up of a test&#10;&#10;Description automatically generated">
            <a:extLst>
              <a:ext uri="{FF2B5EF4-FFF2-40B4-BE49-F238E27FC236}">
                <a16:creationId xmlns:a16="http://schemas.microsoft.com/office/drawing/2014/main" id="{253FD26E-0C28-6A0A-3AE0-347D89ABA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090" y="136525"/>
            <a:ext cx="4152900" cy="638810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CCFAA80-C143-725C-C4F4-81FA30C87D9D}"/>
              </a:ext>
            </a:extLst>
          </p:cNvPr>
          <p:cNvCxnSpPr>
            <a:cxnSpLocks/>
          </p:cNvCxnSpPr>
          <p:nvPr/>
        </p:nvCxnSpPr>
        <p:spPr>
          <a:xfrm flipH="1">
            <a:off x="10309997" y="1396313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B6D891A-AE28-F8F1-3CD7-C31608C531EB}"/>
              </a:ext>
            </a:extLst>
          </p:cNvPr>
          <p:cNvSpPr txBox="1"/>
          <p:nvPr/>
        </p:nvSpPr>
        <p:spPr>
          <a:xfrm>
            <a:off x="10824519" y="1260389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TSG101 (46kDa)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B5B147F-78C5-2168-264C-57A5689655F2}"/>
              </a:ext>
            </a:extLst>
          </p:cNvPr>
          <p:cNvCxnSpPr>
            <a:cxnSpLocks/>
          </p:cNvCxnSpPr>
          <p:nvPr/>
        </p:nvCxnSpPr>
        <p:spPr>
          <a:xfrm flipH="1">
            <a:off x="10309997" y="1878226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FBFD093-815E-C58D-82D2-612FF47F8FE7}"/>
              </a:ext>
            </a:extLst>
          </p:cNvPr>
          <p:cNvSpPr txBox="1"/>
          <p:nvPr/>
        </p:nvSpPr>
        <p:spPr>
          <a:xfrm>
            <a:off x="10824519" y="1742302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CD9 (22kDa)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7DB48ED-A5FA-0C95-F487-6D1782EF00D6}"/>
              </a:ext>
            </a:extLst>
          </p:cNvPr>
          <p:cNvCxnSpPr>
            <a:cxnSpLocks/>
          </p:cNvCxnSpPr>
          <p:nvPr/>
        </p:nvCxnSpPr>
        <p:spPr>
          <a:xfrm flipH="1">
            <a:off x="10309997" y="4011228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B335005-FBA7-019D-EEA1-4F7520B754AA}"/>
              </a:ext>
            </a:extLst>
          </p:cNvPr>
          <p:cNvSpPr txBox="1"/>
          <p:nvPr/>
        </p:nvSpPr>
        <p:spPr>
          <a:xfrm>
            <a:off x="10824519" y="3875304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TSG101 (46kDa)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E0224A0-7C73-5D0F-3991-FC4A2B5E0213}"/>
              </a:ext>
            </a:extLst>
          </p:cNvPr>
          <p:cNvCxnSpPr>
            <a:cxnSpLocks/>
          </p:cNvCxnSpPr>
          <p:nvPr/>
        </p:nvCxnSpPr>
        <p:spPr>
          <a:xfrm flipH="1">
            <a:off x="10309997" y="4493141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3CE69D5-8176-3263-F0EB-3C80EEE55278}"/>
              </a:ext>
            </a:extLst>
          </p:cNvPr>
          <p:cNvSpPr txBox="1"/>
          <p:nvPr/>
        </p:nvSpPr>
        <p:spPr>
          <a:xfrm>
            <a:off x="10824519" y="4357217"/>
            <a:ext cx="136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CD9 (22kDa)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A7D126-CAA7-F005-B99E-FFB1A7290CFF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68555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7D08A-376D-019B-B1EC-5802A090A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75D08B-4A61-19AA-4BC7-785FF3400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04E017-C912-CB63-4893-102CB59DB84C}"/>
              </a:ext>
            </a:extLst>
          </p:cNvPr>
          <p:cNvSpPr txBox="1"/>
          <p:nvPr/>
        </p:nvSpPr>
        <p:spPr>
          <a:xfrm>
            <a:off x="98854" y="60960"/>
            <a:ext cx="588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uromodulin 13/09/2024</a:t>
            </a:r>
          </a:p>
        </p:txBody>
      </p:sp>
      <p:pic>
        <p:nvPicPr>
          <p:cNvPr id="4" name="Picture 3" descr="A close-up of a test&#10;&#10;Description automatically generated">
            <a:extLst>
              <a:ext uri="{FF2B5EF4-FFF2-40B4-BE49-F238E27FC236}">
                <a16:creationId xmlns:a16="http://schemas.microsoft.com/office/drawing/2014/main" id="{9E4F83DB-6EDF-A19D-B1B8-DB324E574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739" y="0"/>
            <a:ext cx="3750658" cy="68580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BCA52AF-F08C-6C4C-F32B-80A74F70DEB3}"/>
              </a:ext>
            </a:extLst>
          </p:cNvPr>
          <p:cNvCxnSpPr>
            <a:cxnSpLocks/>
          </p:cNvCxnSpPr>
          <p:nvPr/>
        </p:nvCxnSpPr>
        <p:spPr>
          <a:xfrm flipH="1">
            <a:off x="10272926" y="1569311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826D1A4-C19D-D580-8537-FA7E9BF4F782}"/>
              </a:ext>
            </a:extLst>
          </p:cNvPr>
          <p:cNvSpPr txBox="1"/>
          <p:nvPr/>
        </p:nvSpPr>
        <p:spPr>
          <a:xfrm>
            <a:off x="10787448" y="1433387"/>
            <a:ext cx="145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Uromodulin (90kDa)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56FCDC3-0B02-02D9-068B-7F88E0A1CB88}"/>
              </a:ext>
            </a:extLst>
          </p:cNvPr>
          <p:cNvCxnSpPr>
            <a:cxnSpLocks/>
          </p:cNvCxnSpPr>
          <p:nvPr/>
        </p:nvCxnSpPr>
        <p:spPr>
          <a:xfrm flipH="1">
            <a:off x="10272926" y="4030792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5DECF40-7484-28B3-E478-C2C48B55FC0B}"/>
              </a:ext>
            </a:extLst>
          </p:cNvPr>
          <p:cNvSpPr txBox="1"/>
          <p:nvPr/>
        </p:nvSpPr>
        <p:spPr>
          <a:xfrm>
            <a:off x="10787448" y="3894868"/>
            <a:ext cx="145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Uromodulin (90kDa)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4CA6D4-4351-2636-EBA7-7E832E801904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01109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EA89A-B98F-9EE4-4F07-7B837A1AA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1CE020-CC8E-2E9A-DE8A-A4175DB91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9DB-115B-9C4C-ADB6-0DBF167E3C30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05C3D5-74D9-4C3E-5156-8F711B0F8D38}"/>
              </a:ext>
            </a:extLst>
          </p:cNvPr>
          <p:cNvSpPr txBox="1"/>
          <p:nvPr/>
        </p:nvSpPr>
        <p:spPr>
          <a:xfrm>
            <a:off x="98854" y="60960"/>
            <a:ext cx="588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Representative Western blot 1-2 PFK-L 16/09/2024</a:t>
            </a:r>
          </a:p>
        </p:txBody>
      </p:sp>
      <p:pic>
        <p:nvPicPr>
          <p:cNvPr id="5" name="Picture 4" descr="A close-up of a dna test&#10;&#10;Description automatically generated">
            <a:extLst>
              <a:ext uri="{FF2B5EF4-FFF2-40B4-BE49-F238E27FC236}">
                <a16:creationId xmlns:a16="http://schemas.microsoft.com/office/drawing/2014/main" id="{0348124D-079F-D6FB-96CA-2824C286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470" y="196850"/>
            <a:ext cx="4508500" cy="64643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A4A26460-B569-B954-94BB-E3C2752B525A}"/>
              </a:ext>
            </a:extLst>
          </p:cNvPr>
          <p:cNvCxnSpPr>
            <a:cxnSpLocks/>
          </p:cNvCxnSpPr>
          <p:nvPr/>
        </p:nvCxnSpPr>
        <p:spPr>
          <a:xfrm flipH="1">
            <a:off x="9766299" y="2879132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C24A9D5-1EAF-A6B9-FAC1-D3D90055C18D}"/>
              </a:ext>
            </a:extLst>
          </p:cNvPr>
          <p:cNvSpPr txBox="1"/>
          <p:nvPr/>
        </p:nvSpPr>
        <p:spPr>
          <a:xfrm>
            <a:off x="10280821" y="2743208"/>
            <a:ext cx="145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PFK-L (64kDa)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C8B419F-9D83-96E3-3CC9-2485F746C381}"/>
              </a:ext>
            </a:extLst>
          </p:cNvPr>
          <p:cNvCxnSpPr>
            <a:cxnSpLocks/>
          </p:cNvCxnSpPr>
          <p:nvPr/>
        </p:nvCxnSpPr>
        <p:spPr>
          <a:xfrm flipH="1">
            <a:off x="9753942" y="5292818"/>
            <a:ext cx="5021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27D87AD-21CC-E7BF-AE22-C09656E56458}"/>
              </a:ext>
            </a:extLst>
          </p:cNvPr>
          <p:cNvSpPr txBox="1"/>
          <p:nvPr/>
        </p:nvSpPr>
        <p:spPr>
          <a:xfrm>
            <a:off x="10268464" y="5156894"/>
            <a:ext cx="145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PFK-L (64kDa)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AC9CB-0296-DAE5-6559-EDA19043A745}"/>
              </a:ext>
            </a:extLst>
          </p:cNvPr>
          <p:cNvSpPr txBox="1"/>
          <p:nvPr/>
        </p:nvSpPr>
        <p:spPr>
          <a:xfrm>
            <a:off x="176771" y="824430"/>
            <a:ext cx="3765033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b="1" dirty="0"/>
              <a:t>Membrane 1 </a:t>
            </a:r>
          </a:p>
          <a:p>
            <a:pPr marL="342900" indent="-342900">
              <a:buAutoNum type="arabicPeriod"/>
            </a:pPr>
            <a:r>
              <a:rPr lang="en-US" sz="1200" dirty="0"/>
              <a:t>All blue marker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endParaRPr lang="en-US" sz="1200" dirty="0"/>
          </a:p>
          <a:p>
            <a:r>
              <a:rPr lang="en-US" sz="1200" b="1" dirty="0"/>
              <a:t>Membrane 2</a:t>
            </a:r>
          </a:p>
          <a:p>
            <a:pPr marL="342900" indent="-342900">
              <a:buAutoNum type="arabicPeriod"/>
            </a:pPr>
            <a:r>
              <a:rPr lang="en-US" sz="1200" dirty="0"/>
              <a:t>Dual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FontTx/>
              <a:buAutoNum type="arabicPeriod"/>
            </a:pPr>
            <a:r>
              <a:rPr lang="en-US" sz="1200" dirty="0"/>
              <a:t>No 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Tubulitis </a:t>
            </a:r>
          </a:p>
          <a:p>
            <a:pPr marL="342900" indent="-342900">
              <a:buAutoNum type="arabicPeriod"/>
            </a:pPr>
            <a:r>
              <a:rPr lang="en-US" sz="1200" dirty="0"/>
              <a:t>Kidney lysate</a:t>
            </a:r>
          </a:p>
          <a:p>
            <a:pPr marL="342900" indent="-342900">
              <a:buAutoNum type="arabicPeriod"/>
            </a:pPr>
            <a:r>
              <a:rPr lang="en-US" sz="1200" dirty="0"/>
              <a:t>Peripheral blood mononuclear cells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r>
              <a:rPr lang="en-US" sz="1200" dirty="0"/>
              <a:t>Membrane 2 was cropped to form Figure 2 as a representative immunoblot  </a:t>
            </a:r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  <a:p>
            <a:pPr marL="342900" indent="-342900">
              <a:buAutoNum type="arabicPeriod"/>
            </a:pP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09945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864C033D3F144A95B04B87C939C391" ma:contentTypeVersion="11" ma:contentTypeDescription="Create a new document." ma:contentTypeScope="" ma:versionID="1d0067ec18733422db4cc5158413ce6e">
  <xsd:schema xmlns:xsd="http://www.w3.org/2001/XMLSchema" xmlns:xs="http://www.w3.org/2001/XMLSchema" xmlns:p="http://schemas.microsoft.com/office/2006/metadata/properties" xmlns:ns3="c058f989-8955-4f2f-ba75-c9dd42e63f5e" xmlns:ns4="5bcd2f1e-eb99-4f05-8cf4-b25507dba0ef" targetNamespace="http://schemas.microsoft.com/office/2006/metadata/properties" ma:root="true" ma:fieldsID="570c22b3d23cbe0158172e5fed79714c" ns3:_="" ns4:_="">
    <xsd:import namespace="c058f989-8955-4f2f-ba75-c9dd42e63f5e"/>
    <xsd:import namespace="5bcd2f1e-eb99-4f05-8cf4-b25507dba0e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58f989-8955-4f2f-ba75-c9dd42e63f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cd2f1e-eb99-4f05-8cf4-b25507dba0e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7C058C-B9F1-4DE0-BBDC-F629AA3BF0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58f989-8955-4f2f-ba75-c9dd42e63f5e"/>
    <ds:schemaRef ds:uri="5bcd2f1e-eb99-4f05-8cf4-b25507dba0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AC4CC6-9FEB-4D43-961C-D3B34B590B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605DE9-360F-40B2-9796-CC60CF1F4909}">
  <ds:schemaRefs>
    <ds:schemaRef ds:uri="http://www.w3.org/XML/1998/namespace"/>
    <ds:schemaRef ds:uri="http://schemas.microsoft.com/office/2006/metadata/properties"/>
    <ds:schemaRef ds:uri="c058f989-8955-4f2f-ba75-c9dd42e63f5e"/>
    <ds:schemaRef ds:uri="http://schemas.microsoft.com/office/infopath/2007/PartnerControls"/>
    <ds:schemaRef ds:uri="http://purl.org/dc/elements/1.1/"/>
    <ds:schemaRef ds:uri="5bcd2f1e-eb99-4f05-8cf4-b25507dba0ef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9466</TotalTime>
  <Words>625</Words>
  <Application>Microsoft Macintosh PowerPoint</Application>
  <PresentationFormat>Widescreen</PresentationFormat>
  <Paragraphs>337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Supplementary file – uncropped blots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Mia Leung</dc:creator>
  <cp:lastModifiedBy>mia leung</cp:lastModifiedBy>
  <cp:revision>47</cp:revision>
  <dcterms:created xsi:type="dcterms:W3CDTF">2021-09-29T05:20:16Z</dcterms:created>
  <dcterms:modified xsi:type="dcterms:W3CDTF">2025-03-14T02:30:36Z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0x010100A7864C033D3F144A95B04B87C939C391</vt:lpwstr>
  </property>
</Properties>
</file>