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121400" cy="4826000"/>
  <p:notesSz cx="6121400" cy="4826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35" autoAdjust="0"/>
  </p:normalViewPr>
  <p:slideViewPr>
    <p:cSldViewPr>
      <p:cViewPr>
        <p:scale>
          <a:sx n="132" d="100"/>
          <a:sy n="132" d="100"/>
        </p:scale>
        <p:origin x="-1596" y="2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27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652713" cy="241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467100" y="0"/>
            <a:ext cx="2652713" cy="241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DB7BA-EB4C-4CA7-94CA-707C7FC06B58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12938" y="361950"/>
            <a:ext cx="2295525" cy="1809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12775" y="2292350"/>
            <a:ext cx="4895850" cy="2171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583113"/>
            <a:ext cx="2652713" cy="241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467100" y="4583113"/>
            <a:ext cx="2652713" cy="241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866CE-60A9-4F2A-A865-69A00606D9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245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Fig. 5. GEE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Blood Examination.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 GEE Unadjusted;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Cr; (b): GEE 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Cr; (c): GEE Unadjusted;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Cr; (d): GEE 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Cr; (e): GEE Unadjusted;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(f): GEE 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(g): GEE Unadjusted;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(h): GEE 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GEE Unadjusted;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UA; (j): GEE Adjusted; Baseline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UA; (k): GEE Unadjusted;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UA; (l): GEE Adjusted; Previous Categorical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Time-Dependent UA.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Abbreviations: GEE, Generalized Estimating Equation;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estimated salt intake; Cr,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Alb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albumin; UA, uric acid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866CE-60A9-4F2A-A865-69A00606D99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129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9105" y="1496060"/>
            <a:ext cx="5203190" cy="1013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8210" y="2702560"/>
            <a:ext cx="4284980" cy="120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6070" y="1109980"/>
            <a:ext cx="2662809" cy="3185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52521" y="1109980"/>
            <a:ext cx="2662809" cy="3185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6070" y="193040"/>
            <a:ext cx="5509260" cy="772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6070" y="1109980"/>
            <a:ext cx="5509260" cy="3185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81276" y="4488180"/>
            <a:ext cx="1958848" cy="24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6070" y="4488180"/>
            <a:ext cx="1407922" cy="24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07408" y="4488180"/>
            <a:ext cx="1407922" cy="24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2" y="1572816"/>
            <a:ext cx="82550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0034" y="1572816"/>
            <a:ext cx="8826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g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3871" y="191541"/>
            <a:ext cx="1248410" cy="716280"/>
            <a:chOff x="193871" y="191541"/>
            <a:chExt cx="1248410" cy="716280"/>
          </a:xfrm>
        </p:grpSpPr>
        <p:sp>
          <p:nvSpPr>
            <p:cNvPr id="5" name="object 5"/>
            <p:cNvSpPr/>
            <p:nvPr/>
          </p:nvSpPr>
          <p:spPr>
            <a:xfrm>
              <a:off x="193871" y="24948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3871" y="433699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3871" y="61572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3871" y="79878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667" y="249488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3667" y="432545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667" y="615728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3667" y="798785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0838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7065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6151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96297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77218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1772" y="193128"/>
              <a:ext cx="1229360" cy="696595"/>
            </a:xfrm>
            <a:custGeom>
              <a:avLst/>
              <a:gdLst/>
              <a:ahLst/>
              <a:cxnLst/>
              <a:rect l="l" t="t" r="r" b="b"/>
              <a:pathLst>
                <a:path w="1229360" h="696594">
                  <a:moveTo>
                    <a:pt x="0" y="696353"/>
                  </a:moveTo>
                  <a:lnTo>
                    <a:pt x="1228750" y="696353"/>
                  </a:lnTo>
                  <a:lnTo>
                    <a:pt x="1228750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9812" y="655501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0" y="4886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8780" y="65549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8780" y="70437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0292" y="6698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12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7141" y="539144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59">
                  <a:moveTo>
                    <a:pt x="0" y="481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22" y="53914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6122" y="58725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7635" y="552866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19024" y="9626"/>
                  </a:moveTo>
                  <a:lnTo>
                    <a:pt x="19024" y="4368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54" y="19113"/>
                  </a:lnTo>
                  <a:lnTo>
                    <a:pt x="9512" y="19113"/>
                  </a:lnTo>
                  <a:lnTo>
                    <a:pt x="14770" y="19113"/>
                  </a:lnTo>
                  <a:lnTo>
                    <a:pt x="19024" y="14884"/>
                  </a:lnTo>
                  <a:lnTo>
                    <a:pt x="19024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24073" y="436392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59">
                  <a:moveTo>
                    <a:pt x="0" y="4823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3041" y="43639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3041" y="48462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4555" y="450254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12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02032" y="23050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481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91012" y="23050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91012" y="27860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92525" y="244234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9113"/>
                  </a:lnTo>
                  <a:lnTo>
                    <a:pt x="9512" y="19113"/>
                  </a:lnTo>
                  <a:lnTo>
                    <a:pt x="14770" y="1911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79655" y="809944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59">
                  <a:moveTo>
                    <a:pt x="0" y="4823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68624" y="80994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68624" y="85805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70162" y="823665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18986" y="9626"/>
                  </a:moveTo>
                  <a:lnTo>
                    <a:pt x="18986" y="4368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884"/>
                  </a:lnTo>
                  <a:lnTo>
                    <a:pt x="18986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660466" y="191541"/>
            <a:ext cx="1267460" cy="716280"/>
            <a:chOff x="1660466" y="191541"/>
            <a:chExt cx="1267460" cy="716280"/>
          </a:xfrm>
        </p:grpSpPr>
        <p:sp>
          <p:nvSpPr>
            <p:cNvPr id="40" name="object 40"/>
            <p:cNvSpPr/>
            <p:nvPr/>
          </p:nvSpPr>
          <p:spPr>
            <a:xfrm>
              <a:off x="1660466" y="285920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60466" y="485011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60466" y="667041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660466" y="855100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80599" y="285920"/>
              <a:ext cx="1242060" cy="0"/>
            </a:xfrm>
            <a:custGeom>
              <a:avLst/>
              <a:gdLst/>
              <a:ahLst/>
              <a:cxnLst/>
              <a:rect l="l" t="t" r="r" b="b"/>
              <a:pathLst>
                <a:path w="1242060">
                  <a:moveTo>
                    <a:pt x="124162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80599" y="483857"/>
              <a:ext cx="1242060" cy="0"/>
            </a:xfrm>
            <a:custGeom>
              <a:avLst/>
              <a:gdLst/>
              <a:ahLst/>
              <a:cxnLst/>
              <a:rect l="l" t="t" r="r" b="b"/>
              <a:pathLst>
                <a:path w="1242060">
                  <a:moveTo>
                    <a:pt x="124162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80599" y="667041"/>
              <a:ext cx="1242060" cy="0"/>
            </a:xfrm>
            <a:custGeom>
              <a:avLst/>
              <a:gdLst/>
              <a:ahLst/>
              <a:cxnLst/>
              <a:rect l="l" t="t" r="r" b="b"/>
              <a:pathLst>
                <a:path w="1242060">
                  <a:moveTo>
                    <a:pt x="124162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80599" y="855100"/>
              <a:ext cx="1242060" cy="0"/>
            </a:xfrm>
            <a:custGeom>
              <a:avLst/>
              <a:gdLst/>
              <a:ahLst/>
              <a:cxnLst/>
              <a:rect l="l" t="t" r="r" b="b"/>
              <a:pathLst>
                <a:path w="1242060">
                  <a:moveTo>
                    <a:pt x="124162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738584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19518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300324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581130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861936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78673" y="193128"/>
              <a:ext cx="1247775" cy="696595"/>
            </a:xfrm>
            <a:custGeom>
              <a:avLst/>
              <a:gdLst/>
              <a:ahLst/>
              <a:cxnLst/>
              <a:rect l="l" t="t" r="r" b="b"/>
              <a:pathLst>
                <a:path w="1247775" h="696594">
                  <a:moveTo>
                    <a:pt x="0" y="696353"/>
                  </a:moveTo>
                  <a:lnTo>
                    <a:pt x="1247584" y="696353"/>
                  </a:lnTo>
                  <a:lnTo>
                    <a:pt x="1247584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40124" y="523876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09">
                  <a:moveTo>
                    <a:pt x="0" y="1559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29092" y="52388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29092" y="67987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30630" y="59328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19775" y="451141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09">
                  <a:moveTo>
                    <a:pt x="0" y="15612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008743" y="45114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08743" y="60726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010154" y="520551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626" y="18973"/>
                  </a:lnTo>
                  <a:lnTo>
                    <a:pt x="14884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01863" y="360959"/>
              <a:ext cx="0" cy="146050"/>
            </a:xfrm>
            <a:custGeom>
              <a:avLst/>
              <a:gdLst/>
              <a:ahLst/>
              <a:cxnLst/>
              <a:rect l="l" t="t" r="r" b="b"/>
              <a:pathLst>
                <a:path h="146050">
                  <a:moveTo>
                    <a:pt x="0" y="14573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290832" y="3609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290832" y="50669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292371" y="43023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4">
                  <a:moveTo>
                    <a:pt x="19113" y="9626"/>
                  </a:moveTo>
                  <a:lnTo>
                    <a:pt x="19113" y="4368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229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29" y="19113"/>
                  </a:lnTo>
                  <a:lnTo>
                    <a:pt x="9486" y="19113"/>
                  </a:lnTo>
                  <a:lnTo>
                    <a:pt x="14757" y="19113"/>
                  </a:lnTo>
                  <a:lnTo>
                    <a:pt x="19113" y="14884"/>
                  </a:lnTo>
                  <a:lnTo>
                    <a:pt x="19113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582797" y="225625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60">
                  <a:moveTo>
                    <a:pt x="0" y="14983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571766" y="22562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571766" y="37546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573304" y="294893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626"/>
                  </a:moveTo>
                  <a:lnTo>
                    <a:pt x="18986" y="4368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884"/>
                  </a:lnTo>
                  <a:lnTo>
                    <a:pt x="18986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861423" y="679487"/>
              <a:ext cx="0" cy="163195"/>
            </a:xfrm>
            <a:custGeom>
              <a:avLst/>
              <a:gdLst/>
              <a:ahLst/>
              <a:cxnLst/>
              <a:rect l="l" t="t" r="r" b="b"/>
              <a:pathLst>
                <a:path h="163194">
                  <a:moveTo>
                    <a:pt x="0" y="16316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850391" y="67948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850391" y="842657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851929" y="74889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193871" y="1766950"/>
            <a:ext cx="1248410" cy="711200"/>
            <a:chOff x="193871" y="1766950"/>
            <a:chExt cx="1248410" cy="711200"/>
          </a:xfrm>
        </p:grpSpPr>
        <p:sp>
          <p:nvSpPr>
            <p:cNvPr id="75" name="object 75"/>
            <p:cNvSpPr/>
            <p:nvPr/>
          </p:nvSpPr>
          <p:spPr>
            <a:xfrm>
              <a:off x="193871" y="183349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93871" y="200436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93871" y="216625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93871" y="233378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13667" y="1833495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13667" y="2003210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13667" y="2166255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13667" y="2333788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74507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51619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828743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105867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382991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11772" y="1768538"/>
              <a:ext cx="1229360" cy="696595"/>
            </a:xfrm>
            <a:custGeom>
              <a:avLst/>
              <a:gdLst/>
              <a:ahLst/>
              <a:cxnLst/>
              <a:rect l="l" t="t" r="r" b="b"/>
              <a:pathLst>
                <a:path w="1229360" h="696594">
                  <a:moveTo>
                    <a:pt x="0" y="696353"/>
                  </a:moveTo>
                  <a:lnTo>
                    <a:pt x="1228750" y="696353"/>
                  </a:lnTo>
                  <a:lnTo>
                    <a:pt x="1228750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76495" y="2150989"/>
              <a:ext cx="0" cy="118745"/>
            </a:xfrm>
            <a:custGeom>
              <a:avLst/>
              <a:gdLst/>
              <a:ahLst/>
              <a:cxnLst/>
              <a:rect l="l" t="t" r="r" b="b"/>
              <a:pathLst>
                <a:path h="118744">
                  <a:moveTo>
                    <a:pt x="0" y="11840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65476" y="215098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65476" y="226939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66989" y="2204232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12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52940" y="2070047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108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41920" y="207004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41920" y="217844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43434" y="2113269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9024" y="9626"/>
                  </a:moveTo>
                  <a:lnTo>
                    <a:pt x="19024" y="4368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54" y="19113"/>
                  </a:lnTo>
                  <a:lnTo>
                    <a:pt x="9512" y="19113"/>
                  </a:lnTo>
                  <a:lnTo>
                    <a:pt x="14770" y="19113"/>
                  </a:lnTo>
                  <a:lnTo>
                    <a:pt x="19024" y="14884"/>
                  </a:lnTo>
                  <a:lnTo>
                    <a:pt x="19024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829589" y="1939457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1083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18570" y="193945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18570" y="204785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820083" y="1982819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12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105559" y="1799887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10185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094540" y="179988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094540" y="190174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34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096053" y="1843122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12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381324" y="2297875"/>
              <a:ext cx="0" cy="130810"/>
            </a:xfrm>
            <a:custGeom>
              <a:avLst/>
              <a:gdLst/>
              <a:ahLst/>
              <a:cxnLst/>
              <a:rect l="l" t="t" r="r" b="b"/>
              <a:pathLst>
                <a:path h="130810">
                  <a:moveTo>
                    <a:pt x="0" y="13032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370420" y="229787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370420" y="242820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371831" y="235713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9113" y="9626"/>
                  </a:moveTo>
                  <a:lnTo>
                    <a:pt x="19113" y="4368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356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356" y="19113"/>
                  </a:lnTo>
                  <a:lnTo>
                    <a:pt x="9486" y="19113"/>
                  </a:lnTo>
                  <a:lnTo>
                    <a:pt x="14757" y="19113"/>
                  </a:lnTo>
                  <a:lnTo>
                    <a:pt x="19113" y="14884"/>
                  </a:lnTo>
                  <a:lnTo>
                    <a:pt x="19113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9" name="object 109"/>
          <p:cNvGrpSpPr/>
          <p:nvPr/>
        </p:nvGrpSpPr>
        <p:grpSpPr>
          <a:xfrm>
            <a:off x="193871" y="3343325"/>
            <a:ext cx="1248410" cy="773430"/>
            <a:chOff x="193871" y="3343325"/>
            <a:chExt cx="1248410" cy="773430"/>
          </a:xfrm>
        </p:grpSpPr>
        <p:sp>
          <p:nvSpPr>
            <p:cNvPr id="110" name="object 110"/>
            <p:cNvSpPr/>
            <p:nvPr/>
          </p:nvSpPr>
          <p:spPr>
            <a:xfrm>
              <a:off x="193871" y="34222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93871" y="361773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93871" y="3812067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93871" y="399993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0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13667" y="3422248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213667" y="3616606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13667" y="3812040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13667" y="3999933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122692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76663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52593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828537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104469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380426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11772" y="3344913"/>
              <a:ext cx="1229360" cy="754380"/>
            </a:xfrm>
            <a:custGeom>
              <a:avLst/>
              <a:gdLst/>
              <a:ahLst/>
              <a:cxnLst/>
              <a:rect l="l" t="t" r="r" b="b"/>
              <a:pathLst>
                <a:path w="1229360" h="754379">
                  <a:moveTo>
                    <a:pt x="0" y="753910"/>
                  </a:moveTo>
                  <a:lnTo>
                    <a:pt x="1228750" y="753910"/>
                  </a:lnTo>
                  <a:lnTo>
                    <a:pt x="1228750" y="0"/>
                  </a:lnTo>
                  <a:lnTo>
                    <a:pt x="0" y="0"/>
                  </a:lnTo>
                  <a:lnTo>
                    <a:pt x="0" y="75391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76495" y="3755682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26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65476" y="375568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65476" y="388494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66989" y="381340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99"/>
                  </a:moveTo>
                  <a:lnTo>
                    <a:pt x="19024" y="4254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54" y="19011"/>
                  </a:lnTo>
                  <a:lnTo>
                    <a:pt x="9512" y="19011"/>
                  </a:lnTo>
                  <a:lnTo>
                    <a:pt x="14770" y="19011"/>
                  </a:lnTo>
                  <a:lnTo>
                    <a:pt x="19024" y="14757"/>
                  </a:lnTo>
                  <a:lnTo>
                    <a:pt x="19024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54389" y="3703152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27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43358" y="3703157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43358" y="383242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44870" y="3760889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99"/>
                  </a:moveTo>
                  <a:lnTo>
                    <a:pt x="19024" y="4254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54" y="19011"/>
                  </a:lnTo>
                  <a:lnTo>
                    <a:pt x="9512" y="19011"/>
                  </a:lnTo>
                  <a:lnTo>
                    <a:pt x="14770" y="19011"/>
                  </a:lnTo>
                  <a:lnTo>
                    <a:pt x="19024" y="14757"/>
                  </a:lnTo>
                  <a:lnTo>
                    <a:pt x="19024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828716" y="3623823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26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817698" y="362382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817698" y="375308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819210" y="368154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99"/>
                  </a:moveTo>
                  <a:lnTo>
                    <a:pt x="19024" y="4254"/>
                  </a:lnTo>
                  <a:lnTo>
                    <a:pt x="14770" y="0"/>
                  </a:lnTo>
                  <a:lnTo>
                    <a:pt x="9512" y="0"/>
                  </a:lnTo>
                  <a:lnTo>
                    <a:pt x="4254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54" y="19011"/>
                  </a:lnTo>
                  <a:lnTo>
                    <a:pt x="9512" y="19011"/>
                  </a:lnTo>
                  <a:lnTo>
                    <a:pt x="14770" y="19011"/>
                  </a:lnTo>
                  <a:lnTo>
                    <a:pt x="19024" y="14757"/>
                  </a:lnTo>
                  <a:lnTo>
                    <a:pt x="19024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105251" y="3383888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31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94219" y="338389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094219" y="351319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47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095733" y="344162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9024" y="9486"/>
                  </a:moveTo>
                  <a:lnTo>
                    <a:pt x="19024" y="4229"/>
                  </a:lnTo>
                  <a:lnTo>
                    <a:pt x="14770" y="0"/>
                  </a:lnTo>
                  <a:lnTo>
                    <a:pt x="9525" y="0"/>
                  </a:lnTo>
                  <a:lnTo>
                    <a:pt x="4254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54" y="18973"/>
                  </a:lnTo>
                  <a:lnTo>
                    <a:pt x="9525" y="18973"/>
                  </a:lnTo>
                  <a:lnTo>
                    <a:pt x="14770" y="18973"/>
                  </a:lnTo>
                  <a:lnTo>
                    <a:pt x="19024" y="14744"/>
                  </a:lnTo>
                  <a:lnTo>
                    <a:pt x="19024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381965" y="3932748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27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370933" y="393274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370933" y="406202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372344" y="3990486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4" h="19050">
                  <a:moveTo>
                    <a:pt x="19113" y="9499"/>
                  </a:moveTo>
                  <a:lnTo>
                    <a:pt x="19113" y="4254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356" y="18999"/>
                  </a:lnTo>
                  <a:lnTo>
                    <a:pt x="9626" y="18999"/>
                  </a:lnTo>
                  <a:lnTo>
                    <a:pt x="14884" y="18999"/>
                  </a:lnTo>
                  <a:lnTo>
                    <a:pt x="19113" y="14757"/>
                  </a:lnTo>
                  <a:lnTo>
                    <a:pt x="19113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" name="object 144"/>
          <p:cNvGrpSpPr/>
          <p:nvPr/>
        </p:nvGrpSpPr>
        <p:grpSpPr>
          <a:xfrm>
            <a:off x="1661236" y="3343325"/>
            <a:ext cx="1268095" cy="773430"/>
            <a:chOff x="1661236" y="3343325"/>
            <a:chExt cx="1268095" cy="773430"/>
          </a:xfrm>
        </p:grpSpPr>
        <p:sp>
          <p:nvSpPr>
            <p:cNvPr id="145" name="object 145"/>
            <p:cNvSpPr/>
            <p:nvPr/>
          </p:nvSpPr>
          <p:spPr>
            <a:xfrm>
              <a:off x="1661236" y="3380300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661236" y="351627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661236" y="392450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661236" y="406057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681369" y="3380300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681369" y="3516278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681369" y="3924504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661236" y="3788437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681369" y="3786333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661236" y="365238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821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681369" y="3652384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681369" y="4060572"/>
              <a:ext cx="1248410" cy="0"/>
            </a:xfrm>
            <a:custGeom>
              <a:avLst/>
              <a:gdLst/>
              <a:ahLst/>
              <a:cxnLst/>
              <a:rect l="l" t="t" r="r" b="b"/>
              <a:pathLst>
                <a:path w="1248410">
                  <a:moveTo>
                    <a:pt x="124791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741407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020545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299554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578693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857831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677530" y="3344913"/>
              <a:ext cx="1250315" cy="754380"/>
            </a:xfrm>
            <a:custGeom>
              <a:avLst/>
              <a:gdLst/>
              <a:ahLst/>
              <a:cxnLst/>
              <a:rect l="l" t="t" r="r" b="b"/>
              <a:pathLst>
                <a:path w="1250314" h="754379">
                  <a:moveTo>
                    <a:pt x="0" y="753910"/>
                  </a:moveTo>
                  <a:lnTo>
                    <a:pt x="1249857" y="753910"/>
                  </a:lnTo>
                  <a:lnTo>
                    <a:pt x="1249857" y="0"/>
                  </a:lnTo>
                  <a:lnTo>
                    <a:pt x="0" y="0"/>
                  </a:lnTo>
                  <a:lnTo>
                    <a:pt x="0" y="75391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1740509" y="3485873"/>
              <a:ext cx="0" cy="539750"/>
            </a:xfrm>
            <a:custGeom>
              <a:avLst/>
              <a:gdLst/>
              <a:ahLst/>
              <a:cxnLst/>
              <a:rect l="l" t="t" r="r" b="b"/>
              <a:pathLst>
                <a:path h="539750">
                  <a:moveTo>
                    <a:pt x="0" y="5391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729477" y="348587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729477" y="40250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731015" y="3745572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017979" y="3485873"/>
              <a:ext cx="0" cy="539750"/>
            </a:xfrm>
            <a:custGeom>
              <a:avLst/>
              <a:gdLst/>
              <a:ahLst/>
              <a:cxnLst/>
              <a:rect l="l" t="t" r="r" b="b"/>
              <a:pathLst>
                <a:path h="539750">
                  <a:moveTo>
                    <a:pt x="0" y="5391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006947" y="348587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006947" y="40250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008485" y="3745572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2302248" y="3485873"/>
              <a:ext cx="0" cy="539750"/>
            </a:xfrm>
            <a:custGeom>
              <a:avLst/>
              <a:gdLst/>
              <a:ahLst/>
              <a:cxnLst/>
              <a:rect l="l" t="t" r="r" b="b"/>
              <a:pathLst>
                <a:path h="539750">
                  <a:moveTo>
                    <a:pt x="0" y="5391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291217" y="348587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291217" y="40250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292628" y="3745572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99"/>
                  </a:moveTo>
                  <a:lnTo>
                    <a:pt x="19113" y="4254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356" y="19011"/>
                  </a:lnTo>
                  <a:lnTo>
                    <a:pt x="9626" y="19011"/>
                  </a:lnTo>
                  <a:lnTo>
                    <a:pt x="14884" y="19011"/>
                  </a:lnTo>
                  <a:lnTo>
                    <a:pt x="19113" y="14757"/>
                  </a:lnTo>
                  <a:lnTo>
                    <a:pt x="19113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580745" y="3413267"/>
              <a:ext cx="0" cy="548640"/>
            </a:xfrm>
            <a:custGeom>
              <a:avLst/>
              <a:gdLst/>
              <a:ahLst/>
              <a:cxnLst/>
              <a:rect l="l" t="t" r="r" b="b"/>
              <a:pathLst>
                <a:path h="548639">
                  <a:moveTo>
                    <a:pt x="0" y="54827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569842" y="341326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569842" y="396153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571253" y="3682047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99"/>
                  </a:moveTo>
                  <a:lnTo>
                    <a:pt x="19113" y="4254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356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356" y="19011"/>
                  </a:lnTo>
                  <a:lnTo>
                    <a:pt x="9486" y="19011"/>
                  </a:lnTo>
                  <a:lnTo>
                    <a:pt x="14757" y="19011"/>
                  </a:lnTo>
                  <a:lnTo>
                    <a:pt x="19113" y="14757"/>
                  </a:lnTo>
                  <a:lnTo>
                    <a:pt x="19113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864501" y="3530564"/>
              <a:ext cx="0" cy="531495"/>
            </a:xfrm>
            <a:custGeom>
              <a:avLst/>
              <a:gdLst/>
              <a:ahLst/>
              <a:cxnLst/>
              <a:rect l="l" t="t" r="r" b="b"/>
              <a:pathLst>
                <a:path h="531495">
                  <a:moveTo>
                    <a:pt x="0" y="53145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853470" y="353056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853470" y="406202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854881" y="3782529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99"/>
                  </a:moveTo>
                  <a:lnTo>
                    <a:pt x="19113" y="4254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356" y="18999"/>
                  </a:lnTo>
                  <a:lnTo>
                    <a:pt x="9626" y="18999"/>
                  </a:lnTo>
                  <a:lnTo>
                    <a:pt x="14884" y="18999"/>
                  </a:lnTo>
                  <a:lnTo>
                    <a:pt x="19113" y="14757"/>
                  </a:lnTo>
                  <a:lnTo>
                    <a:pt x="19113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3" name="object 183"/>
          <p:cNvGrpSpPr/>
          <p:nvPr/>
        </p:nvGrpSpPr>
        <p:grpSpPr>
          <a:xfrm>
            <a:off x="3286032" y="3343325"/>
            <a:ext cx="1236980" cy="773430"/>
            <a:chOff x="3286032" y="3343325"/>
            <a:chExt cx="1236980" cy="773430"/>
          </a:xfrm>
        </p:grpSpPr>
        <p:sp>
          <p:nvSpPr>
            <p:cNvPr id="184" name="object 184"/>
            <p:cNvSpPr/>
            <p:nvPr/>
          </p:nvSpPr>
          <p:spPr>
            <a:xfrm>
              <a:off x="3286032" y="344867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286032" y="391194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286032" y="406057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305658" y="3448674"/>
              <a:ext cx="1215390" cy="0"/>
            </a:xfrm>
            <a:custGeom>
              <a:avLst/>
              <a:gdLst/>
              <a:ahLst/>
              <a:cxnLst/>
              <a:rect l="l" t="t" r="r" b="b"/>
              <a:pathLst>
                <a:path w="1215389">
                  <a:moveTo>
                    <a:pt x="12151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305658" y="3911921"/>
              <a:ext cx="1215390" cy="0"/>
            </a:xfrm>
            <a:custGeom>
              <a:avLst/>
              <a:gdLst/>
              <a:ahLst/>
              <a:cxnLst/>
              <a:rect l="l" t="t" r="r" b="b"/>
              <a:pathLst>
                <a:path w="1215389">
                  <a:moveTo>
                    <a:pt x="12151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286032" y="3759420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305658" y="3759395"/>
              <a:ext cx="1215390" cy="0"/>
            </a:xfrm>
            <a:custGeom>
              <a:avLst/>
              <a:gdLst/>
              <a:ahLst/>
              <a:cxnLst/>
              <a:rect l="l" t="t" r="r" b="b"/>
              <a:pathLst>
                <a:path w="1215389">
                  <a:moveTo>
                    <a:pt x="12151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286032" y="360549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305658" y="3605458"/>
              <a:ext cx="1215390" cy="0"/>
            </a:xfrm>
            <a:custGeom>
              <a:avLst/>
              <a:gdLst/>
              <a:ahLst/>
              <a:cxnLst/>
              <a:rect l="l" t="t" r="r" b="b"/>
              <a:pathLst>
                <a:path w="1215389">
                  <a:moveTo>
                    <a:pt x="12151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305658" y="4060572"/>
              <a:ext cx="1215390" cy="0"/>
            </a:xfrm>
            <a:custGeom>
              <a:avLst/>
              <a:gdLst/>
              <a:ahLst/>
              <a:cxnLst/>
              <a:rect l="l" t="t" r="r" b="b"/>
              <a:pathLst>
                <a:path w="1215389">
                  <a:moveTo>
                    <a:pt x="121519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3368131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3641368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3914734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4187971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4461336" y="409882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06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3303752" y="3344913"/>
              <a:ext cx="1217295" cy="754380"/>
            </a:xfrm>
            <a:custGeom>
              <a:avLst/>
              <a:gdLst/>
              <a:ahLst/>
              <a:cxnLst/>
              <a:rect l="l" t="t" r="r" b="b"/>
              <a:pathLst>
                <a:path w="1217295" h="754379">
                  <a:moveTo>
                    <a:pt x="0" y="753910"/>
                  </a:moveTo>
                  <a:lnTo>
                    <a:pt x="1217066" y="753910"/>
                  </a:lnTo>
                  <a:lnTo>
                    <a:pt x="1217066" y="0"/>
                  </a:lnTo>
                  <a:lnTo>
                    <a:pt x="0" y="0"/>
                  </a:lnTo>
                  <a:lnTo>
                    <a:pt x="0" y="753910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367874" y="3658657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h="194945">
                  <a:moveTo>
                    <a:pt x="0" y="19479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356842" y="365865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3356842" y="385345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358380" y="374858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641624" y="3597236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h="194945">
                  <a:moveTo>
                    <a:pt x="0" y="19479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3630593" y="359723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630593" y="379202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632131" y="368716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911912" y="3511405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h="194945">
                  <a:moveTo>
                    <a:pt x="0" y="19477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900880" y="351140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900880" y="370618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3902418" y="360132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4186560" y="3380430"/>
              <a:ext cx="0" cy="194945"/>
            </a:xfrm>
            <a:custGeom>
              <a:avLst/>
              <a:gdLst/>
              <a:ahLst/>
              <a:cxnLst/>
              <a:rect l="l" t="t" r="r" b="b"/>
              <a:pathLst>
                <a:path h="194945">
                  <a:moveTo>
                    <a:pt x="0" y="19474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4175527" y="338042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4175527" y="357517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4177066" y="347036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4459413" y="3821579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20297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4448380" y="382157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448380" y="402455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449918" y="391150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/>
          <p:cNvGrpSpPr/>
          <p:nvPr/>
        </p:nvGrpSpPr>
        <p:grpSpPr>
          <a:xfrm>
            <a:off x="1661874" y="1766950"/>
            <a:ext cx="1262380" cy="711200"/>
            <a:chOff x="1661874" y="1766950"/>
            <a:chExt cx="1262380" cy="711200"/>
          </a:xfrm>
        </p:grpSpPr>
        <p:sp>
          <p:nvSpPr>
            <p:cNvPr id="221" name="object 221"/>
            <p:cNvSpPr/>
            <p:nvPr/>
          </p:nvSpPr>
          <p:spPr>
            <a:xfrm>
              <a:off x="1661874" y="180283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661874" y="191392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661874" y="204002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661874" y="2275037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681760" y="1802835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681760" y="1912772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681760" y="2040026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681760" y="2275037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661874" y="215676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681760" y="2156762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661874" y="239241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95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681760" y="2392413"/>
              <a:ext cx="1238885" cy="0"/>
            </a:xfrm>
            <a:custGeom>
              <a:avLst/>
              <a:gdLst/>
              <a:ahLst/>
              <a:cxnLst/>
              <a:rect l="l" t="t" r="r" b="b"/>
              <a:pathLst>
                <a:path w="1238885">
                  <a:moveTo>
                    <a:pt x="123841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742433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022598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302762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583054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863218" y="2460144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682318" y="1768538"/>
              <a:ext cx="1240790" cy="696595"/>
            </a:xfrm>
            <a:custGeom>
              <a:avLst/>
              <a:gdLst/>
              <a:ahLst/>
              <a:cxnLst/>
              <a:rect l="l" t="t" r="r" b="b"/>
              <a:pathLst>
                <a:path w="1240789" h="696594">
                  <a:moveTo>
                    <a:pt x="0" y="696353"/>
                  </a:moveTo>
                  <a:lnTo>
                    <a:pt x="1240307" y="696353"/>
                  </a:lnTo>
                  <a:lnTo>
                    <a:pt x="1240307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741535" y="1829514"/>
              <a:ext cx="0" cy="577850"/>
            </a:xfrm>
            <a:custGeom>
              <a:avLst/>
              <a:gdLst/>
              <a:ahLst/>
              <a:cxnLst/>
              <a:rect l="l" t="t" r="r" b="b"/>
              <a:pathLst>
                <a:path h="577850">
                  <a:moveTo>
                    <a:pt x="0" y="57726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730503" y="182951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730503" y="240678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731914" y="210737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13" y="9486"/>
                  </a:moveTo>
                  <a:lnTo>
                    <a:pt x="19113" y="4229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9113"/>
                  </a:lnTo>
                  <a:lnTo>
                    <a:pt x="9626" y="19113"/>
                  </a:lnTo>
                  <a:lnTo>
                    <a:pt x="14884" y="1911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022726" y="1834264"/>
              <a:ext cx="0" cy="572770"/>
            </a:xfrm>
            <a:custGeom>
              <a:avLst/>
              <a:gdLst/>
              <a:ahLst/>
              <a:cxnLst/>
              <a:rect l="l" t="t" r="r" b="b"/>
              <a:pathLst>
                <a:path h="572769">
                  <a:moveTo>
                    <a:pt x="0" y="57251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011693" y="18342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011693" y="240678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013231" y="2107379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301991" y="1806042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80">
                  <a:moveTo>
                    <a:pt x="0" y="5763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290960" y="180604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290960" y="238240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292371" y="2085700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48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582284" y="1845938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80">
                  <a:moveTo>
                    <a:pt x="0" y="5763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571253" y="184593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571253" y="242230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572791" y="2125456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626"/>
                  </a:moveTo>
                  <a:lnTo>
                    <a:pt x="18986" y="4368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884"/>
                  </a:lnTo>
                  <a:lnTo>
                    <a:pt x="18986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863731" y="1852227"/>
              <a:ext cx="0" cy="581025"/>
            </a:xfrm>
            <a:custGeom>
              <a:avLst/>
              <a:gdLst/>
              <a:ahLst/>
              <a:cxnLst/>
              <a:rect l="l" t="t" r="r" b="b"/>
              <a:pathLst>
                <a:path h="581025">
                  <a:moveTo>
                    <a:pt x="0" y="58046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852700" y="185222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852700" y="243269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854238" y="2135986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9" name="object 259"/>
          <p:cNvGrpSpPr/>
          <p:nvPr/>
        </p:nvGrpSpPr>
        <p:grpSpPr>
          <a:xfrm>
            <a:off x="3286543" y="191541"/>
            <a:ext cx="1235710" cy="716280"/>
            <a:chOff x="3286543" y="191541"/>
            <a:chExt cx="1235710" cy="716280"/>
          </a:xfrm>
        </p:grpSpPr>
        <p:sp>
          <p:nvSpPr>
            <p:cNvPr id="260" name="object 260"/>
            <p:cNvSpPr/>
            <p:nvPr/>
          </p:nvSpPr>
          <p:spPr>
            <a:xfrm>
              <a:off x="3286543" y="22909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3286543" y="41407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3286543" y="60931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3286543" y="79724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3306174" y="229092"/>
              <a:ext cx="1210945" cy="0"/>
            </a:xfrm>
            <a:custGeom>
              <a:avLst/>
              <a:gdLst/>
              <a:ahLst/>
              <a:cxnLst/>
              <a:rect l="l" t="t" r="r" b="b"/>
              <a:pathLst>
                <a:path w="1210945">
                  <a:moveTo>
                    <a:pt x="121032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3306174" y="413045"/>
              <a:ext cx="1210945" cy="0"/>
            </a:xfrm>
            <a:custGeom>
              <a:avLst/>
              <a:gdLst/>
              <a:ahLst/>
              <a:cxnLst/>
              <a:rect l="l" t="t" r="r" b="b"/>
              <a:pathLst>
                <a:path w="1210945">
                  <a:moveTo>
                    <a:pt x="121032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3306174" y="609187"/>
              <a:ext cx="1210945" cy="0"/>
            </a:xfrm>
            <a:custGeom>
              <a:avLst/>
              <a:gdLst/>
              <a:ahLst/>
              <a:cxnLst/>
              <a:rect l="l" t="t" r="r" b="b"/>
              <a:pathLst>
                <a:path w="1210945">
                  <a:moveTo>
                    <a:pt x="121032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3306174" y="797246"/>
              <a:ext cx="1210945" cy="0"/>
            </a:xfrm>
            <a:custGeom>
              <a:avLst/>
              <a:gdLst/>
              <a:ahLst/>
              <a:cxnLst/>
              <a:rect l="l" t="t" r="r" b="b"/>
              <a:pathLst>
                <a:path w="1210945">
                  <a:moveTo>
                    <a:pt x="121032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3362743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3637006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3911269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4185533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4459926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3304247" y="193128"/>
              <a:ext cx="1216660" cy="696595"/>
            </a:xfrm>
            <a:custGeom>
              <a:avLst/>
              <a:gdLst/>
              <a:ahLst/>
              <a:cxnLst/>
              <a:rect l="l" t="t" r="r" b="b"/>
              <a:pathLst>
                <a:path w="1216660" h="696594">
                  <a:moveTo>
                    <a:pt x="0" y="696353"/>
                  </a:moveTo>
                  <a:lnTo>
                    <a:pt x="1216063" y="696353"/>
                  </a:lnTo>
                  <a:lnTo>
                    <a:pt x="1216063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3363768" y="521564"/>
              <a:ext cx="0" cy="232410"/>
            </a:xfrm>
            <a:custGeom>
              <a:avLst/>
              <a:gdLst/>
              <a:ahLst/>
              <a:cxnLst/>
              <a:rect l="l" t="t" r="r" b="b"/>
              <a:pathLst>
                <a:path h="232409">
                  <a:moveTo>
                    <a:pt x="0" y="2321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3352737" y="52157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3352737" y="75375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3354275" y="628178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3636108" y="441270"/>
              <a:ext cx="0" cy="240029"/>
            </a:xfrm>
            <a:custGeom>
              <a:avLst/>
              <a:gdLst/>
              <a:ahLst/>
              <a:cxnLst/>
              <a:rect l="l" t="t" r="r" b="b"/>
              <a:pathLst>
                <a:path h="240029">
                  <a:moveTo>
                    <a:pt x="0" y="23949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3625076" y="441267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3625076" y="68076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3626614" y="54787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3913579" y="356604"/>
              <a:ext cx="0" cy="239395"/>
            </a:xfrm>
            <a:custGeom>
              <a:avLst/>
              <a:gdLst/>
              <a:ahLst/>
              <a:cxnLst/>
              <a:rect l="l" t="t" r="r" b="b"/>
              <a:pathLst>
                <a:path h="239395">
                  <a:moveTo>
                    <a:pt x="0" y="23936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3902547" y="35660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3902547" y="59597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3904085" y="463069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4">
                  <a:moveTo>
                    <a:pt x="18986" y="9626"/>
                  </a:moveTo>
                  <a:lnTo>
                    <a:pt x="18986" y="4368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368"/>
                  </a:lnTo>
                  <a:lnTo>
                    <a:pt x="0" y="9626"/>
                  </a:lnTo>
                  <a:lnTo>
                    <a:pt x="0" y="1488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884"/>
                  </a:lnTo>
                  <a:lnTo>
                    <a:pt x="18986" y="962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187329" y="256547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23436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176297" y="25654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176297" y="49091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177837" y="363151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8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461978" y="619447"/>
              <a:ext cx="0" cy="241935"/>
            </a:xfrm>
            <a:custGeom>
              <a:avLst/>
              <a:gdLst/>
              <a:ahLst/>
              <a:cxnLst/>
              <a:rect l="l" t="t" r="r" b="b"/>
              <a:pathLst>
                <a:path h="241934">
                  <a:moveTo>
                    <a:pt x="0" y="24155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450946" y="61944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450946" y="86100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452357" y="731828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62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" name="object 294"/>
          <p:cNvGrpSpPr/>
          <p:nvPr/>
        </p:nvGrpSpPr>
        <p:grpSpPr>
          <a:xfrm>
            <a:off x="4787682" y="191541"/>
            <a:ext cx="1313815" cy="716280"/>
            <a:chOff x="4787682" y="191541"/>
            <a:chExt cx="1313815" cy="716280"/>
          </a:xfrm>
        </p:grpSpPr>
        <p:sp>
          <p:nvSpPr>
            <p:cNvPr id="295" name="object 295"/>
            <p:cNvSpPr/>
            <p:nvPr/>
          </p:nvSpPr>
          <p:spPr>
            <a:xfrm>
              <a:off x="4787682" y="29156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787682" y="447297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787682" y="60302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787682" y="75876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807441" y="291565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807441" y="447297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07441" y="603028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07441" y="758762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868242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59951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451533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743242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6034824" y="889479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0"/>
                  </a:moveTo>
                  <a:lnTo>
                    <a:pt x="0" y="17957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805515" y="193128"/>
              <a:ext cx="1294765" cy="696595"/>
            </a:xfrm>
            <a:custGeom>
              <a:avLst/>
              <a:gdLst/>
              <a:ahLst/>
              <a:cxnLst/>
              <a:rect l="l" t="t" r="r" b="b"/>
              <a:pathLst>
                <a:path w="1294764" h="696594">
                  <a:moveTo>
                    <a:pt x="0" y="696353"/>
                  </a:moveTo>
                  <a:lnTo>
                    <a:pt x="1294218" y="696353"/>
                  </a:lnTo>
                  <a:lnTo>
                    <a:pt x="1294218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866062" y="281425"/>
              <a:ext cx="0" cy="527685"/>
            </a:xfrm>
            <a:custGeom>
              <a:avLst/>
              <a:gdLst/>
              <a:ahLst/>
              <a:cxnLst/>
              <a:rect l="l" t="t" r="r" b="b"/>
              <a:pathLst>
                <a:path h="527685">
                  <a:moveTo>
                    <a:pt x="0" y="52749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855029" y="28143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855029" y="80891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4856569" y="531455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8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58797" y="275144"/>
              <a:ext cx="0" cy="527050"/>
            </a:xfrm>
            <a:custGeom>
              <a:avLst/>
              <a:gdLst/>
              <a:ahLst/>
              <a:cxnLst/>
              <a:rect l="l" t="t" r="r" b="b"/>
              <a:pathLst>
                <a:path h="527050">
                  <a:moveTo>
                    <a:pt x="0" y="526719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47766" y="27514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47766" y="80186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49305" y="531455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486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8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447557" y="257438"/>
              <a:ext cx="0" cy="521334"/>
            </a:xfrm>
            <a:custGeom>
              <a:avLst/>
              <a:gdLst/>
              <a:ahLst/>
              <a:cxnLst/>
              <a:rect l="l" t="t" r="r" b="b"/>
              <a:pathLst>
                <a:path h="521334">
                  <a:moveTo>
                    <a:pt x="0" y="52133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436524" y="25744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436524" y="77877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438062" y="50900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744269" y="224860"/>
              <a:ext cx="0" cy="520700"/>
            </a:xfrm>
            <a:custGeom>
              <a:avLst/>
              <a:gdLst/>
              <a:ahLst/>
              <a:cxnLst/>
              <a:rect l="l" t="t" r="r" b="b"/>
              <a:pathLst>
                <a:path h="520700">
                  <a:moveTo>
                    <a:pt x="0" y="52056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733237" y="22485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733237" y="74542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734775" y="474370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033798" y="324536"/>
              <a:ext cx="0" cy="534035"/>
            </a:xfrm>
            <a:custGeom>
              <a:avLst/>
              <a:gdLst/>
              <a:ahLst/>
              <a:cxnLst/>
              <a:rect l="l" t="t" r="r" b="b"/>
              <a:pathLst>
                <a:path h="534035">
                  <a:moveTo>
                    <a:pt x="0" y="53351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6022766" y="32453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6022766" y="85805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6024304" y="58212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9" name="object 329"/>
          <p:cNvGrpSpPr/>
          <p:nvPr/>
        </p:nvGrpSpPr>
        <p:grpSpPr>
          <a:xfrm>
            <a:off x="3286543" y="1766950"/>
            <a:ext cx="1235710" cy="716280"/>
            <a:chOff x="3286543" y="1766950"/>
            <a:chExt cx="1235710" cy="716280"/>
          </a:xfrm>
        </p:grpSpPr>
        <p:sp>
          <p:nvSpPr>
            <p:cNvPr id="330" name="object 330"/>
            <p:cNvSpPr/>
            <p:nvPr/>
          </p:nvSpPr>
          <p:spPr>
            <a:xfrm>
              <a:off x="3286543" y="18043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3286543" y="203233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3286543" y="214547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3286543" y="22590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3306174" y="1804375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3306174" y="2031175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3286543" y="191392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3306174" y="1912772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3306174" y="2145473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3306174" y="2259002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3286543" y="237548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70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3306174" y="2375480"/>
              <a:ext cx="1214755" cy="0"/>
            </a:xfrm>
            <a:custGeom>
              <a:avLst/>
              <a:gdLst/>
              <a:ahLst/>
              <a:cxnLst/>
              <a:rect l="l" t="t" r="r" b="b"/>
              <a:pathLst>
                <a:path w="1214754">
                  <a:moveTo>
                    <a:pt x="121417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3362743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3636108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3912297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4179633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4457744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3304247" y="1768538"/>
              <a:ext cx="1216660" cy="696595"/>
            </a:xfrm>
            <a:custGeom>
              <a:avLst/>
              <a:gdLst/>
              <a:ahLst/>
              <a:cxnLst/>
              <a:rect l="l" t="t" r="r" b="b"/>
              <a:pathLst>
                <a:path w="1216660" h="696594">
                  <a:moveTo>
                    <a:pt x="0" y="696353"/>
                  </a:moveTo>
                  <a:lnTo>
                    <a:pt x="1216063" y="696353"/>
                  </a:lnTo>
                  <a:lnTo>
                    <a:pt x="1216063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3358253" y="1844137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5">
                  <a:moveTo>
                    <a:pt x="0" y="47156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3347220" y="184414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3347220" y="231570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3348631" y="2064919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626" y="18973"/>
                  </a:lnTo>
                  <a:lnTo>
                    <a:pt x="14884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3629565" y="1815670"/>
              <a:ext cx="0" cy="465455"/>
            </a:xfrm>
            <a:custGeom>
              <a:avLst/>
              <a:gdLst/>
              <a:ahLst/>
              <a:cxnLst/>
              <a:rect l="l" t="t" r="r" b="b"/>
              <a:pathLst>
                <a:path h="465455">
                  <a:moveTo>
                    <a:pt x="0" y="46501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3618534" y="18156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3618534" y="228068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3620072" y="203644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3908319" y="1839521"/>
              <a:ext cx="0" cy="473075"/>
            </a:xfrm>
            <a:custGeom>
              <a:avLst/>
              <a:gdLst/>
              <a:ahLst/>
              <a:cxnLst/>
              <a:rect l="l" t="t" r="r" b="b"/>
              <a:pathLst>
                <a:path h="473075">
                  <a:moveTo>
                    <a:pt x="0" y="47297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3897286" y="183952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3897286" y="231249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3898826" y="2068126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188483" y="1809375"/>
              <a:ext cx="0" cy="473075"/>
            </a:xfrm>
            <a:custGeom>
              <a:avLst/>
              <a:gdLst/>
              <a:ahLst/>
              <a:cxnLst/>
              <a:rect l="l" t="t" r="r" b="b"/>
              <a:pathLst>
                <a:path h="473075">
                  <a:moveTo>
                    <a:pt x="0" y="47297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177451" y="180937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4177451" y="2282348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932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178863" y="2038108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884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626" y="18973"/>
                  </a:lnTo>
                  <a:lnTo>
                    <a:pt x="14884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459028" y="1958828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39">
                  <a:moveTo>
                    <a:pt x="0" y="47232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447995" y="195882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4447995" y="243115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4449533" y="2187555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8" name="object 368"/>
          <p:cNvGrpSpPr/>
          <p:nvPr/>
        </p:nvGrpSpPr>
        <p:grpSpPr>
          <a:xfrm>
            <a:off x="4787682" y="1766950"/>
            <a:ext cx="1313815" cy="716280"/>
            <a:chOff x="4787682" y="1766950"/>
            <a:chExt cx="1313815" cy="716280"/>
          </a:xfrm>
        </p:grpSpPr>
        <p:sp>
          <p:nvSpPr>
            <p:cNvPr id="369" name="object 369"/>
            <p:cNvSpPr/>
            <p:nvPr/>
          </p:nvSpPr>
          <p:spPr>
            <a:xfrm>
              <a:off x="4787682" y="1845425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4787682" y="1968189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4787682" y="207915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4787682" y="219691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4807441" y="1845425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4807441" y="1968189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4807441" y="2079152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4807441" y="2196913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787682" y="230890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4807441" y="2308903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4787682" y="243115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4807441" y="2431154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4868242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5159695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5451148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5742730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6034182" y="2464892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0" y="0"/>
                  </a:moveTo>
                  <a:lnTo>
                    <a:pt x="0" y="1783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4805515" y="1768538"/>
              <a:ext cx="1294765" cy="696595"/>
            </a:xfrm>
            <a:custGeom>
              <a:avLst/>
              <a:gdLst/>
              <a:ahLst/>
              <a:cxnLst/>
              <a:rect l="l" t="t" r="r" b="b"/>
              <a:pathLst>
                <a:path w="1294764" h="696594">
                  <a:moveTo>
                    <a:pt x="0" y="696353"/>
                  </a:moveTo>
                  <a:lnTo>
                    <a:pt x="1294218" y="696353"/>
                  </a:lnTo>
                  <a:lnTo>
                    <a:pt x="1294218" y="0"/>
                  </a:lnTo>
                  <a:lnTo>
                    <a:pt x="0" y="0"/>
                  </a:lnTo>
                  <a:lnTo>
                    <a:pt x="0" y="696353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4868371" y="1798733"/>
              <a:ext cx="0" cy="528320"/>
            </a:xfrm>
            <a:custGeom>
              <a:avLst/>
              <a:gdLst/>
              <a:ahLst/>
              <a:cxnLst/>
              <a:rect l="l" t="t" r="r" b="b"/>
              <a:pathLst>
                <a:path h="528319">
                  <a:moveTo>
                    <a:pt x="0" y="52825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4857338" y="1798731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4857338" y="232699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4858876" y="2056067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5162646" y="1826444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5">
                  <a:moveTo>
                    <a:pt x="0" y="52838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5151614" y="1826440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151614" y="2354827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5153025" y="2083904"/>
              <a:ext cx="19685" cy="19050"/>
            </a:xfrm>
            <a:custGeom>
              <a:avLst/>
              <a:gdLst/>
              <a:ahLst/>
              <a:cxnLst/>
              <a:rect l="l" t="t" r="r" b="b"/>
              <a:pathLst>
                <a:path w="19685" h="19050">
                  <a:moveTo>
                    <a:pt x="19113" y="9486"/>
                  </a:moveTo>
                  <a:lnTo>
                    <a:pt x="19113" y="4229"/>
                  </a:lnTo>
                  <a:lnTo>
                    <a:pt x="14757" y="0"/>
                  </a:lnTo>
                  <a:lnTo>
                    <a:pt x="9626" y="0"/>
                  </a:lnTo>
                  <a:lnTo>
                    <a:pt x="4356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356" y="18973"/>
                  </a:lnTo>
                  <a:lnTo>
                    <a:pt x="9626" y="18973"/>
                  </a:lnTo>
                  <a:lnTo>
                    <a:pt x="14757" y="18973"/>
                  </a:lnTo>
                  <a:lnTo>
                    <a:pt x="19113" y="14744"/>
                  </a:lnTo>
                  <a:lnTo>
                    <a:pt x="19113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452174" y="1855049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5">
                  <a:moveTo>
                    <a:pt x="0" y="52838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5441142" y="185504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441142" y="238343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5442681" y="211251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746450" y="1902898"/>
              <a:ext cx="0" cy="528320"/>
            </a:xfrm>
            <a:custGeom>
              <a:avLst/>
              <a:gdLst/>
              <a:ahLst/>
              <a:cxnLst/>
              <a:rect l="l" t="t" r="r" b="b"/>
              <a:pathLst>
                <a:path h="528319">
                  <a:moveTo>
                    <a:pt x="0" y="52825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735417" y="190289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735417" y="243115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5736955" y="2160231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8973"/>
                  </a:lnTo>
                  <a:lnTo>
                    <a:pt x="9499" y="18973"/>
                  </a:lnTo>
                  <a:lnTo>
                    <a:pt x="14757" y="1897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6034439" y="1838756"/>
              <a:ext cx="0" cy="528320"/>
            </a:xfrm>
            <a:custGeom>
              <a:avLst/>
              <a:gdLst/>
              <a:ahLst/>
              <a:cxnLst/>
              <a:rect l="l" t="t" r="r" b="b"/>
              <a:pathLst>
                <a:path h="528319">
                  <a:moveTo>
                    <a:pt x="0" y="52825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6023408" y="183875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6023408" y="236701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6024946" y="2096091"/>
              <a:ext cx="19050" cy="19685"/>
            </a:xfrm>
            <a:custGeom>
              <a:avLst/>
              <a:gdLst/>
              <a:ahLst/>
              <a:cxnLst/>
              <a:rect l="l" t="t" r="r" b="b"/>
              <a:pathLst>
                <a:path w="19050" h="19685">
                  <a:moveTo>
                    <a:pt x="18986" y="9486"/>
                  </a:moveTo>
                  <a:lnTo>
                    <a:pt x="18986" y="4229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29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9113"/>
                  </a:lnTo>
                  <a:lnTo>
                    <a:pt x="9499" y="19113"/>
                  </a:lnTo>
                  <a:lnTo>
                    <a:pt x="14757" y="19113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7" name="object 407"/>
          <p:cNvGrpSpPr/>
          <p:nvPr/>
        </p:nvGrpSpPr>
        <p:grpSpPr>
          <a:xfrm>
            <a:off x="4787682" y="3339274"/>
            <a:ext cx="1313815" cy="784860"/>
            <a:chOff x="4787682" y="3339274"/>
            <a:chExt cx="1313815" cy="784860"/>
          </a:xfrm>
        </p:grpSpPr>
        <p:sp>
          <p:nvSpPr>
            <p:cNvPr id="408" name="object 408"/>
            <p:cNvSpPr/>
            <p:nvPr/>
          </p:nvSpPr>
          <p:spPr>
            <a:xfrm>
              <a:off x="4787682" y="337709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4787682" y="3488184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4787682" y="3605471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4787682" y="383704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4807441" y="3377093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4807441" y="3488184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4807441" y="3605446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4807441" y="3837043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4787682" y="372187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4807441" y="3721873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4787682" y="394663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4807441" y="3946632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4787682" y="4060572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1783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4807441" y="4060572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12880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CCC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4863880" y="4104148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583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5155975" y="4104148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583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5447685" y="4104148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583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5740035" y="4104148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583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6031489" y="4104148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583"/>
                  </a:lnTo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4805515" y="3340861"/>
              <a:ext cx="1294765" cy="762635"/>
            </a:xfrm>
            <a:custGeom>
              <a:avLst/>
              <a:gdLst/>
              <a:ahLst/>
              <a:cxnLst/>
              <a:rect l="l" t="t" r="r" b="b"/>
              <a:pathLst>
                <a:path w="1294764" h="762635">
                  <a:moveTo>
                    <a:pt x="0" y="762025"/>
                  </a:moveTo>
                  <a:lnTo>
                    <a:pt x="1294218" y="762025"/>
                  </a:lnTo>
                  <a:lnTo>
                    <a:pt x="1294218" y="0"/>
                  </a:lnTo>
                  <a:lnTo>
                    <a:pt x="0" y="0"/>
                  </a:lnTo>
                  <a:lnTo>
                    <a:pt x="0" y="762025"/>
                  </a:lnTo>
                  <a:close/>
                </a:path>
              </a:pathLst>
            </a:custGeom>
            <a:ln w="3175">
              <a:solidFill>
                <a:srgbClr val="99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4862854" y="3470351"/>
              <a:ext cx="0" cy="485775"/>
            </a:xfrm>
            <a:custGeom>
              <a:avLst/>
              <a:gdLst/>
              <a:ahLst/>
              <a:cxnLst/>
              <a:rect l="l" t="t" r="r" b="b"/>
              <a:pathLst>
                <a:path h="485775">
                  <a:moveTo>
                    <a:pt x="0" y="48576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4851823" y="347035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4851823" y="395611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4853361" y="370458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41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41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8999"/>
                  </a:lnTo>
                  <a:lnTo>
                    <a:pt x="9499" y="18999"/>
                  </a:lnTo>
                  <a:lnTo>
                    <a:pt x="14757" y="18999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5158540" y="3470352"/>
              <a:ext cx="0" cy="491490"/>
            </a:xfrm>
            <a:custGeom>
              <a:avLst/>
              <a:gdLst/>
              <a:ahLst/>
              <a:cxnLst/>
              <a:rect l="l" t="t" r="r" b="b"/>
              <a:pathLst>
                <a:path h="491489">
                  <a:moveTo>
                    <a:pt x="0" y="49102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5147509" y="3470353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5147509" y="396137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5149047" y="3704587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41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41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8999"/>
                  </a:lnTo>
                  <a:lnTo>
                    <a:pt x="9499" y="18999"/>
                  </a:lnTo>
                  <a:lnTo>
                    <a:pt x="14757" y="18999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5448070" y="3452776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48578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5437037" y="3452779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5437037" y="3938564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5438575" y="3687038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86"/>
                  </a:moveTo>
                  <a:lnTo>
                    <a:pt x="18986" y="4241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41"/>
                  </a:lnTo>
                  <a:lnTo>
                    <a:pt x="0" y="9486"/>
                  </a:lnTo>
                  <a:lnTo>
                    <a:pt x="0" y="14744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44"/>
                  </a:lnTo>
                  <a:lnTo>
                    <a:pt x="18986" y="9486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5739394" y="3400823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48583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5728363" y="3400826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5728363" y="3886662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5729901" y="363512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512"/>
                  </a:moveTo>
                  <a:lnTo>
                    <a:pt x="18986" y="4254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54"/>
                  </a:lnTo>
                  <a:lnTo>
                    <a:pt x="0" y="9512"/>
                  </a:lnTo>
                  <a:lnTo>
                    <a:pt x="0" y="14757"/>
                  </a:lnTo>
                  <a:lnTo>
                    <a:pt x="4229" y="19011"/>
                  </a:lnTo>
                  <a:lnTo>
                    <a:pt x="9499" y="19011"/>
                  </a:lnTo>
                  <a:lnTo>
                    <a:pt x="14757" y="19011"/>
                  </a:lnTo>
                  <a:lnTo>
                    <a:pt x="18986" y="14757"/>
                  </a:lnTo>
                  <a:lnTo>
                    <a:pt x="18986" y="9512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033926" y="3560532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10">
                  <a:moveTo>
                    <a:pt x="0" y="48581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022895" y="356053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022895" y="4046345"/>
              <a:ext cx="22225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2059" y="0"/>
                  </a:lnTo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024433" y="3794819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9050" h="19050">
                  <a:moveTo>
                    <a:pt x="18986" y="9499"/>
                  </a:moveTo>
                  <a:lnTo>
                    <a:pt x="18986" y="4241"/>
                  </a:lnTo>
                  <a:lnTo>
                    <a:pt x="14757" y="0"/>
                  </a:lnTo>
                  <a:lnTo>
                    <a:pt x="9499" y="0"/>
                  </a:lnTo>
                  <a:lnTo>
                    <a:pt x="4229" y="0"/>
                  </a:lnTo>
                  <a:lnTo>
                    <a:pt x="0" y="4241"/>
                  </a:lnTo>
                  <a:lnTo>
                    <a:pt x="0" y="9499"/>
                  </a:lnTo>
                  <a:lnTo>
                    <a:pt x="0" y="14757"/>
                  </a:lnTo>
                  <a:lnTo>
                    <a:pt x="4229" y="18999"/>
                  </a:lnTo>
                  <a:lnTo>
                    <a:pt x="9499" y="18999"/>
                  </a:lnTo>
                  <a:lnTo>
                    <a:pt x="14757" y="18999"/>
                  </a:lnTo>
                  <a:lnTo>
                    <a:pt x="18986" y="14757"/>
                  </a:lnTo>
                  <a:lnTo>
                    <a:pt x="18986" y="9499"/>
                  </a:lnTo>
                  <a:close/>
                </a:path>
              </a:pathLst>
            </a:custGeom>
            <a:ln w="3175">
              <a:solidFill>
                <a:srgbClr val="4656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8" name="object 448"/>
          <p:cNvSpPr txBox="1"/>
          <p:nvPr/>
        </p:nvSpPr>
        <p:spPr>
          <a:xfrm>
            <a:off x="609718" y="50796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49" name="object 449"/>
          <p:cNvSpPr txBox="1"/>
          <p:nvPr/>
        </p:nvSpPr>
        <p:spPr>
          <a:xfrm>
            <a:off x="356019" y="5552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0" name="object 450"/>
          <p:cNvSpPr txBox="1"/>
          <p:nvPr/>
        </p:nvSpPr>
        <p:spPr>
          <a:xfrm>
            <a:off x="895097" y="401094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1" name="object 451"/>
          <p:cNvSpPr txBox="1"/>
          <p:nvPr/>
        </p:nvSpPr>
        <p:spPr>
          <a:xfrm>
            <a:off x="1155843" y="23855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325502" y="2133733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593942" y="2026862"/>
            <a:ext cx="7683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897812" y="1912296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5" name="object 455"/>
          <p:cNvSpPr txBox="1"/>
          <p:nvPr/>
        </p:nvSpPr>
        <p:spPr>
          <a:xfrm>
            <a:off x="1175497" y="1802774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6" name="object 456"/>
          <p:cNvSpPr txBox="1"/>
          <p:nvPr/>
        </p:nvSpPr>
        <p:spPr>
          <a:xfrm>
            <a:off x="8991" y="3696"/>
            <a:ext cx="82550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57" name="object 457"/>
          <p:cNvSpPr txBox="1"/>
          <p:nvPr/>
        </p:nvSpPr>
        <p:spPr>
          <a:xfrm>
            <a:off x="1482479" y="3696"/>
            <a:ext cx="8826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b</a:t>
            </a:r>
            <a:endParaRPr sz="800">
              <a:latin typeface="Arial"/>
              <a:cs typeface="Arial"/>
            </a:endParaRPr>
          </a:p>
        </p:txBody>
      </p:sp>
      <p:sp>
        <p:nvSpPr>
          <p:cNvPr id="458" name="object 458"/>
          <p:cNvSpPr txBox="1"/>
          <p:nvPr/>
        </p:nvSpPr>
        <p:spPr>
          <a:xfrm>
            <a:off x="3679465" y="418043"/>
            <a:ext cx="7683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59" name="object 459"/>
          <p:cNvSpPr txBox="1"/>
          <p:nvPr/>
        </p:nvSpPr>
        <p:spPr>
          <a:xfrm>
            <a:off x="3941763" y="318606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0" name="object 460"/>
          <p:cNvSpPr txBox="1"/>
          <p:nvPr/>
        </p:nvSpPr>
        <p:spPr>
          <a:xfrm>
            <a:off x="4259792" y="22647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1" name="object 461"/>
          <p:cNvSpPr txBox="1"/>
          <p:nvPr/>
        </p:nvSpPr>
        <p:spPr>
          <a:xfrm>
            <a:off x="3421240" y="474549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2" name="object 462"/>
          <p:cNvSpPr txBox="1"/>
          <p:nvPr/>
        </p:nvSpPr>
        <p:spPr>
          <a:xfrm>
            <a:off x="3337482" y="672565"/>
            <a:ext cx="1148080" cy="386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5660" marR="27305">
              <a:lnSpc>
                <a:spcPct val="119000"/>
              </a:lnSpc>
              <a:spcBef>
                <a:spcPts val="95"/>
              </a:spcBef>
            </a:pPr>
            <a:r>
              <a:rPr sz="450" spc="-10" dirty="0">
                <a:latin typeface="Arial"/>
                <a:cs typeface="Arial"/>
              </a:rPr>
              <a:t>p&lt;0.05*</a:t>
            </a:r>
            <a:r>
              <a:rPr sz="450" spc="500" dirty="0">
                <a:latin typeface="Arial"/>
                <a:cs typeface="Arial"/>
              </a:rPr>
              <a:t> </a:t>
            </a:r>
            <a:r>
              <a:rPr sz="450" spc="-10" dirty="0">
                <a:latin typeface="Arial"/>
                <a:cs typeface="Arial"/>
              </a:rPr>
              <a:t>P&lt;0.005**</a:t>
            </a:r>
            <a:endParaRPr sz="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87655" algn="l"/>
                <a:tab pos="561975" algn="l"/>
                <a:tab pos="837565" algn="l"/>
                <a:tab pos="1109980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85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5211775" y="232937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4" name="object 464"/>
          <p:cNvSpPr txBox="1"/>
          <p:nvPr/>
        </p:nvSpPr>
        <p:spPr>
          <a:xfrm>
            <a:off x="5499352" y="219102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5" name="object 465"/>
          <p:cNvSpPr txBox="1"/>
          <p:nvPr/>
        </p:nvSpPr>
        <p:spPr>
          <a:xfrm>
            <a:off x="5804773" y="192659"/>
            <a:ext cx="7683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6" name="object 466"/>
          <p:cNvSpPr txBox="1"/>
          <p:nvPr/>
        </p:nvSpPr>
        <p:spPr>
          <a:xfrm>
            <a:off x="4935900" y="289639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3439631" y="18120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3686542" y="18120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69" name="object 469"/>
          <p:cNvSpPr txBox="1"/>
          <p:nvPr/>
        </p:nvSpPr>
        <p:spPr>
          <a:xfrm>
            <a:off x="3995261" y="18120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70" name="object 470"/>
          <p:cNvSpPr txBox="1"/>
          <p:nvPr/>
        </p:nvSpPr>
        <p:spPr>
          <a:xfrm>
            <a:off x="4250382" y="18120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3073772" y="3696"/>
            <a:ext cx="82550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4634286" y="3696"/>
            <a:ext cx="8826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d</a:t>
            </a:r>
            <a:endParaRPr sz="800">
              <a:latin typeface="Arial"/>
              <a:cs typeface="Arial"/>
            </a:endParaRPr>
          </a:p>
        </p:txBody>
      </p:sp>
      <p:sp>
        <p:nvSpPr>
          <p:cNvPr id="473" name="object 473"/>
          <p:cNvSpPr txBox="1"/>
          <p:nvPr/>
        </p:nvSpPr>
        <p:spPr>
          <a:xfrm>
            <a:off x="18082" y="3133781"/>
            <a:ext cx="5397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i</a:t>
            </a:r>
            <a:endParaRPr sz="800">
              <a:latin typeface="Arial"/>
              <a:cs typeface="Arial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1521844" y="3133781"/>
            <a:ext cx="5397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j</a:t>
            </a:r>
            <a:endParaRPr sz="800">
              <a:latin typeface="Arial"/>
              <a:cs typeface="Arial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3061628" y="3133781"/>
            <a:ext cx="82550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</p:txBody>
      </p:sp>
      <p:sp>
        <p:nvSpPr>
          <p:cNvPr id="476" name="object 476"/>
          <p:cNvSpPr txBox="1"/>
          <p:nvPr/>
        </p:nvSpPr>
        <p:spPr>
          <a:xfrm>
            <a:off x="4630763" y="3133781"/>
            <a:ext cx="5397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l</a:t>
            </a:r>
            <a:endParaRPr sz="800">
              <a:latin typeface="Arial"/>
              <a:cs typeface="Arial"/>
            </a:endParaRPr>
          </a:p>
        </p:txBody>
      </p:sp>
      <p:sp>
        <p:nvSpPr>
          <p:cNvPr id="477" name="object 477"/>
          <p:cNvSpPr txBox="1"/>
          <p:nvPr/>
        </p:nvSpPr>
        <p:spPr>
          <a:xfrm>
            <a:off x="2061977" y="41214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78" name="object 478"/>
          <p:cNvSpPr txBox="1"/>
          <p:nvPr/>
        </p:nvSpPr>
        <p:spPr>
          <a:xfrm>
            <a:off x="2333132" y="31141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79" name="object 479"/>
          <p:cNvSpPr txBox="1"/>
          <p:nvPr/>
        </p:nvSpPr>
        <p:spPr>
          <a:xfrm>
            <a:off x="2662928" y="218573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1794700" y="469104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1" name="object 481"/>
          <p:cNvSpPr txBox="1"/>
          <p:nvPr/>
        </p:nvSpPr>
        <p:spPr>
          <a:xfrm>
            <a:off x="2669975" y="3396987"/>
            <a:ext cx="50800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50" dirty="0">
                <a:latin typeface="Arial"/>
                <a:cs typeface="Arial"/>
              </a:rPr>
              <a:t>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2" name="object 482"/>
          <p:cNvSpPr txBox="1"/>
          <p:nvPr/>
        </p:nvSpPr>
        <p:spPr>
          <a:xfrm>
            <a:off x="2602942" y="3910850"/>
            <a:ext cx="256540" cy="161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111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r>
              <a:rPr sz="400" spc="50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</p:txBody>
      </p:sp>
      <p:sp>
        <p:nvSpPr>
          <p:cNvPr id="483" name="object 483"/>
          <p:cNvSpPr txBox="1"/>
          <p:nvPr/>
        </p:nvSpPr>
        <p:spPr>
          <a:xfrm>
            <a:off x="2832310" y="4112799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484" name="object 484"/>
          <p:cNvSpPr txBox="1"/>
          <p:nvPr/>
        </p:nvSpPr>
        <p:spPr>
          <a:xfrm>
            <a:off x="1716534" y="4113112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485" name="object 485"/>
          <p:cNvSpPr txBox="1"/>
          <p:nvPr/>
        </p:nvSpPr>
        <p:spPr>
          <a:xfrm>
            <a:off x="1772460" y="4098203"/>
            <a:ext cx="1063625" cy="17272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215"/>
              </a:spcBef>
              <a:tabLst>
                <a:tab pos="510540" algn="l"/>
                <a:tab pos="793750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352945" y="3717184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7" name="object 487"/>
          <p:cNvSpPr txBox="1"/>
          <p:nvPr/>
        </p:nvSpPr>
        <p:spPr>
          <a:xfrm>
            <a:off x="1164195" y="3355483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884342" y="360819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591528" y="3658685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5800116" y="3392702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4918053" y="3469316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5223733" y="3470221"/>
            <a:ext cx="50800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50" dirty="0">
                <a:latin typeface="Arial"/>
                <a:cs typeface="Arial"/>
              </a:rPr>
              <a:t>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5514673" y="3432076"/>
            <a:ext cx="50800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50" dirty="0">
                <a:latin typeface="Arial"/>
                <a:cs typeface="Arial"/>
              </a:rPr>
              <a:t>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5741714" y="3910848"/>
            <a:ext cx="20256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endParaRPr sz="400">
              <a:latin typeface="Arial"/>
              <a:cs typeface="Arial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3681003" y="3572782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3965283" y="3462290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4281372" y="3338221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3408555" y="3639310"/>
            <a:ext cx="75565" cy="103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00" spc="-25" dirty="0">
                <a:latin typeface="Arial"/>
                <a:cs typeface="Arial"/>
              </a:rPr>
              <a:t>**</a:t>
            </a:r>
            <a:endParaRPr sz="500">
              <a:latin typeface="Arial"/>
              <a:cs typeface="Arial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4436318" y="4112489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4179242" y="3890174"/>
            <a:ext cx="255904" cy="161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2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r>
              <a:rPr sz="400" spc="50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</p:txBody>
      </p:sp>
      <p:sp>
        <p:nvSpPr>
          <p:cNvPr id="501" name="object 501"/>
          <p:cNvSpPr txBox="1"/>
          <p:nvPr/>
        </p:nvSpPr>
        <p:spPr>
          <a:xfrm>
            <a:off x="3322692" y="4114341"/>
            <a:ext cx="1123950" cy="15684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60"/>
              </a:spcBef>
              <a:tabLst>
                <a:tab pos="304800" algn="l"/>
                <a:tab pos="579755" algn="l"/>
                <a:tab pos="853440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02" name="object 502"/>
          <p:cNvSpPr txBox="1"/>
          <p:nvPr/>
        </p:nvSpPr>
        <p:spPr>
          <a:xfrm>
            <a:off x="691616" y="49494"/>
            <a:ext cx="37274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10" dirty="0">
                <a:latin typeface="Arial"/>
                <a:cs typeface="Arial"/>
              </a:rPr>
              <a:t>Univariate</a:t>
            </a:r>
            <a:endParaRPr sz="600">
              <a:latin typeface="Arial"/>
              <a:cs typeface="Arial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2182647" y="49494"/>
            <a:ext cx="32385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10" dirty="0">
                <a:latin typeface="Arial"/>
                <a:cs typeface="Arial"/>
              </a:rPr>
              <a:t>Adjusted</a:t>
            </a:r>
            <a:endParaRPr sz="600">
              <a:latin typeface="Arial"/>
              <a:cs typeface="Arial"/>
            </a:endParaRPr>
          </a:p>
        </p:txBody>
      </p:sp>
      <p:sp>
        <p:nvSpPr>
          <p:cNvPr id="504" name="object 504"/>
          <p:cNvSpPr txBox="1"/>
          <p:nvPr/>
        </p:nvSpPr>
        <p:spPr>
          <a:xfrm>
            <a:off x="5331114" y="49494"/>
            <a:ext cx="32385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10" dirty="0">
                <a:latin typeface="Arial"/>
                <a:cs typeface="Arial"/>
              </a:rPr>
              <a:t>Adjusted</a:t>
            </a:r>
            <a:endParaRPr sz="600">
              <a:latin typeface="Arial"/>
              <a:cs typeface="Arial"/>
            </a:endParaRPr>
          </a:p>
        </p:txBody>
      </p:sp>
      <p:sp>
        <p:nvSpPr>
          <p:cNvPr id="505" name="object 505"/>
          <p:cNvSpPr txBox="1"/>
          <p:nvPr/>
        </p:nvSpPr>
        <p:spPr>
          <a:xfrm>
            <a:off x="3777585" y="49494"/>
            <a:ext cx="37274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10" dirty="0">
                <a:latin typeface="Arial"/>
                <a:cs typeface="Arial"/>
              </a:rPr>
              <a:t>Univariate</a:t>
            </a:r>
            <a:endParaRPr sz="600">
              <a:latin typeface="Arial"/>
              <a:cs typeface="Arial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4842333" y="901021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6008019" y="901021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1063519" y="709574"/>
            <a:ext cx="202565" cy="86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endParaRPr sz="400">
              <a:latin typeface="Arial"/>
              <a:cs typeface="Arial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1063519" y="784030"/>
            <a:ext cx="255904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</p:txBody>
      </p:sp>
      <p:sp>
        <p:nvSpPr>
          <p:cNvPr id="510" name="object 510"/>
          <p:cNvSpPr txBox="1"/>
          <p:nvPr/>
        </p:nvSpPr>
        <p:spPr>
          <a:xfrm>
            <a:off x="241194" y="904102"/>
            <a:ext cx="8851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830" algn="l"/>
                <a:tab pos="561975" algn="l"/>
                <a:tab pos="847090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</p:txBody>
      </p:sp>
      <p:sp>
        <p:nvSpPr>
          <p:cNvPr id="511" name="object 511"/>
          <p:cNvSpPr txBox="1"/>
          <p:nvPr/>
        </p:nvSpPr>
        <p:spPr>
          <a:xfrm>
            <a:off x="1351480" y="904102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1710370" y="900465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513" name="object 513"/>
          <p:cNvSpPr txBox="1"/>
          <p:nvPr/>
        </p:nvSpPr>
        <p:spPr>
          <a:xfrm>
            <a:off x="1745264" y="693206"/>
            <a:ext cx="1205230" cy="365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822325">
              <a:lnSpc>
                <a:spcPct val="100000"/>
              </a:lnSpc>
              <a:spcBef>
                <a:spcPts val="110"/>
              </a:spcBef>
            </a:pPr>
            <a:r>
              <a:rPr sz="450" spc="-10" dirty="0">
                <a:latin typeface="Arial"/>
                <a:cs typeface="Arial"/>
              </a:rPr>
              <a:t>p&lt;0.05*</a:t>
            </a:r>
            <a:endParaRPr sz="450">
              <a:latin typeface="Arial"/>
              <a:cs typeface="Arial"/>
            </a:endParaRPr>
          </a:p>
          <a:p>
            <a:pPr marL="822325">
              <a:lnSpc>
                <a:spcPct val="100000"/>
              </a:lnSpc>
              <a:spcBef>
                <a:spcPts val="40"/>
              </a:spcBef>
            </a:pPr>
            <a:r>
              <a:rPr sz="450" spc="-10" dirty="0">
                <a:latin typeface="Arial"/>
                <a:cs typeface="Arial"/>
              </a:rPr>
              <a:t>P&lt;0.005**</a:t>
            </a:r>
            <a:endParaRPr sz="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50">
              <a:latin typeface="Arial"/>
              <a:cs typeface="Arial"/>
            </a:endParaRPr>
          </a:p>
          <a:p>
            <a:pPr marR="68580" algn="r">
              <a:lnSpc>
                <a:spcPct val="100000"/>
              </a:lnSpc>
              <a:spcBef>
                <a:spcPts val="5"/>
              </a:spcBef>
              <a:tabLst>
                <a:tab pos="276860" algn="l"/>
                <a:tab pos="558165" algn="l"/>
                <a:tab pos="838200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525" spc="-75" baseline="7936" dirty="0">
                <a:latin typeface="Arial"/>
                <a:cs typeface="Arial"/>
              </a:rPr>
              <a:t>1</a:t>
            </a:r>
            <a:endParaRPr sz="525" baseline="7936">
              <a:latin typeface="Arial"/>
              <a:cs typeface="Arial"/>
            </a:endParaRPr>
          </a:p>
          <a:p>
            <a:pPr marR="121285" algn="r">
              <a:lnSpc>
                <a:spcPct val="100000"/>
              </a:lnSpc>
              <a:spcBef>
                <a:spcPts val="95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14" name="object 514"/>
          <p:cNvSpPr txBox="1"/>
          <p:nvPr/>
        </p:nvSpPr>
        <p:spPr>
          <a:xfrm>
            <a:off x="1059209" y="2292596"/>
            <a:ext cx="234950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dirty="0">
                <a:latin typeface="Arial"/>
                <a:cs typeface="Arial"/>
              </a:rPr>
              <a:t>p&lt;0.05</a:t>
            </a:r>
            <a:r>
              <a:rPr sz="400" spc="110" dirty="0">
                <a:latin typeface="Arial"/>
                <a:cs typeface="Arial"/>
              </a:rPr>
              <a:t> </a:t>
            </a:r>
            <a:r>
              <a:rPr sz="400" spc="-50" dirty="0">
                <a:latin typeface="Arial"/>
                <a:cs typeface="Arial"/>
              </a:rPr>
              <a:t>*</a:t>
            </a:r>
            <a:endParaRPr sz="400">
              <a:latin typeface="Arial"/>
              <a:cs typeface="Arial"/>
            </a:endParaRPr>
          </a:p>
        </p:txBody>
      </p:sp>
      <p:sp>
        <p:nvSpPr>
          <p:cNvPr id="515" name="object 515"/>
          <p:cNvSpPr txBox="1"/>
          <p:nvPr/>
        </p:nvSpPr>
        <p:spPr>
          <a:xfrm>
            <a:off x="1059209" y="2369607"/>
            <a:ext cx="255904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</p:txBody>
      </p:sp>
      <p:sp>
        <p:nvSpPr>
          <p:cNvPr id="516" name="object 516"/>
          <p:cNvSpPr txBox="1"/>
          <p:nvPr/>
        </p:nvSpPr>
        <p:spPr>
          <a:xfrm>
            <a:off x="244890" y="2481941"/>
            <a:ext cx="88519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830" algn="l"/>
                <a:tab pos="568325" algn="l"/>
                <a:tab pos="847090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</p:txBody>
      </p:sp>
      <p:sp>
        <p:nvSpPr>
          <p:cNvPr id="517" name="object 517"/>
          <p:cNvSpPr txBox="1"/>
          <p:nvPr/>
        </p:nvSpPr>
        <p:spPr>
          <a:xfrm>
            <a:off x="1357184" y="2481673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18" name="object 518"/>
          <p:cNvSpPr txBox="1"/>
          <p:nvPr/>
        </p:nvSpPr>
        <p:spPr>
          <a:xfrm>
            <a:off x="1718024" y="2481941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2837818" y="2481673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20" name="object 520"/>
          <p:cNvSpPr txBox="1"/>
          <p:nvPr/>
        </p:nvSpPr>
        <p:spPr>
          <a:xfrm>
            <a:off x="4155132" y="2290822"/>
            <a:ext cx="20256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endParaRPr sz="400">
              <a:latin typeface="Arial"/>
              <a:cs typeface="Arial"/>
            </a:endParaRPr>
          </a:p>
        </p:txBody>
      </p:sp>
      <p:sp>
        <p:nvSpPr>
          <p:cNvPr id="521" name="object 521"/>
          <p:cNvSpPr txBox="1"/>
          <p:nvPr/>
        </p:nvSpPr>
        <p:spPr>
          <a:xfrm>
            <a:off x="3338760" y="2369306"/>
            <a:ext cx="1147445" cy="27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2865" algn="r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  <a:tabLst>
                <a:tab pos="286385" algn="l"/>
                <a:tab pos="560070" algn="l"/>
                <a:tab pos="834390" algn="l"/>
                <a:tab pos="1109345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200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22" name="object 522"/>
          <p:cNvSpPr txBox="1"/>
          <p:nvPr/>
        </p:nvSpPr>
        <p:spPr>
          <a:xfrm>
            <a:off x="5848821" y="2327761"/>
            <a:ext cx="143510" cy="95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" spc="-20" dirty="0">
                <a:latin typeface="Arial"/>
                <a:cs typeface="Arial"/>
              </a:rPr>
              <a:t>N.S.</a:t>
            </a:r>
            <a:endParaRPr sz="450">
              <a:latin typeface="Arial"/>
              <a:cs typeface="Arial"/>
            </a:endParaRPr>
          </a:p>
        </p:txBody>
      </p:sp>
      <p:sp>
        <p:nvSpPr>
          <p:cNvPr id="523" name="object 523"/>
          <p:cNvSpPr txBox="1"/>
          <p:nvPr/>
        </p:nvSpPr>
        <p:spPr>
          <a:xfrm>
            <a:off x="4843238" y="2483230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524" name="object 524"/>
          <p:cNvSpPr txBox="1"/>
          <p:nvPr/>
        </p:nvSpPr>
        <p:spPr>
          <a:xfrm>
            <a:off x="4919413" y="2462016"/>
            <a:ext cx="1066800" cy="18669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265"/>
              </a:spcBef>
              <a:tabLst>
                <a:tab pos="521334" algn="l"/>
                <a:tab pos="809625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25" name="object 525"/>
          <p:cNvSpPr txBox="1"/>
          <p:nvPr/>
        </p:nvSpPr>
        <p:spPr>
          <a:xfrm>
            <a:off x="6010442" y="2483230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26" name="object 526"/>
          <p:cNvSpPr txBox="1"/>
          <p:nvPr/>
        </p:nvSpPr>
        <p:spPr>
          <a:xfrm>
            <a:off x="1055210" y="3898228"/>
            <a:ext cx="25654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187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p&lt;0.05*</a:t>
            </a:r>
            <a:r>
              <a:rPr sz="400" spc="50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</p:txBody>
      </p:sp>
      <p:sp>
        <p:nvSpPr>
          <p:cNvPr id="527" name="object 527"/>
          <p:cNvSpPr txBox="1"/>
          <p:nvPr/>
        </p:nvSpPr>
        <p:spPr>
          <a:xfrm>
            <a:off x="1351001" y="4108172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28" name="object 528"/>
          <p:cNvSpPr txBox="1"/>
          <p:nvPr/>
        </p:nvSpPr>
        <p:spPr>
          <a:xfrm>
            <a:off x="239365" y="4094142"/>
            <a:ext cx="1120775" cy="17716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229"/>
              </a:spcBef>
              <a:tabLst>
                <a:tab pos="297815" algn="l"/>
                <a:tab pos="573405" algn="l"/>
                <a:tab pos="852169" algn="l"/>
              </a:tabLst>
            </a:pPr>
            <a:r>
              <a:rPr sz="350" spc="-50" dirty="0">
                <a:latin typeface="Arial"/>
                <a:cs typeface="Arial"/>
              </a:rPr>
              <a:t>2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29" name="object 529"/>
          <p:cNvSpPr txBox="1"/>
          <p:nvPr/>
        </p:nvSpPr>
        <p:spPr>
          <a:xfrm>
            <a:off x="100764" y="3374752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7.4</a:t>
            </a:r>
            <a:endParaRPr sz="350">
              <a:latin typeface="Arial"/>
              <a:cs typeface="Arial"/>
            </a:endParaRPr>
          </a:p>
        </p:txBody>
      </p:sp>
      <p:sp>
        <p:nvSpPr>
          <p:cNvPr id="530" name="object 530"/>
          <p:cNvSpPr txBox="1"/>
          <p:nvPr/>
        </p:nvSpPr>
        <p:spPr>
          <a:xfrm>
            <a:off x="4838952" y="4115850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2</a:t>
            </a:r>
            <a:endParaRPr sz="350">
              <a:latin typeface="Arial"/>
              <a:cs typeface="Arial"/>
            </a:endParaRPr>
          </a:p>
        </p:txBody>
      </p:sp>
      <p:sp>
        <p:nvSpPr>
          <p:cNvPr id="531" name="object 531"/>
          <p:cNvSpPr txBox="1"/>
          <p:nvPr/>
        </p:nvSpPr>
        <p:spPr>
          <a:xfrm>
            <a:off x="6006740" y="4118964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1</a:t>
            </a:r>
            <a:endParaRPr sz="350">
              <a:latin typeface="Arial"/>
              <a:cs typeface="Arial"/>
            </a:endParaRPr>
          </a:p>
        </p:txBody>
      </p:sp>
      <p:sp>
        <p:nvSpPr>
          <p:cNvPr id="532" name="object 532"/>
          <p:cNvSpPr txBox="1"/>
          <p:nvPr/>
        </p:nvSpPr>
        <p:spPr>
          <a:xfrm>
            <a:off x="4919823" y="3985647"/>
            <a:ext cx="1078230" cy="285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400" spc="-10" dirty="0">
                <a:latin typeface="Arial"/>
                <a:cs typeface="Arial"/>
              </a:rPr>
              <a:t>P&lt;0.005**</a:t>
            </a: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400">
              <a:latin typeface="Arial"/>
              <a:cs typeface="Arial"/>
            </a:endParaRPr>
          </a:p>
          <a:p>
            <a:pPr marL="229235">
              <a:lnSpc>
                <a:spcPct val="100000"/>
              </a:lnSpc>
              <a:tabLst>
                <a:tab pos="518795" algn="l"/>
                <a:tab pos="812800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33" name="object 533"/>
          <p:cNvSpPr txBox="1"/>
          <p:nvPr/>
        </p:nvSpPr>
        <p:spPr>
          <a:xfrm>
            <a:off x="115544" y="202497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12</a:t>
            </a:r>
            <a:endParaRPr sz="350">
              <a:latin typeface="Arial"/>
              <a:cs typeface="Arial"/>
            </a:endParaRPr>
          </a:p>
        </p:txBody>
      </p:sp>
      <p:sp>
        <p:nvSpPr>
          <p:cNvPr id="534" name="object 534"/>
          <p:cNvSpPr txBox="1"/>
          <p:nvPr/>
        </p:nvSpPr>
        <p:spPr>
          <a:xfrm>
            <a:off x="115544" y="385662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11</a:t>
            </a:r>
            <a:endParaRPr sz="350">
              <a:latin typeface="Arial"/>
              <a:cs typeface="Arial"/>
            </a:endParaRPr>
          </a:p>
        </p:txBody>
      </p:sp>
      <p:sp>
        <p:nvSpPr>
          <p:cNvPr id="535" name="object 535"/>
          <p:cNvSpPr txBox="1"/>
          <p:nvPr/>
        </p:nvSpPr>
        <p:spPr>
          <a:xfrm>
            <a:off x="115544" y="568871"/>
            <a:ext cx="749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10</a:t>
            </a:r>
            <a:endParaRPr sz="350">
              <a:latin typeface="Arial"/>
              <a:cs typeface="Arial"/>
            </a:endParaRPr>
          </a:p>
        </p:txBody>
      </p:sp>
      <p:sp>
        <p:nvSpPr>
          <p:cNvPr id="536" name="object 536"/>
          <p:cNvSpPr txBox="1"/>
          <p:nvPr/>
        </p:nvSpPr>
        <p:spPr>
          <a:xfrm>
            <a:off x="141392" y="752037"/>
            <a:ext cx="5080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50" dirty="0">
                <a:latin typeface="Arial"/>
                <a:cs typeface="Arial"/>
              </a:rPr>
              <a:t>9</a:t>
            </a:r>
            <a:endParaRPr sz="350">
              <a:latin typeface="Arial"/>
              <a:cs typeface="Arial"/>
            </a:endParaRPr>
          </a:p>
        </p:txBody>
      </p:sp>
      <p:sp>
        <p:nvSpPr>
          <p:cNvPr id="537" name="object 537"/>
          <p:cNvSpPr txBox="1"/>
          <p:nvPr/>
        </p:nvSpPr>
        <p:spPr>
          <a:xfrm>
            <a:off x="1537920" y="238790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3.54</a:t>
            </a:r>
            <a:endParaRPr sz="350">
              <a:latin typeface="Arial"/>
              <a:cs typeface="Arial"/>
            </a:endParaRPr>
          </a:p>
        </p:txBody>
      </p:sp>
      <p:sp>
        <p:nvSpPr>
          <p:cNvPr id="538" name="object 538"/>
          <p:cNvSpPr txBox="1"/>
          <p:nvPr/>
        </p:nvSpPr>
        <p:spPr>
          <a:xfrm>
            <a:off x="1537920" y="438026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3.52</a:t>
            </a:r>
            <a:endParaRPr sz="350">
              <a:latin typeface="Arial"/>
              <a:cs typeface="Arial"/>
            </a:endParaRPr>
          </a:p>
        </p:txBody>
      </p:sp>
      <p:sp>
        <p:nvSpPr>
          <p:cNvPr id="539" name="object 539"/>
          <p:cNvSpPr txBox="1"/>
          <p:nvPr/>
        </p:nvSpPr>
        <p:spPr>
          <a:xfrm>
            <a:off x="1537920" y="620299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3.50</a:t>
            </a:r>
            <a:endParaRPr sz="350">
              <a:latin typeface="Arial"/>
              <a:cs typeface="Arial"/>
            </a:endParaRPr>
          </a:p>
        </p:txBody>
      </p:sp>
      <p:sp>
        <p:nvSpPr>
          <p:cNvPr id="540" name="object 540"/>
          <p:cNvSpPr txBox="1"/>
          <p:nvPr/>
        </p:nvSpPr>
        <p:spPr>
          <a:xfrm>
            <a:off x="1537920" y="808375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3.48</a:t>
            </a:r>
            <a:endParaRPr sz="350">
              <a:latin typeface="Arial"/>
              <a:cs typeface="Arial"/>
            </a:endParaRPr>
          </a:p>
        </p:txBody>
      </p:sp>
      <p:sp>
        <p:nvSpPr>
          <p:cNvPr id="541" name="object 541"/>
          <p:cNvSpPr txBox="1"/>
          <p:nvPr/>
        </p:nvSpPr>
        <p:spPr>
          <a:xfrm>
            <a:off x="3169934" y="182095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10.5</a:t>
            </a:r>
            <a:endParaRPr sz="350">
              <a:latin typeface="Arial"/>
              <a:cs typeface="Arial"/>
            </a:endParaRPr>
          </a:p>
        </p:txBody>
      </p:sp>
      <p:sp>
        <p:nvSpPr>
          <p:cNvPr id="542" name="object 542"/>
          <p:cNvSpPr txBox="1"/>
          <p:nvPr/>
        </p:nvSpPr>
        <p:spPr>
          <a:xfrm>
            <a:off x="3169934" y="371466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10.4</a:t>
            </a:r>
            <a:endParaRPr sz="350">
              <a:latin typeface="Arial"/>
              <a:cs typeface="Arial"/>
            </a:endParaRPr>
          </a:p>
        </p:txBody>
      </p:sp>
      <p:sp>
        <p:nvSpPr>
          <p:cNvPr id="543" name="object 543"/>
          <p:cNvSpPr txBox="1"/>
          <p:nvPr/>
        </p:nvSpPr>
        <p:spPr>
          <a:xfrm>
            <a:off x="3169934" y="560791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10.3</a:t>
            </a:r>
            <a:endParaRPr sz="350">
              <a:latin typeface="Arial"/>
              <a:cs typeface="Arial"/>
            </a:endParaRPr>
          </a:p>
        </p:txBody>
      </p:sp>
      <p:sp>
        <p:nvSpPr>
          <p:cNvPr id="544" name="object 544"/>
          <p:cNvSpPr txBox="1"/>
          <p:nvPr/>
        </p:nvSpPr>
        <p:spPr>
          <a:xfrm>
            <a:off x="3169934" y="750519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10.2</a:t>
            </a:r>
            <a:endParaRPr sz="350">
              <a:latin typeface="Arial"/>
              <a:cs typeface="Arial"/>
            </a:endParaRPr>
          </a:p>
        </p:txBody>
      </p:sp>
      <p:sp>
        <p:nvSpPr>
          <p:cNvPr id="545" name="object 545"/>
          <p:cNvSpPr txBox="1"/>
          <p:nvPr/>
        </p:nvSpPr>
        <p:spPr>
          <a:xfrm>
            <a:off x="4668380" y="244728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10.6</a:t>
            </a:r>
            <a:endParaRPr sz="350">
              <a:latin typeface="Arial"/>
              <a:cs typeface="Arial"/>
            </a:endParaRPr>
          </a:p>
        </p:txBody>
      </p:sp>
      <p:sp>
        <p:nvSpPr>
          <p:cNvPr id="546" name="object 546"/>
          <p:cNvSpPr txBox="1"/>
          <p:nvPr/>
        </p:nvSpPr>
        <p:spPr>
          <a:xfrm>
            <a:off x="4668380" y="400483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10.4</a:t>
            </a:r>
            <a:endParaRPr sz="350">
              <a:latin typeface="Arial"/>
              <a:cs typeface="Arial"/>
            </a:endParaRPr>
          </a:p>
        </p:txBody>
      </p:sp>
      <p:sp>
        <p:nvSpPr>
          <p:cNvPr id="547" name="object 547"/>
          <p:cNvSpPr txBox="1"/>
          <p:nvPr/>
        </p:nvSpPr>
        <p:spPr>
          <a:xfrm>
            <a:off x="4668380" y="556193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10.2</a:t>
            </a:r>
            <a:endParaRPr sz="350">
              <a:latin typeface="Arial"/>
              <a:cs typeface="Arial"/>
            </a:endParaRPr>
          </a:p>
        </p:txBody>
      </p:sp>
      <p:sp>
        <p:nvSpPr>
          <p:cNvPr id="548" name="object 548"/>
          <p:cNvSpPr txBox="1"/>
          <p:nvPr/>
        </p:nvSpPr>
        <p:spPr>
          <a:xfrm>
            <a:off x="4668380" y="712038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10.0</a:t>
            </a:r>
            <a:endParaRPr sz="350">
              <a:latin typeface="Arial"/>
              <a:cs typeface="Arial"/>
            </a:endParaRPr>
          </a:p>
        </p:txBody>
      </p:sp>
      <p:sp>
        <p:nvSpPr>
          <p:cNvPr id="549" name="object 549"/>
          <p:cNvSpPr txBox="1"/>
          <p:nvPr/>
        </p:nvSpPr>
        <p:spPr>
          <a:xfrm>
            <a:off x="76751" y="1787145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3.60</a:t>
            </a:r>
            <a:endParaRPr sz="350">
              <a:latin typeface="Arial"/>
              <a:cs typeface="Arial"/>
            </a:endParaRPr>
          </a:p>
        </p:txBody>
      </p:sp>
      <p:sp>
        <p:nvSpPr>
          <p:cNvPr id="550" name="object 550"/>
          <p:cNvSpPr txBox="1"/>
          <p:nvPr/>
        </p:nvSpPr>
        <p:spPr>
          <a:xfrm>
            <a:off x="76751" y="1953927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3.55</a:t>
            </a:r>
            <a:endParaRPr sz="350">
              <a:latin typeface="Arial"/>
              <a:cs typeface="Arial"/>
            </a:endParaRPr>
          </a:p>
        </p:txBody>
      </p:sp>
      <p:sp>
        <p:nvSpPr>
          <p:cNvPr id="551" name="object 551"/>
          <p:cNvSpPr txBox="1"/>
          <p:nvPr/>
        </p:nvSpPr>
        <p:spPr>
          <a:xfrm>
            <a:off x="76751" y="2120798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3.50</a:t>
            </a:r>
            <a:endParaRPr sz="350">
              <a:latin typeface="Arial"/>
              <a:cs typeface="Arial"/>
            </a:endParaRPr>
          </a:p>
        </p:txBody>
      </p:sp>
      <p:sp>
        <p:nvSpPr>
          <p:cNvPr id="552" name="object 552"/>
          <p:cNvSpPr txBox="1"/>
          <p:nvPr/>
        </p:nvSpPr>
        <p:spPr>
          <a:xfrm>
            <a:off x="76789" y="2287172"/>
            <a:ext cx="11239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3.45</a:t>
            </a:r>
            <a:endParaRPr sz="350">
              <a:latin typeface="Arial"/>
              <a:cs typeface="Arial"/>
            </a:endParaRPr>
          </a:p>
        </p:txBody>
      </p:sp>
      <p:sp>
        <p:nvSpPr>
          <p:cNvPr id="553" name="object 553"/>
          <p:cNvSpPr txBox="1"/>
          <p:nvPr/>
        </p:nvSpPr>
        <p:spPr>
          <a:xfrm>
            <a:off x="1510884" y="1572816"/>
            <a:ext cx="139700" cy="266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505"/>
              </a:spcBef>
            </a:pPr>
            <a:r>
              <a:rPr sz="350" spc="-20" dirty="0">
                <a:latin typeface="Arial"/>
                <a:cs typeface="Arial"/>
              </a:rPr>
              <a:t>3.55</a:t>
            </a:r>
            <a:endParaRPr sz="350">
              <a:latin typeface="Arial"/>
              <a:cs typeface="Arial"/>
            </a:endParaRPr>
          </a:p>
        </p:txBody>
      </p:sp>
      <p:sp>
        <p:nvSpPr>
          <p:cNvPr id="554" name="object 554"/>
          <p:cNvSpPr txBox="1"/>
          <p:nvPr/>
        </p:nvSpPr>
        <p:spPr>
          <a:xfrm>
            <a:off x="1537034" y="1864382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3.50</a:t>
            </a:r>
            <a:endParaRPr sz="350">
              <a:latin typeface="Arial"/>
              <a:cs typeface="Arial"/>
            </a:endParaRPr>
          </a:p>
        </p:txBody>
      </p:sp>
      <p:sp>
        <p:nvSpPr>
          <p:cNvPr id="555" name="object 555"/>
          <p:cNvSpPr txBox="1"/>
          <p:nvPr/>
        </p:nvSpPr>
        <p:spPr>
          <a:xfrm>
            <a:off x="1537927" y="1993709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3.45</a:t>
            </a:r>
            <a:endParaRPr sz="350">
              <a:latin typeface="Arial"/>
              <a:cs typeface="Arial"/>
            </a:endParaRPr>
          </a:p>
        </p:txBody>
      </p:sp>
      <p:sp>
        <p:nvSpPr>
          <p:cNvPr id="556" name="object 556"/>
          <p:cNvSpPr txBox="1"/>
          <p:nvPr/>
        </p:nvSpPr>
        <p:spPr>
          <a:xfrm>
            <a:off x="1537927" y="2109153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3.40</a:t>
            </a:r>
            <a:endParaRPr sz="350">
              <a:latin typeface="Arial"/>
              <a:cs typeface="Arial"/>
            </a:endParaRPr>
          </a:p>
        </p:txBody>
      </p:sp>
      <p:sp>
        <p:nvSpPr>
          <p:cNvPr id="557" name="object 557"/>
          <p:cNvSpPr txBox="1"/>
          <p:nvPr/>
        </p:nvSpPr>
        <p:spPr>
          <a:xfrm>
            <a:off x="1537927" y="2228971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3.35</a:t>
            </a:r>
            <a:endParaRPr sz="350">
              <a:latin typeface="Arial"/>
              <a:cs typeface="Arial"/>
            </a:endParaRPr>
          </a:p>
        </p:txBody>
      </p:sp>
      <p:sp>
        <p:nvSpPr>
          <p:cNvPr id="558" name="object 558"/>
          <p:cNvSpPr txBox="1"/>
          <p:nvPr/>
        </p:nvSpPr>
        <p:spPr>
          <a:xfrm>
            <a:off x="1537927" y="2344415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3.30</a:t>
            </a:r>
            <a:endParaRPr sz="350">
              <a:latin typeface="Arial"/>
              <a:cs typeface="Arial"/>
            </a:endParaRPr>
          </a:p>
        </p:txBody>
      </p:sp>
      <p:sp>
        <p:nvSpPr>
          <p:cNvPr id="559" name="object 559"/>
          <p:cNvSpPr txBox="1"/>
          <p:nvPr/>
        </p:nvSpPr>
        <p:spPr>
          <a:xfrm>
            <a:off x="3142844" y="1758447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10.00</a:t>
            </a:r>
            <a:endParaRPr sz="350">
              <a:latin typeface="Arial"/>
              <a:cs typeface="Arial"/>
            </a:endParaRPr>
          </a:p>
        </p:txBody>
      </p:sp>
      <p:sp>
        <p:nvSpPr>
          <p:cNvPr id="560" name="object 560"/>
          <p:cNvSpPr txBox="1"/>
          <p:nvPr/>
        </p:nvSpPr>
        <p:spPr>
          <a:xfrm>
            <a:off x="3169004" y="1873891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9.75</a:t>
            </a:r>
            <a:endParaRPr sz="350">
              <a:latin typeface="Arial"/>
              <a:cs typeface="Arial"/>
            </a:endParaRPr>
          </a:p>
        </p:txBody>
      </p:sp>
      <p:sp>
        <p:nvSpPr>
          <p:cNvPr id="561" name="object 561"/>
          <p:cNvSpPr txBox="1"/>
          <p:nvPr/>
        </p:nvSpPr>
        <p:spPr>
          <a:xfrm>
            <a:off x="3169004" y="1989334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9.50</a:t>
            </a:r>
            <a:endParaRPr sz="350">
              <a:latin typeface="Arial"/>
              <a:cs typeface="Arial"/>
            </a:endParaRPr>
          </a:p>
        </p:txBody>
      </p:sp>
      <p:sp>
        <p:nvSpPr>
          <p:cNvPr id="562" name="object 562"/>
          <p:cNvSpPr txBox="1"/>
          <p:nvPr/>
        </p:nvSpPr>
        <p:spPr>
          <a:xfrm>
            <a:off x="3169004" y="2104778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9.25</a:t>
            </a:r>
            <a:endParaRPr sz="350">
              <a:latin typeface="Arial"/>
              <a:cs typeface="Arial"/>
            </a:endParaRPr>
          </a:p>
        </p:txBody>
      </p:sp>
      <p:sp>
        <p:nvSpPr>
          <p:cNvPr id="563" name="object 563"/>
          <p:cNvSpPr txBox="1"/>
          <p:nvPr/>
        </p:nvSpPr>
        <p:spPr>
          <a:xfrm>
            <a:off x="3169004" y="2220222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9.00</a:t>
            </a:r>
            <a:endParaRPr sz="350">
              <a:latin typeface="Arial"/>
              <a:cs typeface="Arial"/>
            </a:endParaRPr>
          </a:p>
        </p:txBody>
      </p:sp>
      <p:sp>
        <p:nvSpPr>
          <p:cNvPr id="564" name="object 564"/>
          <p:cNvSpPr txBox="1"/>
          <p:nvPr/>
        </p:nvSpPr>
        <p:spPr>
          <a:xfrm>
            <a:off x="3169004" y="2335665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8.75</a:t>
            </a:r>
            <a:endParaRPr sz="350">
              <a:latin typeface="Arial"/>
              <a:cs typeface="Arial"/>
            </a:endParaRPr>
          </a:p>
        </p:txBody>
      </p:sp>
      <p:sp>
        <p:nvSpPr>
          <p:cNvPr id="565" name="object 565"/>
          <p:cNvSpPr txBox="1"/>
          <p:nvPr/>
        </p:nvSpPr>
        <p:spPr>
          <a:xfrm>
            <a:off x="4630539" y="1572816"/>
            <a:ext cx="8826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66" name="object 566"/>
          <p:cNvSpPr txBox="1"/>
          <p:nvPr/>
        </p:nvSpPr>
        <p:spPr>
          <a:xfrm>
            <a:off x="4642854" y="1798219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3.500</a:t>
            </a:r>
            <a:endParaRPr sz="350">
              <a:latin typeface="Arial"/>
              <a:cs typeface="Arial"/>
            </a:endParaRPr>
          </a:p>
        </p:txBody>
      </p:sp>
      <p:sp>
        <p:nvSpPr>
          <p:cNvPr id="567" name="object 567"/>
          <p:cNvSpPr txBox="1"/>
          <p:nvPr/>
        </p:nvSpPr>
        <p:spPr>
          <a:xfrm>
            <a:off x="4643122" y="1922010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3.475</a:t>
            </a:r>
            <a:endParaRPr sz="350">
              <a:latin typeface="Arial"/>
              <a:cs typeface="Arial"/>
            </a:endParaRPr>
          </a:p>
        </p:txBody>
      </p:sp>
      <p:sp>
        <p:nvSpPr>
          <p:cNvPr id="568" name="object 568"/>
          <p:cNvSpPr txBox="1"/>
          <p:nvPr/>
        </p:nvSpPr>
        <p:spPr>
          <a:xfrm>
            <a:off x="4643102" y="2037153"/>
            <a:ext cx="1371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3.450</a:t>
            </a:r>
            <a:endParaRPr sz="350">
              <a:latin typeface="Arial"/>
              <a:cs typeface="Arial"/>
            </a:endParaRPr>
          </a:p>
        </p:txBody>
      </p:sp>
      <p:sp>
        <p:nvSpPr>
          <p:cNvPr id="569" name="object 569"/>
          <p:cNvSpPr txBox="1"/>
          <p:nvPr/>
        </p:nvSpPr>
        <p:spPr>
          <a:xfrm>
            <a:off x="4643102" y="2153174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3.425</a:t>
            </a:r>
            <a:endParaRPr sz="350">
              <a:latin typeface="Arial"/>
              <a:cs typeface="Arial"/>
            </a:endParaRPr>
          </a:p>
        </p:txBody>
      </p:sp>
      <p:sp>
        <p:nvSpPr>
          <p:cNvPr id="570" name="object 570"/>
          <p:cNvSpPr txBox="1"/>
          <p:nvPr/>
        </p:nvSpPr>
        <p:spPr>
          <a:xfrm>
            <a:off x="4643102" y="2268617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3.400</a:t>
            </a:r>
            <a:endParaRPr sz="350">
              <a:latin typeface="Arial"/>
              <a:cs typeface="Arial"/>
            </a:endParaRPr>
          </a:p>
        </p:txBody>
      </p:sp>
      <p:sp>
        <p:nvSpPr>
          <p:cNvPr id="571" name="object 571"/>
          <p:cNvSpPr txBox="1"/>
          <p:nvPr/>
        </p:nvSpPr>
        <p:spPr>
          <a:xfrm>
            <a:off x="4643102" y="2384061"/>
            <a:ext cx="13652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"/>
                <a:cs typeface="Arial"/>
              </a:rPr>
              <a:t>3.375</a:t>
            </a:r>
            <a:endParaRPr sz="350">
              <a:latin typeface="Arial"/>
              <a:cs typeface="Arial"/>
            </a:endParaRPr>
          </a:p>
        </p:txBody>
      </p:sp>
      <p:sp>
        <p:nvSpPr>
          <p:cNvPr id="572" name="object 572"/>
          <p:cNvSpPr txBox="1"/>
          <p:nvPr/>
        </p:nvSpPr>
        <p:spPr>
          <a:xfrm>
            <a:off x="100802" y="3571845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7.2</a:t>
            </a:r>
            <a:endParaRPr sz="350">
              <a:latin typeface="Arial"/>
              <a:cs typeface="Arial"/>
            </a:endParaRPr>
          </a:p>
        </p:txBody>
      </p:sp>
      <p:sp>
        <p:nvSpPr>
          <p:cNvPr id="573" name="object 573"/>
          <p:cNvSpPr txBox="1"/>
          <p:nvPr/>
        </p:nvSpPr>
        <p:spPr>
          <a:xfrm>
            <a:off x="100802" y="3766394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7.0</a:t>
            </a:r>
            <a:endParaRPr sz="350">
              <a:latin typeface="Arial"/>
              <a:cs typeface="Arial"/>
            </a:endParaRPr>
          </a:p>
        </p:txBody>
      </p:sp>
      <p:sp>
        <p:nvSpPr>
          <p:cNvPr id="574" name="object 574"/>
          <p:cNvSpPr txBox="1"/>
          <p:nvPr/>
        </p:nvSpPr>
        <p:spPr>
          <a:xfrm>
            <a:off x="100802" y="3958487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6.8</a:t>
            </a:r>
            <a:endParaRPr sz="350">
              <a:latin typeface="Arial"/>
              <a:cs typeface="Arial"/>
            </a:endParaRPr>
          </a:p>
        </p:txBody>
      </p:sp>
      <p:sp>
        <p:nvSpPr>
          <p:cNvPr id="575" name="object 575"/>
          <p:cNvSpPr txBox="1"/>
          <p:nvPr/>
        </p:nvSpPr>
        <p:spPr>
          <a:xfrm>
            <a:off x="1565677" y="3334440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6.8</a:t>
            </a:r>
            <a:endParaRPr sz="350">
              <a:latin typeface="Arial"/>
              <a:cs typeface="Arial"/>
            </a:endParaRPr>
          </a:p>
        </p:txBody>
      </p:sp>
      <p:sp>
        <p:nvSpPr>
          <p:cNvPr id="576" name="object 576"/>
          <p:cNvSpPr txBox="1"/>
          <p:nvPr/>
        </p:nvSpPr>
        <p:spPr>
          <a:xfrm>
            <a:off x="1565677" y="3470508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6.6</a:t>
            </a:r>
            <a:endParaRPr sz="350">
              <a:latin typeface="Arial"/>
              <a:cs typeface="Arial"/>
            </a:endParaRPr>
          </a:p>
        </p:txBody>
      </p:sp>
      <p:sp>
        <p:nvSpPr>
          <p:cNvPr id="577" name="object 577"/>
          <p:cNvSpPr txBox="1"/>
          <p:nvPr/>
        </p:nvSpPr>
        <p:spPr>
          <a:xfrm>
            <a:off x="1565677" y="3606576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6.4</a:t>
            </a:r>
            <a:endParaRPr sz="350">
              <a:latin typeface="Arial"/>
              <a:cs typeface="Arial"/>
            </a:endParaRPr>
          </a:p>
        </p:txBody>
      </p:sp>
      <p:sp>
        <p:nvSpPr>
          <p:cNvPr id="578" name="object 578"/>
          <p:cNvSpPr txBox="1"/>
          <p:nvPr/>
        </p:nvSpPr>
        <p:spPr>
          <a:xfrm>
            <a:off x="1565677" y="3742688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6.2</a:t>
            </a:r>
            <a:endParaRPr sz="350">
              <a:latin typeface="Arial"/>
              <a:cs typeface="Arial"/>
            </a:endParaRPr>
          </a:p>
        </p:txBody>
      </p:sp>
      <p:sp>
        <p:nvSpPr>
          <p:cNvPr id="579" name="object 579"/>
          <p:cNvSpPr txBox="1"/>
          <p:nvPr/>
        </p:nvSpPr>
        <p:spPr>
          <a:xfrm>
            <a:off x="1565677" y="3878757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6.0</a:t>
            </a:r>
            <a:endParaRPr sz="350">
              <a:latin typeface="Arial"/>
              <a:cs typeface="Arial"/>
            </a:endParaRPr>
          </a:p>
        </p:txBody>
      </p:sp>
      <p:sp>
        <p:nvSpPr>
          <p:cNvPr id="580" name="object 580"/>
          <p:cNvSpPr txBox="1"/>
          <p:nvPr/>
        </p:nvSpPr>
        <p:spPr>
          <a:xfrm>
            <a:off x="1565677" y="4014870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5.8</a:t>
            </a:r>
            <a:endParaRPr sz="350">
              <a:latin typeface="Arial"/>
              <a:cs typeface="Arial"/>
            </a:endParaRPr>
          </a:p>
        </p:txBody>
      </p:sp>
      <p:sp>
        <p:nvSpPr>
          <p:cNvPr id="581" name="object 581"/>
          <p:cNvSpPr txBox="1"/>
          <p:nvPr/>
        </p:nvSpPr>
        <p:spPr>
          <a:xfrm>
            <a:off x="3165102" y="3402831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7.15</a:t>
            </a:r>
            <a:endParaRPr sz="350">
              <a:latin typeface="Arial"/>
              <a:cs typeface="Arial"/>
            </a:endParaRPr>
          </a:p>
        </p:txBody>
      </p:sp>
      <p:sp>
        <p:nvSpPr>
          <p:cNvPr id="582" name="object 582"/>
          <p:cNvSpPr txBox="1"/>
          <p:nvPr/>
        </p:nvSpPr>
        <p:spPr>
          <a:xfrm>
            <a:off x="3165102" y="3555818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7.10</a:t>
            </a:r>
            <a:endParaRPr sz="350">
              <a:latin typeface="Arial"/>
              <a:cs typeface="Arial"/>
            </a:endParaRPr>
          </a:p>
        </p:txBody>
      </p:sp>
      <p:sp>
        <p:nvSpPr>
          <p:cNvPr id="583" name="object 583"/>
          <p:cNvSpPr txBox="1"/>
          <p:nvPr/>
        </p:nvSpPr>
        <p:spPr>
          <a:xfrm>
            <a:off x="3165102" y="3708850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7.05</a:t>
            </a:r>
            <a:endParaRPr sz="350">
              <a:latin typeface="Arial"/>
              <a:cs typeface="Arial"/>
            </a:endParaRPr>
          </a:p>
        </p:txBody>
      </p:sp>
      <p:sp>
        <p:nvSpPr>
          <p:cNvPr id="584" name="object 584"/>
          <p:cNvSpPr txBox="1"/>
          <p:nvPr/>
        </p:nvSpPr>
        <p:spPr>
          <a:xfrm>
            <a:off x="3165102" y="3861882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7.00</a:t>
            </a:r>
            <a:endParaRPr sz="350">
              <a:latin typeface="Arial"/>
              <a:cs typeface="Arial"/>
            </a:endParaRPr>
          </a:p>
        </p:txBody>
      </p:sp>
      <p:sp>
        <p:nvSpPr>
          <p:cNvPr id="585" name="object 585"/>
          <p:cNvSpPr txBox="1"/>
          <p:nvPr/>
        </p:nvSpPr>
        <p:spPr>
          <a:xfrm>
            <a:off x="3165102" y="4014870"/>
            <a:ext cx="11176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0" dirty="0">
                <a:latin typeface="Arial"/>
                <a:cs typeface="Arial"/>
              </a:rPr>
              <a:t>6.95</a:t>
            </a:r>
            <a:endParaRPr sz="350">
              <a:latin typeface="Arial"/>
              <a:cs typeface="Arial"/>
            </a:endParaRPr>
          </a:p>
        </p:txBody>
      </p:sp>
      <p:sp>
        <p:nvSpPr>
          <p:cNvPr id="586" name="object 586"/>
          <p:cNvSpPr txBox="1"/>
          <p:nvPr/>
        </p:nvSpPr>
        <p:spPr>
          <a:xfrm>
            <a:off x="4688815" y="3331136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7.0</a:t>
            </a:r>
            <a:endParaRPr sz="350">
              <a:latin typeface="Arial"/>
              <a:cs typeface="Arial"/>
            </a:endParaRPr>
          </a:p>
        </p:txBody>
      </p:sp>
      <p:sp>
        <p:nvSpPr>
          <p:cNvPr id="587" name="object 587"/>
          <p:cNvSpPr txBox="1"/>
          <p:nvPr/>
        </p:nvSpPr>
        <p:spPr>
          <a:xfrm>
            <a:off x="4688815" y="3446580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6.9</a:t>
            </a:r>
            <a:endParaRPr sz="350">
              <a:latin typeface="Arial"/>
              <a:cs typeface="Arial"/>
            </a:endParaRPr>
          </a:p>
        </p:txBody>
      </p:sp>
      <p:sp>
        <p:nvSpPr>
          <p:cNvPr id="588" name="object 588"/>
          <p:cNvSpPr txBox="1"/>
          <p:nvPr/>
        </p:nvSpPr>
        <p:spPr>
          <a:xfrm>
            <a:off x="4688815" y="3561979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6.8</a:t>
            </a:r>
            <a:endParaRPr sz="350">
              <a:latin typeface="Arial"/>
              <a:cs typeface="Arial"/>
            </a:endParaRPr>
          </a:p>
        </p:txBody>
      </p:sp>
      <p:sp>
        <p:nvSpPr>
          <p:cNvPr id="589" name="object 589"/>
          <p:cNvSpPr txBox="1"/>
          <p:nvPr/>
        </p:nvSpPr>
        <p:spPr>
          <a:xfrm>
            <a:off x="4688815" y="3677422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6.7</a:t>
            </a:r>
            <a:endParaRPr sz="350">
              <a:latin typeface="Arial"/>
              <a:cs typeface="Arial"/>
            </a:endParaRPr>
          </a:p>
        </p:txBody>
      </p:sp>
      <p:sp>
        <p:nvSpPr>
          <p:cNvPr id="590" name="object 590"/>
          <p:cNvSpPr txBox="1"/>
          <p:nvPr/>
        </p:nvSpPr>
        <p:spPr>
          <a:xfrm>
            <a:off x="4688815" y="3793178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6.6</a:t>
            </a:r>
            <a:endParaRPr sz="350">
              <a:latin typeface="Arial"/>
              <a:cs typeface="Arial"/>
            </a:endParaRPr>
          </a:p>
        </p:txBody>
      </p:sp>
      <p:sp>
        <p:nvSpPr>
          <p:cNvPr id="591" name="object 591"/>
          <p:cNvSpPr txBox="1"/>
          <p:nvPr/>
        </p:nvSpPr>
        <p:spPr>
          <a:xfrm>
            <a:off x="4688815" y="3908622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6.5</a:t>
            </a:r>
            <a:endParaRPr sz="350">
              <a:latin typeface="Arial"/>
              <a:cs typeface="Arial"/>
            </a:endParaRPr>
          </a:p>
        </p:txBody>
      </p:sp>
      <p:sp>
        <p:nvSpPr>
          <p:cNvPr id="592" name="object 592"/>
          <p:cNvSpPr txBox="1"/>
          <p:nvPr/>
        </p:nvSpPr>
        <p:spPr>
          <a:xfrm>
            <a:off x="4688815" y="4024066"/>
            <a:ext cx="87630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25" dirty="0">
                <a:latin typeface="Arial"/>
                <a:cs typeface="Arial"/>
              </a:rPr>
              <a:t>6.4</a:t>
            </a:r>
            <a:endParaRPr sz="350">
              <a:latin typeface="Arial"/>
              <a:cs typeface="Arial"/>
            </a:endParaRPr>
          </a:p>
        </p:txBody>
      </p:sp>
      <p:sp>
        <p:nvSpPr>
          <p:cNvPr id="593" name="object 593"/>
          <p:cNvSpPr txBox="1"/>
          <p:nvPr/>
        </p:nvSpPr>
        <p:spPr>
          <a:xfrm>
            <a:off x="2696455" y="2364441"/>
            <a:ext cx="143510" cy="95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" spc="-20" dirty="0">
                <a:latin typeface="Arial"/>
                <a:cs typeface="Arial"/>
              </a:rPr>
              <a:t>N.S.</a:t>
            </a:r>
            <a:endParaRPr sz="450">
              <a:latin typeface="Arial"/>
              <a:cs typeface="Arial"/>
            </a:endParaRPr>
          </a:p>
        </p:txBody>
      </p:sp>
      <p:sp>
        <p:nvSpPr>
          <p:cNvPr id="594" name="object 594"/>
          <p:cNvSpPr txBox="1"/>
          <p:nvPr/>
        </p:nvSpPr>
        <p:spPr>
          <a:xfrm>
            <a:off x="1770664" y="2459606"/>
            <a:ext cx="1063625" cy="18859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240029">
              <a:lnSpc>
                <a:spcPct val="100000"/>
              </a:lnSpc>
              <a:spcBef>
                <a:spcPts val="275"/>
              </a:spcBef>
              <a:tabLst>
                <a:tab pos="520065" algn="l"/>
                <a:tab pos="800735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3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95" name="object 595"/>
          <p:cNvSpPr txBox="1"/>
          <p:nvPr/>
        </p:nvSpPr>
        <p:spPr>
          <a:xfrm>
            <a:off x="5739134" y="725026"/>
            <a:ext cx="237490" cy="95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" spc="-10" dirty="0">
                <a:latin typeface="Arial"/>
                <a:cs typeface="Arial"/>
              </a:rPr>
              <a:t>p&lt;0.05*</a:t>
            </a:r>
            <a:endParaRPr sz="450">
              <a:latin typeface="Arial"/>
              <a:cs typeface="Arial"/>
            </a:endParaRPr>
          </a:p>
        </p:txBody>
      </p:sp>
      <p:sp>
        <p:nvSpPr>
          <p:cNvPr id="596" name="object 596"/>
          <p:cNvSpPr txBox="1"/>
          <p:nvPr/>
        </p:nvSpPr>
        <p:spPr>
          <a:xfrm>
            <a:off x="5739134" y="798264"/>
            <a:ext cx="301625" cy="958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0" spc="-10" dirty="0">
                <a:latin typeface="Arial"/>
                <a:cs typeface="Arial"/>
              </a:rPr>
              <a:t>P&lt;0.005**</a:t>
            </a:r>
            <a:endParaRPr sz="450">
              <a:latin typeface="Arial"/>
              <a:cs typeface="Arial"/>
            </a:endParaRPr>
          </a:p>
        </p:txBody>
      </p:sp>
      <p:sp>
        <p:nvSpPr>
          <p:cNvPr id="597" name="object 597"/>
          <p:cNvSpPr txBox="1"/>
          <p:nvPr/>
        </p:nvSpPr>
        <p:spPr>
          <a:xfrm>
            <a:off x="4919413" y="886585"/>
            <a:ext cx="1066800" cy="1720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215"/>
              </a:spcBef>
              <a:tabLst>
                <a:tab pos="513080" algn="l"/>
                <a:tab pos="814705" algn="l"/>
              </a:tabLst>
            </a:pPr>
            <a:r>
              <a:rPr sz="350" spc="-50" dirty="0">
                <a:latin typeface="Arial"/>
                <a:cs typeface="Arial"/>
              </a:rPr>
              <a:t>3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4</a:t>
            </a:r>
            <a:r>
              <a:rPr sz="350" dirty="0">
                <a:latin typeface="Arial"/>
                <a:cs typeface="Arial"/>
              </a:rPr>
              <a:t>	</a:t>
            </a:r>
            <a:r>
              <a:rPr sz="350" spc="-50" dirty="0">
                <a:latin typeface="Arial"/>
                <a:cs typeface="Arial"/>
              </a:rPr>
              <a:t>5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" dirty="0">
                <a:latin typeface="Arial"/>
                <a:cs typeface="Arial"/>
              </a:rPr>
              <a:t>Previous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25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adjusted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598" name="object 598"/>
          <p:cNvSpPr txBox="1"/>
          <p:nvPr/>
        </p:nvSpPr>
        <p:spPr>
          <a:xfrm>
            <a:off x="10610" y="146149"/>
            <a:ext cx="73025" cy="79057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Cr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(mg/dL)</a:t>
            </a:r>
            <a:endParaRPr sz="300">
              <a:latin typeface="Arial"/>
              <a:cs typeface="Arial"/>
            </a:endParaRPr>
          </a:p>
        </p:txBody>
      </p:sp>
      <p:sp>
        <p:nvSpPr>
          <p:cNvPr id="599" name="object 599"/>
          <p:cNvSpPr txBox="1"/>
          <p:nvPr/>
        </p:nvSpPr>
        <p:spPr>
          <a:xfrm>
            <a:off x="3066495" y="146149"/>
            <a:ext cx="73025" cy="79057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Cr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(mg/dL)</a:t>
            </a:r>
            <a:endParaRPr sz="300">
              <a:latin typeface="Arial"/>
              <a:cs typeface="Arial"/>
            </a:endParaRPr>
          </a:p>
        </p:txBody>
      </p:sp>
      <p:sp>
        <p:nvSpPr>
          <p:cNvPr id="600" name="object 600"/>
          <p:cNvSpPr txBox="1"/>
          <p:nvPr/>
        </p:nvSpPr>
        <p:spPr>
          <a:xfrm>
            <a:off x="10610" y="1725101"/>
            <a:ext cx="73025" cy="78359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Alb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(g/mL)</a:t>
            </a:r>
            <a:endParaRPr sz="300">
              <a:latin typeface="Arial"/>
              <a:cs typeface="Arial"/>
            </a:endParaRPr>
          </a:p>
        </p:txBody>
      </p:sp>
      <p:sp>
        <p:nvSpPr>
          <p:cNvPr id="601" name="object 601"/>
          <p:cNvSpPr txBox="1"/>
          <p:nvPr/>
        </p:nvSpPr>
        <p:spPr>
          <a:xfrm>
            <a:off x="10313" y="3277217"/>
            <a:ext cx="73025" cy="8045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UA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(mg/dL)</a:t>
            </a:r>
            <a:endParaRPr sz="300">
              <a:latin typeface="Arial"/>
              <a:cs typeface="Arial"/>
            </a:endParaRPr>
          </a:p>
        </p:txBody>
      </p:sp>
      <p:sp>
        <p:nvSpPr>
          <p:cNvPr id="602" name="object 602"/>
          <p:cNvSpPr txBox="1"/>
          <p:nvPr/>
        </p:nvSpPr>
        <p:spPr>
          <a:xfrm>
            <a:off x="3066538" y="1725101"/>
            <a:ext cx="73025" cy="78359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Alb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(g/mL)</a:t>
            </a:r>
            <a:endParaRPr sz="300">
              <a:latin typeface="Arial"/>
              <a:cs typeface="Arial"/>
            </a:endParaRPr>
          </a:p>
        </p:txBody>
      </p:sp>
      <p:sp>
        <p:nvSpPr>
          <p:cNvPr id="603" name="object 603"/>
          <p:cNvSpPr txBox="1"/>
          <p:nvPr/>
        </p:nvSpPr>
        <p:spPr>
          <a:xfrm>
            <a:off x="3066538" y="3319677"/>
            <a:ext cx="73025" cy="8045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latin typeface="Arial"/>
                <a:cs typeface="Arial"/>
              </a:rPr>
              <a:t>Least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Squares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Mean;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Serum</a:t>
            </a:r>
            <a:r>
              <a:rPr sz="300" spc="175" dirty="0">
                <a:latin typeface="Arial"/>
                <a:cs typeface="Arial"/>
              </a:rPr>
              <a:t> </a:t>
            </a:r>
            <a:r>
              <a:rPr sz="300" spc="10" dirty="0">
                <a:latin typeface="Arial"/>
                <a:cs typeface="Arial"/>
              </a:rPr>
              <a:t>UA</a:t>
            </a:r>
            <a:r>
              <a:rPr sz="300" spc="4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(mg/dL)</a:t>
            </a:r>
            <a:endParaRPr sz="300">
              <a:latin typeface="Arial"/>
              <a:cs typeface="Arial"/>
            </a:endParaRPr>
          </a:p>
        </p:txBody>
      </p:sp>
      <p:graphicFrame>
        <p:nvGraphicFramePr>
          <p:cNvPr id="604" name="object 604"/>
          <p:cNvGraphicFramePr>
            <a:graphicFrameLocks noGrp="1"/>
          </p:cNvGraphicFramePr>
          <p:nvPr/>
        </p:nvGraphicFramePr>
        <p:xfrm>
          <a:off x="4801654" y="107875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9.94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10.62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9.95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10.62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9.97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10.64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10.68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9.88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10.56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05" name="object 605"/>
          <p:cNvGraphicFramePr>
            <a:graphicFrameLocks noGrp="1"/>
          </p:cNvGraphicFramePr>
          <p:nvPr/>
        </p:nvGraphicFramePr>
        <p:xfrm>
          <a:off x="3261309" y="107875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ts val="4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10.42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10.49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10.29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06" name="object 606"/>
          <p:cNvGraphicFramePr>
            <a:graphicFrameLocks noGrp="1"/>
          </p:cNvGraphicFramePr>
          <p:nvPr/>
        </p:nvGraphicFramePr>
        <p:xfrm>
          <a:off x="1651495" y="107875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9.3943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0.2602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8.8844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9.9043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9.4672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0.2599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8.9577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9.9767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9.4024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0.2609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8.891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9.9138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9.4606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0.2647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8.9418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9.9794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9.1436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0.2607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8.6328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9.6545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07" name="object 607"/>
          <p:cNvGraphicFramePr>
            <a:graphicFrameLocks noGrp="1"/>
          </p:cNvGraphicFramePr>
          <p:nvPr/>
        </p:nvGraphicFramePr>
        <p:xfrm>
          <a:off x="175183" y="107875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384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9.67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9.55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9.79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10.30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10.18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10.86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10.73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10.98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11.99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11.86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12.13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8.83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8.70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8.97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08" name="object 608"/>
          <p:cNvGraphicFramePr>
            <a:graphicFrameLocks noGrp="1"/>
          </p:cNvGraphicFramePr>
          <p:nvPr/>
        </p:nvGraphicFramePr>
        <p:xfrm>
          <a:off x="4801654" y="2678937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09" name="object 609"/>
          <p:cNvGraphicFramePr>
            <a:graphicFrameLocks noGrp="1"/>
          </p:cNvGraphicFramePr>
          <p:nvPr/>
        </p:nvGraphicFramePr>
        <p:xfrm>
          <a:off x="3261309" y="2678937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0" name="object 610"/>
          <p:cNvGraphicFramePr>
            <a:graphicFrameLocks noGrp="1"/>
          </p:cNvGraphicFramePr>
          <p:nvPr/>
        </p:nvGraphicFramePr>
        <p:xfrm>
          <a:off x="1651495" y="2678937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3.29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3.31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3.29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3.29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1" name="object 611"/>
          <p:cNvGraphicFramePr>
            <a:graphicFrameLocks noGrp="1"/>
          </p:cNvGraphicFramePr>
          <p:nvPr/>
        </p:nvGraphicFramePr>
        <p:xfrm>
          <a:off x="175183" y="2678937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ts val="315"/>
                        </a:lnSpc>
                        <a:spcBef>
                          <a:spcPts val="2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R="29209" algn="r">
                        <a:lnSpc>
                          <a:spcPts val="395"/>
                        </a:lnSpc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95"/>
                        </a:lnSpc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95"/>
                        </a:lnSpc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95"/>
                        </a:lnSpc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3.60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3.58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3.61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3.46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2" name="object 612"/>
          <p:cNvGraphicFramePr>
            <a:graphicFrameLocks noGrp="1"/>
          </p:cNvGraphicFramePr>
          <p:nvPr/>
        </p:nvGraphicFramePr>
        <p:xfrm>
          <a:off x="4801654" y="430422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6.71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6.5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6.7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6.49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6.72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6.51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6.77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6.55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6.63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6.42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6.84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3" name="object 613"/>
          <p:cNvGraphicFramePr>
            <a:graphicFrameLocks noGrp="1"/>
          </p:cNvGraphicFramePr>
          <p:nvPr/>
        </p:nvGraphicFramePr>
        <p:xfrm>
          <a:off x="3261309" y="430422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4" name="object 614"/>
          <p:cNvGraphicFramePr>
            <a:graphicFrameLocks noGrp="1"/>
          </p:cNvGraphicFramePr>
          <p:nvPr/>
        </p:nvGraphicFramePr>
        <p:xfrm>
          <a:off x="1651495" y="430422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6.25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0.20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5.86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6.65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6.26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0.20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5.87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6.65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6.25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0.20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5.86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6.65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6.35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0.20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5.95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6.75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6.19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0.20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5.80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6.59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15" name="object 615"/>
          <p:cNvGraphicFramePr>
            <a:graphicFrameLocks noGrp="1"/>
          </p:cNvGraphicFramePr>
          <p:nvPr/>
        </p:nvGraphicFramePr>
        <p:xfrm>
          <a:off x="175183" y="4304220"/>
          <a:ext cx="1298574" cy="485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/>
                <a:gridCol w="259715"/>
                <a:gridCol w="259714"/>
                <a:gridCol w="259715"/>
                <a:gridCol w="259715"/>
              </a:tblGrid>
              <a:tr h="126364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eSALT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marL="361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Category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dirty="0">
                          <a:latin typeface="Arial"/>
                          <a:cs typeface="Arial"/>
                        </a:rPr>
                        <a:t>LS</a:t>
                      </a:r>
                      <a:r>
                        <a:rPr sz="3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50" spc="-20" dirty="0">
                          <a:latin typeface="Arial"/>
                          <a:cs typeface="Arial"/>
                        </a:rPr>
                        <a:t>mean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25" dirty="0">
                          <a:latin typeface="Arial"/>
                          <a:cs typeface="Arial"/>
                        </a:rPr>
                        <a:t>SE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Lower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350" spc="-10" dirty="0">
                          <a:latin typeface="Arial"/>
                          <a:cs typeface="Arial"/>
                        </a:rPr>
                        <a:t>Upper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6.98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7.12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7.05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7.19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5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7.37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7.30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7.44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50" dirty="0"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6.80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0.04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6.73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350" spc="-20" dirty="0">
                          <a:latin typeface="Arial"/>
                          <a:cs typeface="Arial"/>
                        </a:rPr>
                        <a:t>6.87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16" name="object 616"/>
          <p:cNvSpPr txBox="1"/>
          <p:nvPr/>
        </p:nvSpPr>
        <p:spPr>
          <a:xfrm>
            <a:off x="265842" y="2561184"/>
            <a:ext cx="1120775" cy="86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  <p:sp>
        <p:nvSpPr>
          <p:cNvPr id="617" name="object 617"/>
          <p:cNvSpPr txBox="1"/>
          <p:nvPr/>
        </p:nvSpPr>
        <p:spPr>
          <a:xfrm>
            <a:off x="265842" y="971185"/>
            <a:ext cx="1120775" cy="86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" spc="-10" dirty="0">
                <a:latin typeface="Arial"/>
                <a:cs typeface="Arial"/>
              </a:rPr>
              <a:t>Baseline</a:t>
            </a:r>
            <a:r>
              <a:rPr sz="400" spc="3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Categorical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dirty="0">
                <a:latin typeface="Arial"/>
                <a:cs typeface="Arial"/>
              </a:rPr>
              <a:t>eSALT,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unadjusted</a:t>
            </a:r>
            <a:r>
              <a:rPr sz="400" spc="40" dirty="0">
                <a:latin typeface="Arial"/>
                <a:cs typeface="Arial"/>
              </a:rPr>
              <a:t> </a:t>
            </a:r>
            <a:r>
              <a:rPr sz="400" spc="-10" dirty="0">
                <a:latin typeface="Arial"/>
                <a:cs typeface="Arial"/>
              </a:rPr>
              <a:t>(g/day)</a:t>
            </a:r>
            <a:endParaRPr sz="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844</Words>
  <Application>Microsoft Office PowerPoint</Application>
  <PresentationFormat>Custom</PresentationFormat>
  <Paragraphs>558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Additional_figure_5</dc:title>
  <dc:creator>ChandramohanArumugam</dc:creator>
  <cp:lastModifiedBy>Deepa Vijesh (Integra)</cp:lastModifiedBy>
  <cp:revision>2</cp:revision>
  <dcterms:created xsi:type="dcterms:W3CDTF">2025-12-04T10:35:37Z</dcterms:created>
  <dcterms:modified xsi:type="dcterms:W3CDTF">2026-05-29T15:12:07Z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2025-12-04T00:00:00Z</vt:filetime>
  </property>
  <property fmtid="{D5CDD505-2E9C-101B-9397-08002B2CF9AE}" pid="3" name="Creator">
    <vt:lpwstr>Adobe Illustrator 30.0 (Windows)</vt:lpwstr>
  </property>
  <property fmtid="{D5CDD505-2E9C-101B-9397-08002B2CF9AE}" pid="4" name="LastSaved">
    <vt:filetime>2025-12-04T00:00:00Z</vt:filetime>
  </property>
  <property fmtid="{D5CDD505-2E9C-101B-9397-08002B2CF9AE}" pid="5" name="Producer">
    <vt:lpwstr>Adobe PDF library 17.00</vt:lpwstr>
  </property>
</Properties>
</file>