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1"/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50315134432283"/>
          <c:y val="0.21546086253296751"/>
          <c:w val="0.82346884696966749"/>
          <c:h val="0.659296295212449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Placebo (n=165)</c:v>
                </c:pt>
              </c:strCache>
            </c:strRef>
          </c:tx>
          <c:spPr>
            <a:solidFill>
              <a:srgbClr val="BBE0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Sheet1!$I$2:$I$2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Sheet1!$H$2:$H$2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chemeClr val="bg2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Baseline to Week 48</c:v>
                </c:pt>
              </c:strCache>
            </c:strRef>
          </c:cat>
          <c:val>
            <c:numRef>
              <c:f>Sheet1!$B$2:$B$2</c:f>
              <c:numCache>
                <c:formatCode>0.0</c:formatCode>
                <c:ptCount val="1"/>
                <c:pt idx="0">
                  <c:v>26.2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q4w</c:v>
                </c:pt>
              </c:strCache>
            </c:strRef>
          </c:tx>
          <c:spPr>
            <a:solidFill>
              <a:srgbClr val="6699FF"/>
            </a:solidFill>
            <a:ln w="25390">
              <a:noFill/>
            </a:ln>
          </c:spPr>
          <c:invertIfNegative val="1"/>
          <c:dLbls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Sheet1!$N$2:$N$2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Sheet1!$M$2:$M$2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Baseline to Week 48</c:v>
                </c:pt>
              </c:strCache>
            </c:strRef>
          </c:cat>
          <c:val>
            <c:numRef>
              <c:f>Sheet1!$C$2:$C$2</c:f>
              <c:numCache>
                <c:formatCode>0.0</c:formatCode>
                <c:ptCount val="1"/>
                <c:pt idx="0">
                  <c:v>34.200000000000003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q2w</c:v>
                </c:pt>
              </c:strCache>
            </c:strRef>
          </c:tx>
          <c:spPr>
            <a:solidFill>
              <a:srgbClr val="000099"/>
            </a:solidFill>
            <a:ln w="25390">
              <a:noFill/>
            </a:ln>
          </c:spPr>
          <c:dLbls>
            <c:numFmt formatCode="#,##0.0" sourceLinked="0"/>
            <c:spPr>
              <a:noFill/>
              <a:ln w="2539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Val val="1"/>
            <c:showPercent val="1"/>
            <c:showBubbleSize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Sheet1!$S$2:$S$2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Sheet1!$R$2:$R$2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Baseline to Week 48</c:v>
                </c:pt>
              </c:strCache>
            </c:strRef>
          </c:cat>
          <c:val>
            <c:numRef>
              <c:f>Sheet1!$D$2:$D$2</c:f>
              <c:numCache>
                <c:formatCode>0.0</c:formatCode>
                <c:ptCount val="1"/>
                <c:pt idx="0">
                  <c:v>46.4</c:v>
                </c:pt>
              </c:numCache>
            </c:numRef>
          </c:val>
          <c:extLst/>
        </c:ser>
        <c:dLbls>
          <c:showVal val="1"/>
        </c:dLbls>
        <c:gapWidth val="100"/>
        <c:overlap val="-50"/>
        <c:axId val="94670848"/>
        <c:axId val="94672384"/>
      </c:barChart>
      <c:catAx>
        <c:axId val="94670848"/>
        <c:scaling>
          <c:orientation val="minMax"/>
        </c:scaling>
        <c:axPos val="b"/>
        <c:numFmt formatCode="General" sourceLinked="1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4672384"/>
        <c:crosses val="autoZero"/>
        <c:auto val="1"/>
        <c:lblAlgn val="ctr"/>
        <c:lblOffset val="100"/>
        <c:noMultiLvlLbl val="1"/>
      </c:catAx>
      <c:valAx>
        <c:axId val="94672384"/>
        <c:scaling>
          <c:orientation val="minMax"/>
          <c:max val="50"/>
          <c:min val="0"/>
        </c:scaling>
        <c:axPos val="l"/>
        <c:numFmt formatCode="0" sourceLinked="0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4670848"/>
        <c:crosses val="autoZero"/>
        <c:crossBetween val="between"/>
        <c:majorUnit val="10"/>
      </c:valAx>
      <c:spPr>
        <a:noFill/>
        <a:ln w="25390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99" b="0"/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9475-17B0-4BC2-823A-0121A94F76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13/10/2014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3548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2310041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5750816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C1962-E699-4A5C-86EB-7AF367C99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2824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0329999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66887-DFCD-4CA6-86AB-3C0FD1377F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962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0694272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6FF86-8B93-4647-8D66-C232384A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661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8DB1C-4BCA-4746-AA36-5253A426B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9689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1BD12-60D2-4BBA-AABA-AD1B1D816D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4498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4358889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7106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Chart 2"/>
          <p:cNvGraphicFramePr>
            <a:graphicFrameLocks/>
          </p:cNvGraphicFramePr>
          <p:nvPr>
            <p:extLst/>
          </p:nvPr>
        </p:nvGraphicFramePr>
        <p:xfrm>
          <a:off x="76200" y="872716"/>
          <a:ext cx="8860187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Figure </a:t>
            </a:r>
            <a:r>
              <a:rPr lang="en-US" dirty="0" smtClean="0">
                <a:solidFill>
                  <a:srgbClr val="FFFFFF"/>
                </a:solidFill>
              </a:rPr>
              <a:t>3a: </a:t>
            </a:r>
            <a:r>
              <a:rPr lang="en-US" dirty="0">
                <a:solidFill>
                  <a:srgbClr val="FFFFFF"/>
                </a:solidFill>
              </a:rPr>
              <a:t>Proportion of </a:t>
            </a:r>
            <a:r>
              <a:rPr lang="en-US" dirty="0" smtClean="0">
                <a:solidFill>
                  <a:srgbClr val="FFFFFF"/>
                </a:solidFill>
              </a:rPr>
              <a:t>MRI-DAF patients at Week 48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 rot="-5400000">
            <a:off x="-947246" y="3128879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Patients who had </a:t>
            </a:r>
            <a:r>
              <a:rPr lang="en-GB" sz="1400" dirty="0" smtClean="0">
                <a:solidFill>
                  <a:srgbClr val="000000"/>
                </a:solidFill>
                <a:latin typeface="Arial"/>
              </a:rPr>
              <a:t>MRI-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NEDA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only</a:t>
            </a:r>
            <a:r>
              <a:rPr lang="en-GB" sz="1400" baseline="30000" dirty="0">
                <a:solidFill>
                  <a:prstClr val="black"/>
                </a:solidFill>
                <a:latin typeface="Arial" charset="0"/>
              </a:rPr>
              <a:t>¶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 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 from baseline to Week 24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(%)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TextBox 10"/>
          <p:cNvSpPr txBox="1">
            <a:spLocks noChangeArrowheads="1"/>
          </p:cNvSpPr>
          <p:nvPr/>
        </p:nvSpPr>
        <p:spPr bwMode="auto">
          <a:xfrm>
            <a:off x="5105400" y="1566811"/>
            <a:ext cx="1967613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1.67 (1.28, 2.17)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p=0.0002</a:t>
            </a:r>
          </a:p>
        </p:txBody>
      </p:sp>
      <p:sp>
        <p:nvSpPr>
          <p:cNvPr id="42" name="TextBox 10"/>
          <p:cNvSpPr txBox="1">
            <a:spLocks noChangeArrowheads="1"/>
          </p:cNvSpPr>
          <p:nvPr/>
        </p:nvSpPr>
        <p:spPr bwMode="auto">
          <a:xfrm>
            <a:off x="3054070" y="2333416"/>
            <a:ext cx="189892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1.46 (1.11, 1.94)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p=0.0078</a:t>
            </a:r>
          </a:p>
        </p:txBody>
      </p:sp>
      <p:sp>
        <p:nvSpPr>
          <p:cNvPr id="51" name="TextBox 9"/>
          <p:cNvSpPr txBox="1">
            <a:spLocks noChangeArrowheads="1"/>
          </p:cNvSpPr>
          <p:nvPr/>
        </p:nvSpPr>
        <p:spPr bwMode="auto">
          <a:xfrm>
            <a:off x="3962400" y="836712"/>
            <a:ext cx="2110600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2.44 (1.85, 3.21)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57400" y="5106851"/>
            <a:ext cx="155042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black"/>
                </a:solidFill>
                <a:latin typeface="Arial"/>
                <a:cs typeface="Arial" charset="0"/>
              </a:rPr>
              <a:t>Placebo (n=477)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078161" y="5014517"/>
            <a:ext cx="202010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prstClr val="black"/>
                </a:solidFill>
                <a:latin typeface="Arial"/>
                <a:cs typeface="Arial" charset="0"/>
              </a:rPr>
              <a:t>every 4 weeks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(n=462)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357419" y="5017095"/>
            <a:ext cx="2020105" cy="5616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smtClean="0">
                <a:solidFill>
                  <a:prstClr val="black"/>
                </a:solidFill>
                <a:latin typeface="Arial"/>
                <a:cs typeface="Arial" charset="0"/>
              </a:rPr>
              <a:t>every 2 weeks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(n=457)</a:t>
            </a:r>
            <a:endParaRPr lang="en-GB" sz="1400" dirty="0">
              <a:solidFill>
                <a:prstClr val="black"/>
              </a:solidFill>
              <a:latin typeface="Arial"/>
              <a:cs typeface="Arial" charset="0"/>
            </a:endParaRPr>
          </a:p>
        </p:txBody>
      </p:sp>
      <p:cxnSp>
        <p:nvCxnSpPr>
          <p:cNvPr id="15" name="Elbow Connector 14"/>
          <p:cNvCxnSpPr/>
          <p:nvPr/>
        </p:nvCxnSpPr>
        <p:spPr>
          <a:xfrm flipV="1">
            <a:off x="2951163" y="1132596"/>
            <a:ext cx="4392000" cy="1260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343775" y="1132504"/>
            <a:ext cx="533" cy="58158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 flipV="1">
            <a:off x="2938007" y="2608688"/>
            <a:ext cx="2196000" cy="6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142586" y="2608636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flipV="1">
            <a:off x="5148308" y="1844892"/>
            <a:ext cx="2196000" cy="6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344308" y="1844824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6882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86">
    <a:dk1>
      <a:sysClr val="windowText" lastClr="000000"/>
    </a:dk1>
    <a:lt1>
      <a:sysClr val="window" lastClr="FFFFFF"/>
    </a:lt1>
    <a:dk2>
      <a:srgbClr val="E9F4DD"/>
    </a:dk2>
    <a:lt2>
      <a:srgbClr val="FFFFFF"/>
    </a:lt2>
    <a:accent1>
      <a:srgbClr val="00A0DF"/>
    </a:accent1>
    <a:accent2>
      <a:srgbClr val="782964"/>
    </a:accent2>
    <a:accent3>
      <a:srgbClr val="8FD400"/>
    </a:accent3>
    <a:accent4>
      <a:srgbClr val="5F6A72"/>
    </a:accent4>
    <a:accent5>
      <a:srgbClr val="CCCCFF"/>
    </a:accent5>
    <a:accent6>
      <a:srgbClr val="FFCC66"/>
    </a:accent6>
    <a:hlink>
      <a:srgbClr val="0000FF"/>
    </a:hlink>
    <a:folHlink>
      <a:srgbClr val="800080"/>
    </a:folHlink>
  </a:clrScheme>
  <a:fontScheme name="TYSABRI_scientific_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Figure 3a: Proportion of MRI-DAF patients at Week 48</vt:lpstr>
    </vt:vector>
  </TitlesOfParts>
  <Company>Circle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3a: Proportion of MRI-DAF patients at Week 48</dc:title>
  <dc:creator>Shelley Davies</dc:creator>
  <cp:lastModifiedBy>Laura Srey</cp:lastModifiedBy>
  <cp:revision>3</cp:revision>
  <dcterms:created xsi:type="dcterms:W3CDTF">2014-07-03T11:06:04Z</dcterms:created>
  <dcterms:modified xsi:type="dcterms:W3CDTF">2014-10-13T16:12:45Z</dcterms:modified>
</cp:coreProperties>
</file>