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5" d="100"/>
          <a:sy n="65" d="100"/>
        </p:scale>
        <p:origin x="-150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dk2" tx1="lt1" bg2="dk1" tx2="lt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550315134432283"/>
          <c:y val="0.22088643110158054"/>
          <c:w val="0.82346884696966749"/>
          <c:h val="0.65929629521244904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Placebo (n=165)</c:v>
                </c:pt>
              </c:strCache>
            </c:strRef>
          </c:tx>
          <c:spPr>
            <a:solidFill>
              <a:srgbClr val="BBE0FF"/>
            </a:solidFill>
            <a:ln w="25390">
              <a:noFill/>
            </a:ln>
          </c:spPr>
          <c:invertIfNegative val="1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bg2"/>
                    </a:solidFill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</c:f>
              <c:strCache>
                <c:ptCount val="1"/>
                <c:pt idx="0">
                  <c:v>Clinical-DAF</c:v>
                </c:pt>
              </c:strCache>
            </c: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80.599999999999994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390">
                    <a:noFill/>
                  </a:ln>
                </c14:spPr>
              </c14:invertSolidFillFmt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q4w</c:v>
                </c:pt>
              </c:strCache>
            </c:strRef>
          </c:tx>
          <c:spPr>
            <a:solidFill>
              <a:srgbClr val="6699FF"/>
            </a:solidFill>
            <a:ln w="25390">
              <a:noFill/>
            </a:ln>
          </c:spPr>
          <c:invertIfNegative val="1"/>
          <c:dLbls>
            <c:dLbl>
              <c:idx val="1"/>
              <c:numFmt formatCode="#,##0.0" sourceLinked="0"/>
              <c:spPr/>
              <c:txPr>
                <a:bodyPr/>
                <a:lstStyle/>
                <a:p>
                  <a:pPr>
                    <a:defRPr sz="1400" b="1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tx1"/>
                    </a:solidFill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</c:f>
              <c:strCache>
                <c:ptCount val="1"/>
                <c:pt idx="0">
                  <c:v>Clinical-DAF</c:v>
                </c:pt>
              </c:strCache>
            </c:strRef>
          </c:cat>
          <c:val>
            <c:numRef>
              <c:f>Sheet1!$C$2:$C$2</c:f>
              <c:numCache>
                <c:formatCode>General</c:formatCode>
                <c:ptCount val="1"/>
                <c:pt idx="0">
                  <c:v>87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390">
                    <a:noFill/>
                  </a:ln>
                </c14:spPr>
              </c14:invertSolidFillFmt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q2w</c:v>
                </c:pt>
              </c:strCache>
            </c:strRef>
          </c:tx>
          <c:spPr>
            <a:solidFill>
              <a:srgbClr val="000099"/>
            </a:solidFill>
            <a:ln w="25390">
              <a:noFill/>
            </a:ln>
          </c:spPr>
          <c:invertIfNegative val="0"/>
          <c:dLbls>
            <c:numFmt formatCode="#,##0.0" sourceLinked="0"/>
            <c:spPr>
              <a:noFill/>
              <a:ln w="25390">
                <a:noFill/>
              </a:ln>
            </c:spPr>
            <c:txPr>
              <a:bodyPr/>
              <a:lstStyle/>
              <a:p>
                <a:pPr>
                  <a:defRPr sz="140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1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</c:f>
              <c:strCache>
                <c:ptCount val="1"/>
                <c:pt idx="0">
                  <c:v>Clinical-DAF</c:v>
                </c:pt>
              </c:strCache>
            </c:strRef>
          </c:cat>
          <c:val>
            <c:numRef>
              <c:f>Sheet1!$D$2:$D$2</c:f>
              <c:numCache>
                <c:formatCode>General</c:formatCode>
                <c:ptCount val="1"/>
                <c:pt idx="0">
                  <c:v>86.7</c:v>
                </c:pt>
              </c:numCache>
            </c:numRef>
          </c:val>
          <c:extLst/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50"/>
        <c:axId val="49316352"/>
        <c:axId val="45654016"/>
      </c:barChart>
      <c:catAx>
        <c:axId val="493163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28575" cap="sq">
            <a:solidFill>
              <a:srgbClr val="000000"/>
            </a:solidFill>
            <a:prstDash val="solid"/>
            <a:beve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5654016"/>
        <c:crosses val="autoZero"/>
        <c:auto val="1"/>
        <c:lblAlgn val="ctr"/>
        <c:lblOffset val="100"/>
        <c:noMultiLvlLbl val="1"/>
      </c:catAx>
      <c:valAx>
        <c:axId val="45654016"/>
        <c:scaling>
          <c:orientation val="minMax"/>
          <c:max val="10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8575" cap="sq">
            <a:solidFill>
              <a:srgbClr val="000000"/>
            </a:solidFill>
            <a:prstDash val="solid"/>
            <a:beve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9316352"/>
        <c:crosses val="autoZero"/>
        <c:crossBetween val="between"/>
        <c:majorUnit val="20"/>
      </c:valAx>
      <c:spPr>
        <a:noFill/>
        <a:ln w="25390">
          <a:noFill/>
        </a:ln>
      </c:spPr>
    </c:plotArea>
    <c:plotVisOnly val="1"/>
    <c:dispBlanksAs val="gap"/>
    <c:showDLblsOverMax val="1"/>
  </c:chart>
  <c:spPr>
    <a:noFill/>
    <a:ln>
      <a:noFill/>
    </a:ln>
  </c:spPr>
  <c:txPr>
    <a:bodyPr/>
    <a:lstStyle/>
    <a:p>
      <a:pPr>
        <a:defRPr sz="1799" b="0"/>
      </a:pPr>
      <a:endParaRPr lang="en-US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ACBE8D-5112-4C90-B718-C24A986EC415}" type="datetimeFigureOut">
              <a:rPr lang="en-GB" smtClean="0"/>
              <a:t>03/07/2014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74FC13-B176-4D81-B6DC-C8E8BD90CE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884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FAB5358-29D1-4BFB-A663-4D866CABE5E0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361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39475-17B0-4BC2-823A-0121A94F768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03/07/2014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129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257110"/>
      </p:ext>
    </p:extLst>
  </p:cSld>
  <p:clrMapOvr>
    <a:masterClrMapping/>
  </p:clrMapOvr>
  <p:hf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489994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9C1962-E699-4A5C-86EB-7AF367C99B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313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348823"/>
      </p:ext>
    </p:extLst>
  </p:cSld>
  <p:clrMapOvr>
    <a:masterClrMapping/>
  </p:clrMapOvr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E66887-DFCD-4CA6-86AB-3C0FD1377F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678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8314210"/>
      </p:ext>
    </p:extLst>
  </p:cSld>
  <p:clrMapOvr>
    <a:masterClrMapping/>
  </p:clrMapOvr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66FF86-8B93-4647-8D66-C232384AF5C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80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38DB1C-4BCA-4746-AA36-5253A426B55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295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91BD12-60D2-4BBA-AABA-AD1B1D816D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068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024161"/>
      </p:ext>
    </p:extLst>
  </p:cSld>
  <p:clrMapOvr>
    <a:masterClrMapping/>
  </p:clrMapOvr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336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" name="Chart 2"/>
          <p:cNvGraphicFramePr>
            <a:graphicFrameLocks/>
          </p:cNvGraphicFramePr>
          <p:nvPr>
            <p:extLst/>
          </p:nvPr>
        </p:nvGraphicFramePr>
        <p:xfrm>
          <a:off x="76200" y="836712"/>
          <a:ext cx="8860187" cy="4681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2" name="TextBox 51"/>
          <p:cNvSpPr txBox="1"/>
          <p:nvPr/>
        </p:nvSpPr>
        <p:spPr>
          <a:xfrm rot="-5400000">
            <a:off x="-768826" y="3127666"/>
            <a:ext cx="3139589" cy="6668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Patients </a:t>
            </a:r>
            <a:r>
              <a:rPr lang="en-GB" sz="1400" dirty="0">
                <a:solidFill>
                  <a:srgbClr val="000000"/>
                </a:solidFill>
                <a:latin typeface="Arial"/>
              </a:rPr>
              <a:t>who had clinical-</a:t>
            </a:r>
            <a:r>
              <a:rPr lang="en-US" sz="1400" dirty="0">
                <a:solidFill>
                  <a:srgbClr val="000000"/>
                </a:solidFill>
                <a:latin typeface="Arial"/>
              </a:rPr>
              <a:t>FMDA only</a:t>
            </a:r>
            <a:r>
              <a:rPr lang="en-GB" sz="1400" baseline="30000" dirty="0">
                <a:solidFill>
                  <a:srgbClr val="000000"/>
                </a:solidFill>
                <a:latin typeface="Arial"/>
              </a:rPr>
              <a:t>†</a:t>
            </a:r>
            <a:r>
              <a:rPr lang="en-GB" sz="1400" dirty="0">
                <a:solidFill>
                  <a:srgbClr val="000000"/>
                </a:solidFill>
                <a:latin typeface="Arial"/>
              </a:rPr>
              <a:t> </a:t>
            </a:r>
            <a:endParaRPr lang="en-US" sz="1400" dirty="0">
              <a:solidFill>
                <a:srgbClr val="000000"/>
              </a:solidFill>
              <a:latin typeface="Arial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000000"/>
                </a:solidFill>
                <a:latin typeface="Arial"/>
              </a:rPr>
              <a:t> from baseline to Week </a:t>
            </a:r>
            <a:r>
              <a:rPr lang="en-US" sz="1400" dirty="0">
                <a:solidFill>
                  <a:srgbClr val="000000"/>
                </a:solidFill>
                <a:latin typeface="Arial"/>
              </a:rPr>
              <a:t>24</a:t>
            </a:r>
            <a:r>
              <a:rPr lang="en-GB" sz="1400" baseline="300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400" dirty="0">
                <a:solidFill>
                  <a:srgbClr val="000000"/>
                </a:solidFill>
                <a:latin typeface="Arial"/>
              </a:rPr>
              <a:t>(%)</a:t>
            </a:r>
            <a:endParaRPr lang="en-GB" sz="1400" baseline="30000" dirty="0">
              <a:solidFill>
                <a:srgbClr val="000000"/>
              </a:solidFill>
              <a:latin typeface="Arial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GB" sz="1400" baseline="300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159732" y="5089337"/>
            <a:ext cx="1550424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prstClr val="black"/>
                </a:solidFill>
                <a:latin typeface="Arial"/>
                <a:cs typeface="Arial" charset="0"/>
              </a:rPr>
              <a:t>Placebo (n=500)</a:t>
            </a:r>
            <a:endParaRPr lang="en-GB" sz="1400" baseline="300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190999" y="5037949"/>
            <a:ext cx="1963999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400" dirty="0">
                <a:solidFill>
                  <a:prstClr val="black"/>
                </a:solidFill>
                <a:latin typeface="Arial"/>
                <a:cs typeface="Arial" charset="0"/>
              </a:rPr>
              <a:t>Peginterferon beta-1a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400" dirty="0">
                <a:solidFill>
                  <a:prstClr val="black"/>
                </a:solidFill>
                <a:latin typeface="Arial"/>
                <a:cs typeface="Arial" charset="0"/>
              </a:rPr>
              <a:t>Q4W (n=500)</a:t>
            </a:r>
            <a:endParaRPr lang="en-GB" sz="1400" baseline="300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538414" y="5040056"/>
            <a:ext cx="1963999" cy="56169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300"/>
              </a:spcAft>
            </a:pPr>
            <a:r>
              <a:rPr lang="pt-BR" sz="1400" dirty="0">
                <a:solidFill>
                  <a:prstClr val="black"/>
                </a:solidFill>
                <a:latin typeface="Arial"/>
                <a:cs typeface="Arial" charset="0"/>
              </a:rPr>
              <a:t>Peginterferon beta-1a </a:t>
            </a:r>
          </a:p>
          <a:p>
            <a:pPr algn="ctr" fontAlgn="base">
              <a:spcBef>
                <a:spcPct val="0"/>
              </a:spcBef>
              <a:spcAft>
                <a:spcPts val="300"/>
              </a:spcAft>
            </a:pPr>
            <a:r>
              <a:rPr lang="pt-BR" sz="1400" dirty="0">
                <a:solidFill>
                  <a:prstClr val="black"/>
                </a:solidFill>
                <a:latin typeface="Arial"/>
                <a:cs typeface="Arial" charset="0"/>
              </a:rPr>
              <a:t>Q2W (n=512)</a:t>
            </a:r>
            <a:endParaRPr lang="en-GB" sz="1400" dirty="0">
              <a:solidFill>
                <a:prstClr val="black"/>
              </a:solidFill>
              <a:latin typeface="Arial"/>
              <a:cs typeface="Arial" charset="0"/>
            </a:endParaRPr>
          </a:p>
        </p:txBody>
      </p:sp>
      <p:sp>
        <p:nvSpPr>
          <p:cNvPr id="48" name="Title 1"/>
          <p:cNvSpPr txBox="1">
            <a:spLocks/>
          </p:cNvSpPr>
          <p:nvPr/>
        </p:nvSpPr>
        <p:spPr bwMode="auto">
          <a:xfrm>
            <a:off x="457200" y="152400"/>
            <a:ext cx="8458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dirty="0" smtClean="0">
                <a:solidFill>
                  <a:srgbClr val="FFFFFF"/>
                </a:solidFill>
              </a:rPr>
              <a:t>Figure 6b: Proportion of clinical-DAF patients at Week 48</a:t>
            </a:r>
          </a:p>
        </p:txBody>
      </p:sp>
      <p:sp>
        <p:nvSpPr>
          <p:cNvPr id="82" name="TextBox 10"/>
          <p:cNvSpPr txBox="1">
            <a:spLocks noChangeArrowheads="1"/>
          </p:cNvSpPr>
          <p:nvPr/>
        </p:nvSpPr>
        <p:spPr bwMode="auto">
          <a:xfrm>
            <a:off x="5143501" y="1355025"/>
            <a:ext cx="2095499" cy="54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OR </a:t>
            </a:r>
            <a:r>
              <a:rPr lang="en-GB" sz="1400" dirty="0">
                <a:solidFill>
                  <a:srgbClr val="000000"/>
                </a:solidFill>
                <a:latin typeface="Arial"/>
              </a:rPr>
              <a:t>0.98 </a:t>
            </a:r>
            <a:r>
              <a:rPr lang="en-GB" sz="1400" dirty="0">
                <a:solidFill>
                  <a:srgbClr val="000000"/>
                </a:solidFill>
                <a:latin typeface="Arial"/>
              </a:rPr>
              <a:t>(</a:t>
            </a:r>
            <a:r>
              <a:rPr lang="en-GB" sz="1400" dirty="0">
                <a:solidFill>
                  <a:srgbClr val="000000"/>
                </a:solidFill>
                <a:latin typeface="Arial"/>
              </a:rPr>
              <a:t>0.68, 1.41</a:t>
            </a:r>
            <a:r>
              <a:rPr lang="en-GB" sz="1400" dirty="0">
                <a:solidFill>
                  <a:srgbClr val="000000"/>
                </a:solidFill>
                <a:latin typeface="Arial"/>
              </a:rPr>
              <a:t>)</a:t>
            </a:r>
          </a:p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p=0.8947</a:t>
            </a:r>
            <a:endParaRPr lang="en-GB" sz="14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TextBox 9"/>
          <p:cNvSpPr txBox="1">
            <a:spLocks noChangeArrowheads="1"/>
          </p:cNvSpPr>
          <p:nvPr/>
        </p:nvSpPr>
        <p:spPr bwMode="auto">
          <a:xfrm>
            <a:off x="4079404" y="728700"/>
            <a:ext cx="1899592" cy="54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OR </a:t>
            </a:r>
            <a:r>
              <a:rPr lang="en-GB" sz="1400" dirty="0">
                <a:solidFill>
                  <a:srgbClr val="000000"/>
                </a:solidFill>
                <a:latin typeface="Arial"/>
              </a:rPr>
              <a:t>1.57 </a:t>
            </a:r>
            <a:r>
              <a:rPr lang="en-GB" sz="1400" dirty="0">
                <a:solidFill>
                  <a:srgbClr val="000000"/>
                </a:solidFill>
                <a:latin typeface="Arial"/>
              </a:rPr>
              <a:t>(</a:t>
            </a:r>
            <a:r>
              <a:rPr lang="en-GB" sz="1400" dirty="0">
                <a:solidFill>
                  <a:srgbClr val="000000"/>
                </a:solidFill>
                <a:latin typeface="Arial"/>
              </a:rPr>
              <a:t>1.12, 2.20)</a:t>
            </a:r>
            <a:endParaRPr lang="en-GB" sz="1400" dirty="0">
              <a:solidFill>
                <a:srgbClr val="000000"/>
              </a:solidFill>
              <a:latin typeface="Arial"/>
            </a:endParaRPr>
          </a:p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p=0.0088</a:t>
            </a:r>
            <a:endParaRPr lang="en-GB" sz="14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TextBox 10"/>
          <p:cNvSpPr txBox="1">
            <a:spLocks noChangeArrowheads="1"/>
          </p:cNvSpPr>
          <p:nvPr/>
        </p:nvSpPr>
        <p:spPr bwMode="auto">
          <a:xfrm>
            <a:off x="2895601" y="1679061"/>
            <a:ext cx="2133599" cy="54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OR </a:t>
            </a:r>
            <a:r>
              <a:rPr lang="en-GB" sz="1400" dirty="0">
                <a:solidFill>
                  <a:srgbClr val="000000"/>
                </a:solidFill>
                <a:latin typeface="Arial"/>
              </a:rPr>
              <a:t>1.61 </a:t>
            </a:r>
            <a:r>
              <a:rPr lang="en-GB" sz="1400" dirty="0">
                <a:solidFill>
                  <a:srgbClr val="000000"/>
                </a:solidFill>
                <a:latin typeface="Arial"/>
              </a:rPr>
              <a:t>(</a:t>
            </a:r>
            <a:r>
              <a:rPr lang="en-GB" sz="1400" dirty="0">
                <a:solidFill>
                  <a:srgbClr val="000000"/>
                </a:solidFill>
                <a:latin typeface="Arial"/>
              </a:rPr>
              <a:t>1.14, 2.27)</a:t>
            </a:r>
            <a:endParaRPr lang="en-GB" sz="1400" dirty="0">
              <a:solidFill>
                <a:srgbClr val="000000"/>
              </a:solidFill>
              <a:latin typeface="Arial"/>
            </a:endParaRPr>
          </a:p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p=0.0063</a:t>
            </a:r>
            <a:endParaRPr lang="en-GB" sz="1400" dirty="0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7343775" y="995033"/>
            <a:ext cx="0" cy="432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18"/>
          <p:cNvCxnSpPr/>
          <p:nvPr/>
        </p:nvCxnSpPr>
        <p:spPr>
          <a:xfrm flipV="1">
            <a:off x="2938007" y="1967137"/>
            <a:ext cx="2196000" cy="396000"/>
          </a:xfrm>
          <a:prstGeom prst="bentConnector3">
            <a:avLst>
              <a:gd name="adj1" fmla="val 229"/>
            </a:avLst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142586" y="1967109"/>
            <a:ext cx="0" cy="144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/>
          <p:nvPr/>
        </p:nvCxnSpPr>
        <p:spPr>
          <a:xfrm flipV="1">
            <a:off x="5129410" y="1651959"/>
            <a:ext cx="2196000" cy="216000"/>
          </a:xfrm>
          <a:prstGeom prst="bentConnector3">
            <a:avLst>
              <a:gd name="adj1" fmla="val 229"/>
            </a:avLst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7326420" y="1655404"/>
            <a:ext cx="0" cy="45570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22"/>
          <p:cNvCxnSpPr/>
          <p:nvPr/>
        </p:nvCxnSpPr>
        <p:spPr>
          <a:xfrm flipV="1">
            <a:off x="2938007" y="995053"/>
            <a:ext cx="4410000" cy="612000"/>
          </a:xfrm>
          <a:prstGeom prst="bentConnector3">
            <a:avLst>
              <a:gd name="adj1" fmla="val 229"/>
            </a:avLst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8320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86">
    <a:dk1>
      <a:sysClr val="windowText" lastClr="000000"/>
    </a:dk1>
    <a:lt1>
      <a:sysClr val="window" lastClr="FFFFFF"/>
    </a:lt1>
    <a:dk2>
      <a:srgbClr val="E9F4DD"/>
    </a:dk2>
    <a:lt2>
      <a:srgbClr val="FFFFFF"/>
    </a:lt2>
    <a:accent1>
      <a:srgbClr val="00A0DF"/>
    </a:accent1>
    <a:accent2>
      <a:srgbClr val="782964"/>
    </a:accent2>
    <a:accent3>
      <a:srgbClr val="8FD400"/>
    </a:accent3>
    <a:accent4>
      <a:srgbClr val="5F6A72"/>
    </a:accent4>
    <a:accent5>
      <a:srgbClr val="CCCCFF"/>
    </a:accent5>
    <a:accent6>
      <a:srgbClr val="FFCC66"/>
    </a:accent6>
    <a:hlink>
      <a:srgbClr val="0000FF"/>
    </a:hlink>
    <a:folHlink>
      <a:srgbClr val="800080"/>
    </a:folHlink>
  </a:clrScheme>
  <a:fontScheme name="TYSABRI_scientific_template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</Words>
  <Application>Microsoft Office PowerPoint</Application>
  <PresentationFormat>On-screen Show (4:3)</PresentationFormat>
  <Paragraphs>15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1_Office Theme</vt:lpstr>
      <vt:lpstr>PowerPoint Presentation</vt:lpstr>
    </vt:vector>
  </TitlesOfParts>
  <Company>Circle Science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Shelley Davies</dc:creator>
  <cp:lastModifiedBy>Shelley Davies</cp:lastModifiedBy>
  <cp:revision>1</cp:revision>
  <dcterms:created xsi:type="dcterms:W3CDTF">2014-07-03T11:08:49Z</dcterms:created>
  <dcterms:modified xsi:type="dcterms:W3CDTF">2014-07-03T11:09:16Z</dcterms:modified>
</cp:coreProperties>
</file>