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8800078144"/>
          <c:y val="0.22088636558831126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Sheet1!$I$2:$I$3</c:f>
                <c:numCache>
                  <c:formatCode>General</c:formatCode>
                  <c:ptCount val="2"/>
                  <c:pt idx="0">
                    <c:v>0.17400000000000004</c:v>
                  </c:pt>
                  <c:pt idx="1">
                    <c:v>0.17000000000000021</c:v>
                  </c:pt>
                </c:numCache>
              </c:numRef>
            </c:plus>
            <c:minus>
              <c:numRef>
                <c:f>Sheet1!$H$2:$H$3</c:f>
                <c:numCache>
                  <c:formatCode>General</c:formatCode>
                  <c:ptCount val="2"/>
                  <c:pt idx="0">
                    <c:v>0.17400000000000004</c:v>
                  </c:pt>
                  <c:pt idx="1">
                    <c:v>0.17</c:v>
                  </c:pt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24 weeks</c:v>
                </c:pt>
                <c:pt idx="1">
                  <c:v>48 weeks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1.6</c:v>
                </c:pt>
                <c:pt idx="1">
                  <c:v>1.4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BG-12 240 mg BID (n=152)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Sheet1!$N$2:$N$3</c:f>
                <c:numCache>
                  <c:formatCode>General</c:formatCode>
                  <c:ptCount val="2"/>
                  <c:pt idx="0">
                    <c:v>0.19400000000000003</c:v>
                  </c:pt>
                  <c:pt idx="1">
                    <c:v>0.15000000000000019</c:v>
                  </c:pt>
                </c:numCache>
              </c:numRef>
            </c:plus>
            <c:minus>
              <c:numRef>
                <c:f>Sheet1!$M$2:$M$3</c:f>
                <c:numCache>
                  <c:formatCode>General</c:formatCode>
                  <c:ptCount val="2"/>
                  <c:pt idx="0">
                    <c:v>0.19400000000000003</c:v>
                  </c:pt>
                  <c:pt idx="1">
                    <c:v>0.15000000000000019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24 weeks</c:v>
                </c:pt>
                <c:pt idx="1">
                  <c:v>48 weeks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1.2</c:v>
                </c:pt>
                <c:pt idx="1">
                  <c:v>0.9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BG-12 240 mg TID (n=152)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Sheet1!$S$2:$S$3</c:f>
                <c:numCache>
                  <c:formatCode>General</c:formatCode>
                  <c:ptCount val="2"/>
                  <c:pt idx="0">
                    <c:v>5.2000000000000005E-2</c:v>
                  </c:pt>
                  <c:pt idx="1">
                    <c:v>5.000000000000001E-2</c:v>
                  </c:pt>
                </c:numCache>
              </c:numRef>
            </c:plus>
            <c:minus>
              <c:numRef>
                <c:f>Sheet1!$R$2:$R$3</c:f>
                <c:numCache>
                  <c:formatCode>General</c:formatCode>
                  <c:ptCount val="2"/>
                  <c:pt idx="0">
                    <c:v>5.2000000000000005E-2</c:v>
                  </c:pt>
                  <c:pt idx="1">
                    <c:v>5.0000000000000031E-2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24 weeks</c:v>
                </c:pt>
                <c:pt idx="1">
                  <c:v>48 weeks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0.30000000000000032</c:v>
                </c:pt>
                <c:pt idx="1">
                  <c:v>0.2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dLbls>
          <c:showVal val="1"/>
        </c:dLbls>
        <c:gapWidth val="100"/>
        <c:overlap val="-50"/>
        <c:axId val="90196608"/>
        <c:axId val="90222976"/>
      </c:barChart>
      <c:catAx>
        <c:axId val="90196608"/>
        <c:scaling>
          <c:orientation val="minMax"/>
        </c:scaling>
        <c:axPos val="b"/>
        <c:numFmt formatCode="General" sourceLinked="1"/>
        <c:tickLblPos val="nextTo"/>
        <c:spPr>
          <a:ln w="285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222976"/>
        <c:crosses val="autoZero"/>
        <c:auto val="1"/>
        <c:lblAlgn val="ctr"/>
        <c:lblOffset val="100"/>
        <c:noMultiLvlLbl val="1"/>
      </c:catAx>
      <c:valAx>
        <c:axId val="90222976"/>
        <c:scaling>
          <c:orientation val="minMax"/>
          <c:max val="2"/>
          <c:min val="0"/>
        </c:scaling>
        <c:axPos val="l"/>
        <c:numFmt formatCode="General" sourceLinked="1"/>
        <c:tickLblPos val="nextTo"/>
        <c:spPr>
          <a:ln w="285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196608"/>
        <c:crosses val="autoZero"/>
        <c:crossBetween val="between"/>
        <c:majorUnit val="0.4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125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204857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875865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882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765044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1513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593275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70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81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415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7929521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336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150425" y="4737763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white"/>
                </a:solidFill>
                <a:latin typeface="Arial" charset="0"/>
              </a:rPr>
              <a:t>3.6</a:t>
            </a:r>
          </a:p>
        </p:txBody>
      </p:sp>
      <p:graphicFrame>
        <p:nvGraphicFramePr>
          <p:cNvPr id="2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37943875"/>
              </p:ext>
            </p:extLst>
          </p:nvPr>
        </p:nvGraphicFramePr>
        <p:xfrm>
          <a:off x="354013" y="1444625"/>
          <a:ext cx="7943850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/>
          <p:cNvSpPr txBox="1"/>
          <p:nvPr/>
        </p:nvSpPr>
        <p:spPr>
          <a:xfrm rot="-5400000">
            <a:off x="-682077" y="3628973"/>
            <a:ext cx="3200398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 charset="0"/>
              </a:rPr>
              <a:t> Mean number of </a:t>
            </a:r>
            <a:r>
              <a:rPr lang="en-GB" sz="1400" dirty="0" err="1">
                <a:solidFill>
                  <a:prstClr val="black"/>
                </a:solidFill>
                <a:latin typeface="Arial" charset="0"/>
              </a:rPr>
              <a:t>Gd</a:t>
            </a:r>
            <a:r>
              <a:rPr lang="en-GB" sz="1400" dirty="0">
                <a:solidFill>
                  <a:prstClr val="black"/>
                </a:solidFill>
                <a:latin typeface="Arial" charset="0"/>
              </a:rPr>
              <a:t>+ </a:t>
            </a:r>
            <a:r>
              <a:rPr lang="en-GB" sz="1400" dirty="0" err="1">
                <a:solidFill>
                  <a:prstClr val="black"/>
                </a:solidFill>
                <a:latin typeface="Arial" charset="0"/>
              </a:rPr>
              <a:t>lesions</a:t>
            </a:r>
            <a:r>
              <a:rPr lang="en-GB" sz="1400" baseline="30000" dirty="0" err="1">
                <a:solidFill>
                  <a:prstClr val="black"/>
                </a:solidFill>
                <a:latin typeface="Arial" charset="0"/>
              </a:rPr>
              <a:t>c</a:t>
            </a:r>
            <a:r>
              <a:rPr lang="en-GB" sz="1400" baseline="30000" dirty="0">
                <a:solidFill>
                  <a:prstClr val="black"/>
                </a:solidFill>
                <a:latin typeface="Arial" charset="0"/>
              </a:rPr>
              <a:t> </a:t>
            </a:r>
            <a:br>
              <a:rPr lang="en-GB" sz="1400" baseline="30000" dirty="0">
                <a:solidFill>
                  <a:prstClr val="black"/>
                </a:solidFill>
                <a:latin typeface="Arial" charset="0"/>
              </a:rPr>
            </a:br>
            <a:r>
              <a:rPr lang="en-GB" sz="1400" dirty="0">
                <a:solidFill>
                  <a:prstClr val="black"/>
                </a:solidFill>
                <a:latin typeface="Arial" charset="0"/>
              </a:rPr>
              <a:t>(±SE)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400" baseline="30000" dirty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259575" y="598344"/>
            <a:ext cx="7094071" cy="815608"/>
            <a:chOff x="1318914" y="1234303"/>
            <a:chExt cx="7093981" cy="815086"/>
          </a:xfrm>
        </p:grpSpPr>
        <p:sp>
          <p:nvSpPr>
            <p:cNvPr id="32" name="TextBox 30"/>
            <p:cNvSpPr txBox="1">
              <a:spLocks noChangeArrowheads="1"/>
            </p:cNvSpPr>
            <p:nvPr/>
          </p:nvSpPr>
          <p:spPr bwMode="auto">
            <a:xfrm>
              <a:off x="1415284" y="1234303"/>
              <a:ext cx="6997611" cy="815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300"/>
                </a:spcAft>
              </a:pPr>
              <a:r>
                <a:rPr lang="en-GB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Placebo (n=477)	</a:t>
              </a:r>
            </a:p>
            <a:p>
              <a:pPr fontAlgn="base">
                <a:spcBef>
                  <a:spcPct val="0"/>
                </a:spcBef>
                <a:spcAft>
                  <a:spcPts val="30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Peginterferon beta-1a </a:t>
              </a:r>
              <a:r>
                <a:rPr lang="pt-BR" sz="1400" dirty="0" smtClean="0">
                  <a:solidFill>
                    <a:prstClr val="black"/>
                  </a:solidFill>
                  <a:latin typeface="Arial" charset="0"/>
                  <a:cs typeface="Arial" charset="0"/>
                </a:rPr>
                <a:t>every 4 weeks </a:t>
              </a: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(n=463)</a:t>
              </a:r>
            </a:p>
            <a:p>
              <a:pPr fontAlgn="base">
                <a:spcBef>
                  <a:spcPct val="0"/>
                </a:spcBef>
                <a:spcAft>
                  <a:spcPts val="30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Peginterferon </a:t>
              </a:r>
              <a:r>
                <a:rPr lang="pt-BR" sz="1400">
                  <a:solidFill>
                    <a:prstClr val="black"/>
                  </a:solidFill>
                  <a:latin typeface="Arial" charset="0"/>
                  <a:cs typeface="Arial" charset="0"/>
                </a:rPr>
                <a:t>beta-1a </a:t>
              </a:r>
              <a:r>
                <a:rPr lang="pt-BR" sz="1400" smtClean="0">
                  <a:solidFill>
                    <a:prstClr val="black"/>
                  </a:solidFill>
                  <a:latin typeface="Arial" charset="0"/>
                  <a:cs typeface="Arial" charset="0"/>
                </a:rPr>
                <a:t>every 2 weeks </a:t>
              </a: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(n=457)</a:t>
              </a:r>
              <a:endParaRPr lang="en-GB" sz="14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318914" y="1303290"/>
              <a:ext cx="149223" cy="149129"/>
            </a:xfrm>
            <a:prstGeom prst="rect">
              <a:avLst/>
            </a:prstGeom>
            <a:solidFill>
              <a:srgbClr val="BBE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18914" y="1557126"/>
              <a:ext cx="149223" cy="149129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318914" y="1810962"/>
              <a:ext cx="149223" cy="149129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866030" y="2770085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75%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2297954" y="1700808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81%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2017611" y="2201373"/>
            <a:ext cx="1474270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25%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p=0.099</a:t>
            </a: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6253006" y="3331925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78%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5666285" y="2096852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86%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5281754" y="2599437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36%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p=0.074</a:t>
            </a:r>
          </a:p>
        </p:txBody>
      </p:sp>
      <p:cxnSp>
        <p:nvCxnSpPr>
          <p:cNvPr id="36" name="Elbow Connector 35"/>
          <p:cNvCxnSpPr/>
          <p:nvPr/>
        </p:nvCxnSpPr>
        <p:spPr>
          <a:xfrm rot="5400000" flipV="1">
            <a:off x="3023740" y="1582085"/>
            <a:ext cx="396000" cy="1980000"/>
          </a:xfrm>
          <a:prstGeom prst="bentConnector3">
            <a:avLst>
              <a:gd name="adj1" fmla="val -107178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/>
          <p:nvPr/>
        </p:nvCxnSpPr>
        <p:spPr>
          <a:xfrm flipV="1">
            <a:off x="2226146" y="2431925"/>
            <a:ext cx="986400" cy="2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210693" y="2436686"/>
            <a:ext cx="0" cy="25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/>
          <p:nvPr/>
        </p:nvCxnSpPr>
        <p:spPr>
          <a:xfrm flipV="1">
            <a:off x="3221249" y="3023398"/>
            <a:ext cx="990000" cy="324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211249" y="3023398"/>
            <a:ext cx="0" cy="187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 flipV="1">
            <a:off x="5496846" y="2359455"/>
            <a:ext cx="1962000" cy="39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465533" y="2358063"/>
            <a:ext cx="0" cy="97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 flipV="1">
            <a:off x="5505405" y="2845613"/>
            <a:ext cx="990000" cy="25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500474" y="2852532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/>
          <p:nvPr/>
        </p:nvCxnSpPr>
        <p:spPr>
          <a:xfrm flipV="1">
            <a:off x="6483593" y="3567238"/>
            <a:ext cx="990000" cy="2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473593" y="3567238"/>
            <a:ext cx="0" cy="151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21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Slide 1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Davies</dc:creator>
  <cp:lastModifiedBy>Laura Srey</cp:lastModifiedBy>
  <cp:revision>2</cp:revision>
  <dcterms:created xsi:type="dcterms:W3CDTF">2014-07-03T10:42:42Z</dcterms:created>
  <dcterms:modified xsi:type="dcterms:W3CDTF">2014-09-17T21:30:57Z</dcterms:modified>
</cp:coreProperties>
</file>