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8" d="100"/>
          <a:sy n="88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1"/>
  <c:clrMapOvr bg1="dk2" tx1="lt1" bg2="dk1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50315134432294"/>
          <c:y val="0.22088643110158063"/>
          <c:w val="0.82346884696966749"/>
          <c:h val="0.6592962952124490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Placebo (n=165)</c:v>
                </c:pt>
              </c:strCache>
            </c:strRef>
          </c:tx>
          <c:spPr>
            <a:solidFill>
              <a:srgbClr val="BBE0FF"/>
            </a:solidFill>
            <a:ln w="25390">
              <a:noFill/>
            </a:ln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2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Sheet1!$I$2:$I$2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Sheet1!$H$2:$H$2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chemeClr val="bg2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Baseline to Week 48a</c:v>
                </c:pt>
              </c:strCache>
            </c:strRef>
          </c:cat>
          <c:val>
            <c:numRef>
              <c:f>Sheet1!$B$2:$B$2</c:f>
              <c:numCache>
                <c:formatCode>0.0</c:formatCode>
                <c:ptCount val="1"/>
                <c:pt idx="0">
                  <c:v>21.9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q4w</c:v>
                </c:pt>
              </c:strCache>
            </c:strRef>
          </c:tx>
          <c:spPr>
            <a:solidFill>
              <a:srgbClr val="6699FF"/>
            </a:solidFill>
            <a:ln w="25390">
              <a:noFill/>
            </a:ln>
          </c:spPr>
          <c:invertIfNegative val="1"/>
          <c:dLbls>
            <c:dLbl>
              <c:idx val="1"/>
              <c:numFmt formatCode="#,##0.0" sourceLinked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Sheet1!$N$2:$N$2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Sheet1!$M$2:$M$2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rgbClr val="000000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Baseline to Week 48a</c:v>
                </c:pt>
              </c:strCache>
            </c:strRef>
          </c:cat>
          <c:val>
            <c:numRef>
              <c:f>Sheet1!$C$2:$C$2</c:f>
              <c:numCache>
                <c:formatCode>0.0</c:formatCode>
                <c:ptCount val="1"/>
                <c:pt idx="0">
                  <c:v>30.7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q2w</c:v>
                </c:pt>
              </c:strCache>
            </c:strRef>
          </c:tx>
          <c:spPr>
            <a:solidFill>
              <a:srgbClr val="000099"/>
            </a:solidFill>
            <a:ln w="25390">
              <a:noFill/>
            </a:ln>
          </c:spPr>
          <c:dLbls>
            <c:numFmt formatCode="#,##0.0" sourceLinked="0"/>
            <c:spPr>
              <a:noFill/>
              <a:ln w="2539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ctr"/>
            <c:showVal val="1"/>
            <c:showPercent val="1"/>
            <c:showBubbleSize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Sheet1!$S$2:$S$2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Sheet1!$R$2:$R$2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rgbClr val="000000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Baseline to Week 48a</c:v>
                </c:pt>
              </c:strCache>
            </c:strRef>
          </c:cat>
          <c:val>
            <c:numRef>
              <c:f>Sheet1!$D$2:$D$2</c:f>
              <c:numCache>
                <c:formatCode>0.0</c:formatCode>
                <c:ptCount val="1"/>
                <c:pt idx="0">
                  <c:v>41</c:v>
                </c:pt>
              </c:numCache>
            </c:numRef>
          </c:val>
          <c:extLst/>
        </c:ser>
        <c:dLbls>
          <c:showVal val="1"/>
        </c:dLbls>
        <c:gapWidth val="100"/>
        <c:overlap val="-50"/>
        <c:axId val="84654720"/>
        <c:axId val="86315392"/>
      </c:barChart>
      <c:catAx>
        <c:axId val="84654720"/>
        <c:scaling>
          <c:orientation val="minMax"/>
        </c:scaling>
        <c:axPos val="b"/>
        <c:numFmt formatCode="General" sourceLinked="1"/>
        <c:tickLblPos val="nextTo"/>
        <c:spPr>
          <a:ln w="28575" cap="sq">
            <a:solidFill>
              <a:srgbClr val="000000"/>
            </a:solidFill>
            <a:prstDash val="solid"/>
            <a:beve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6315392"/>
        <c:crosses val="autoZero"/>
        <c:auto val="1"/>
        <c:lblAlgn val="ctr"/>
        <c:lblOffset val="100"/>
        <c:noMultiLvlLbl val="1"/>
      </c:catAx>
      <c:valAx>
        <c:axId val="86315392"/>
        <c:scaling>
          <c:orientation val="minMax"/>
          <c:max val="50"/>
          <c:min val="0"/>
        </c:scaling>
        <c:axPos val="l"/>
        <c:numFmt formatCode="0" sourceLinked="0"/>
        <c:tickLblPos val="nextTo"/>
        <c:spPr>
          <a:ln w="28575" cap="sq">
            <a:solidFill>
              <a:srgbClr val="000000"/>
            </a:solidFill>
            <a:prstDash val="solid"/>
            <a:beve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4654720"/>
        <c:crosses val="autoZero"/>
        <c:crossBetween val="between"/>
        <c:majorUnit val="10"/>
      </c:valAx>
      <c:spPr>
        <a:noFill/>
        <a:ln w="25390">
          <a:noFill/>
        </a:ln>
      </c:spPr>
    </c:plotArea>
    <c:plotVisOnly val="1"/>
    <c:dispBlanksAs val="gap"/>
    <c:showDLblsOverMax val="1"/>
  </c:chart>
  <c:spPr>
    <a:noFill/>
    <a:ln>
      <a:noFill/>
    </a:ln>
  </c:spPr>
  <c:txPr>
    <a:bodyPr/>
    <a:lstStyle/>
    <a:p>
      <a:pPr>
        <a:defRPr sz="1799" b="0"/>
      </a:pPr>
      <a:endParaRPr lang="en-US"/>
    </a:p>
  </c:txPr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0540C1-B29C-4F2E-B8F9-54F676F1BAFA}" type="datetimeFigureOut">
              <a:rPr lang="en-GB" smtClean="0"/>
              <a:pPr/>
              <a:t>13/10/2014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EE704-225F-4AAD-B97F-CEF96085FDE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079733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AB5358-29D1-4BFB-A663-4D866CABE5E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4090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9475-17B0-4BC2-823A-0121A94F76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13/10/2014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6257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2490451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561746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9C1962-E699-4A5C-86EB-7AF367C99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7727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3310863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E66887-DFCD-4CA6-86AB-3C0FD1377F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7976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0131268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66FF86-8B93-4647-8D66-C232384AF5C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840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38DB1C-4BCA-4746-AA36-5253A426B5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4402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91BD12-60D2-4BBA-AABA-AD1B1D816D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1525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7111473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6159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Chart 2"/>
          <p:cNvGraphicFramePr>
            <a:graphicFrameLocks/>
          </p:cNvGraphicFramePr>
          <p:nvPr>
            <p:extLst/>
          </p:nvPr>
        </p:nvGraphicFramePr>
        <p:xfrm>
          <a:off x="76200" y="836712"/>
          <a:ext cx="8860187" cy="46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58200" cy="1008000"/>
          </a:xfrm>
          <a:noFill/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Fig 6a: Proportion </a:t>
            </a:r>
            <a:r>
              <a:rPr lang="en-US" dirty="0">
                <a:solidFill>
                  <a:srgbClr val="FFFFFF"/>
                </a:solidFill>
              </a:rPr>
              <a:t>of </a:t>
            </a:r>
            <a:r>
              <a:rPr lang="en-US" dirty="0" smtClean="0">
                <a:solidFill>
                  <a:srgbClr val="FFFFFF"/>
                </a:solidFill>
              </a:rPr>
              <a:t>overall-DAF patients at Week 48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 rot="-5400000">
            <a:off x="-947246" y="3092875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Patients who had </a:t>
            </a:r>
            <a:r>
              <a:rPr lang="en-US" sz="1400" smtClean="0">
                <a:solidFill>
                  <a:srgbClr val="000000"/>
                </a:solidFill>
                <a:latin typeface="Arial"/>
              </a:rPr>
              <a:t>NEDA</a:t>
            </a:r>
            <a:r>
              <a:rPr lang="en-GB" sz="1400" baseline="30000" smtClean="0">
                <a:solidFill>
                  <a:srgbClr val="000000"/>
                </a:solidFill>
                <a:latin typeface="Arial"/>
              </a:rPr>
              <a:t>†</a:t>
            </a:r>
            <a:r>
              <a:rPr lang="en-GB" sz="1400" smtClean="0">
                <a:solidFill>
                  <a:srgbClr val="000000"/>
                </a:solidFill>
                <a:latin typeface="Arial"/>
              </a:rPr>
              <a:t> </a:t>
            </a:r>
            <a:endParaRPr lang="en-US" sz="1400" dirty="0">
              <a:solidFill>
                <a:srgbClr val="000000"/>
              </a:solidFill>
              <a:latin typeface="Aria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000000"/>
                </a:solidFill>
                <a:latin typeface="Arial"/>
              </a:rPr>
              <a:t> from baseline to Week 24</a:t>
            </a:r>
            <a:r>
              <a:rPr lang="en-GB" sz="1400" baseline="300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(%)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TextBox 10"/>
          <p:cNvSpPr txBox="1">
            <a:spLocks noChangeArrowheads="1"/>
          </p:cNvSpPr>
          <p:nvPr/>
        </p:nvSpPr>
        <p:spPr bwMode="auto">
          <a:xfrm>
            <a:off x="5271386" y="1706685"/>
            <a:ext cx="1967613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1.57 (1.20, 2.05)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p=0.0011</a:t>
            </a:r>
          </a:p>
        </p:txBody>
      </p:sp>
      <p:sp>
        <p:nvSpPr>
          <p:cNvPr id="42" name="TextBox 10"/>
          <p:cNvSpPr txBox="1">
            <a:spLocks noChangeArrowheads="1"/>
          </p:cNvSpPr>
          <p:nvPr/>
        </p:nvSpPr>
        <p:spPr bwMode="auto">
          <a:xfrm>
            <a:off x="3054070" y="2560353"/>
            <a:ext cx="1898929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1.58 (1.18, 2.11)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p=0.0022</a:t>
            </a:r>
          </a:p>
        </p:txBody>
      </p:sp>
      <p:sp>
        <p:nvSpPr>
          <p:cNvPr id="51" name="TextBox 9"/>
          <p:cNvSpPr txBox="1">
            <a:spLocks noChangeArrowheads="1"/>
          </p:cNvSpPr>
          <p:nvPr/>
        </p:nvSpPr>
        <p:spPr bwMode="auto">
          <a:xfrm>
            <a:off x="3962400" y="1088740"/>
            <a:ext cx="2110600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2.47 (1.86, 3.28)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p&lt;0.0001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159732" y="5070847"/>
            <a:ext cx="150233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black"/>
                </a:solidFill>
                <a:latin typeface="Arial"/>
                <a:cs typeface="Arial" charset="0"/>
              </a:rPr>
              <a:t>Placebo (n=484)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085201" y="5037949"/>
            <a:ext cx="202010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Peginterferon beta-1a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 smtClean="0">
                <a:solidFill>
                  <a:prstClr val="black"/>
                </a:solidFill>
                <a:latin typeface="Arial"/>
                <a:cs typeface="Arial" charset="0"/>
              </a:rPr>
              <a:t>Every 4 weeks </a:t>
            </a: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(n=469)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372747" y="5023066"/>
            <a:ext cx="2020105" cy="56169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30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Peginterferon beta-1a </a:t>
            </a:r>
          </a:p>
          <a:p>
            <a:pPr algn="ctr" fontAlgn="base">
              <a:spcBef>
                <a:spcPct val="0"/>
              </a:spcBef>
              <a:spcAft>
                <a:spcPts val="300"/>
              </a:spcAft>
            </a:pPr>
            <a:r>
              <a:rPr lang="pt-BR" sz="1400" smtClean="0">
                <a:solidFill>
                  <a:prstClr val="black"/>
                </a:solidFill>
                <a:latin typeface="Arial"/>
                <a:cs typeface="Arial" charset="0"/>
              </a:rPr>
              <a:t>Every 2 weeks </a:t>
            </a: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(n=466)</a:t>
            </a:r>
            <a:endParaRPr lang="en-GB" sz="1400" dirty="0">
              <a:solidFill>
                <a:prstClr val="black"/>
              </a:solidFill>
              <a:latin typeface="Arial"/>
              <a:cs typeface="Arial" charset="0"/>
            </a:endParaRPr>
          </a:p>
        </p:txBody>
      </p:sp>
      <p:cxnSp>
        <p:nvCxnSpPr>
          <p:cNvPr id="17" name="Elbow Connector 16"/>
          <p:cNvCxnSpPr/>
          <p:nvPr/>
        </p:nvCxnSpPr>
        <p:spPr>
          <a:xfrm flipV="1">
            <a:off x="2951163" y="1385568"/>
            <a:ext cx="4392000" cy="1188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343775" y="1385568"/>
            <a:ext cx="0" cy="36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142586" y="2861744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/>
          <p:nvPr/>
        </p:nvCxnSpPr>
        <p:spPr>
          <a:xfrm flipV="1">
            <a:off x="5142586" y="1997680"/>
            <a:ext cx="2196000" cy="684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342335" y="2000508"/>
            <a:ext cx="0" cy="216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/>
          <p:nvPr/>
        </p:nvCxnSpPr>
        <p:spPr>
          <a:xfrm flipV="1">
            <a:off x="2938007" y="2873442"/>
            <a:ext cx="2196000" cy="612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03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86">
    <a:dk1>
      <a:sysClr val="windowText" lastClr="000000"/>
    </a:dk1>
    <a:lt1>
      <a:sysClr val="window" lastClr="FFFFFF"/>
    </a:lt1>
    <a:dk2>
      <a:srgbClr val="E9F4DD"/>
    </a:dk2>
    <a:lt2>
      <a:srgbClr val="FFFFFF"/>
    </a:lt2>
    <a:accent1>
      <a:srgbClr val="00A0DF"/>
    </a:accent1>
    <a:accent2>
      <a:srgbClr val="782964"/>
    </a:accent2>
    <a:accent3>
      <a:srgbClr val="8FD400"/>
    </a:accent3>
    <a:accent4>
      <a:srgbClr val="5F6A72"/>
    </a:accent4>
    <a:accent5>
      <a:srgbClr val="CCCCFF"/>
    </a:accent5>
    <a:accent6>
      <a:srgbClr val="FFCC66"/>
    </a:accent6>
    <a:hlink>
      <a:srgbClr val="0000FF"/>
    </a:hlink>
    <a:folHlink>
      <a:srgbClr val="800080"/>
    </a:folHlink>
  </a:clrScheme>
  <a:fontScheme name="TYSABRI_scientific_templa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</Words>
  <Application>Microsoft Office PowerPoint</Application>
  <PresentationFormat>On-screen Show (4:3)</PresentationFormat>
  <Paragraphs>15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Fig 6a: Proportion of overall-DAF patients at Week 48</vt:lpstr>
    </vt:vector>
  </TitlesOfParts>
  <Company>Circle Science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 6a: Proportion of overall-DAF patients at Week 48</dc:title>
  <dc:creator>Shelley Davies</dc:creator>
  <cp:lastModifiedBy>Laura Srey</cp:lastModifiedBy>
  <cp:revision>3</cp:revision>
  <dcterms:created xsi:type="dcterms:W3CDTF">2014-07-03T10:54:10Z</dcterms:created>
  <dcterms:modified xsi:type="dcterms:W3CDTF">2014-10-13T16:11:21Z</dcterms:modified>
</cp:coreProperties>
</file>