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8" d="100"/>
          <a:sy n="8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Office_Excel_Worksheet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1"/>
  <c:clrMapOvr bg1="dk2" tx1="lt1" bg2="dk1" tx2="lt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5550315134432294"/>
          <c:y val="0.22088643110158063"/>
          <c:w val="0.82346884696966749"/>
          <c:h val="0.65929629521244904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Placebo</c:v>
                </c:pt>
              </c:strCache>
            </c:strRef>
          </c:tx>
          <c:spPr>
            <a:solidFill>
              <a:srgbClr val="BBE0FF"/>
            </a:solidFill>
            <a:ln w="25390">
              <a:noFill/>
            </a:ln>
          </c:spPr>
          <c:invertIfNegative val="1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bg2"/>
                    </a:solidFill>
                  </a:defRPr>
                </a:pPr>
                <a:endParaRPr lang="en-US"/>
              </a:p>
            </c:txPr>
            <c:dLblPos val="ctr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both"/>
            <c:errValType val="cust"/>
            <c:plus>
              <c:numRef>
                <c:f>Sheet1!$I$2:$I$2</c:f>
                <c:numCache>
                  <c:formatCode>General</c:formatCode>
                  <c:ptCount val="1"/>
                </c:numCache>
              </c:numRef>
            </c:plus>
            <c:minus>
              <c:numRef>
                <c:f>Sheet1!$H$2:$H$2</c:f>
                <c:numCache>
                  <c:formatCode>General</c:formatCode>
                  <c:ptCount val="1"/>
                </c:numCache>
              </c:numRef>
            </c:minus>
            <c:spPr>
              <a:ln w="12700">
                <a:solidFill>
                  <a:schemeClr val="bg2"/>
                </a:solidFill>
              </a:ln>
            </c:spPr>
          </c:errBars>
          <c:cat>
            <c:strRef>
              <c:f>Sheet1!$A$2:$A$2</c:f>
              <c:strCache>
                <c:ptCount val="1"/>
                <c:pt idx="0">
                  <c:v>Week 24-48</c:v>
                </c:pt>
              </c:strCache>
            </c:strRef>
          </c:cat>
          <c:val>
            <c:numRef>
              <c:f>Sheet1!$B$2:$B$2</c:f>
              <c:numCache>
                <c:formatCode>0.0</c:formatCode>
                <c:ptCount val="1"/>
                <c:pt idx="0">
                  <c:v>28.9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390">
                    <a:noFill/>
                  </a:ln>
                </c14:spPr>
              </c14:invertSolidFillFmt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q4w</c:v>
                </c:pt>
              </c:strCache>
            </c:strRef>
          </c:tx>
          <c:spPr>
            <a:solidFill>
              <a:srgbClr val="6699FF"/>
            </a:solidFill>
            <a:ln w="25390">
              <a:noFill/>
            </a:ln>
          </c:spPr>
          <c:invertIfNegative val="1"/>
          <c:dLbls>
            <c:dLbl>
              <c:idx val="1"/>
              <c:numFmt formatCode="#,##0.0" sourceLinked="0"/>
              <c:spPr/>
              <c:txPr>
                <a:bodyPr/>
                <a:lstStyle/>
                <a:p>
                  <a:pPr>
                    <a:defRPr sz="1400" b="1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tx1"/>
                    </a:solidFill>
                  </a:defRPr>
                </a:pPr>
                <a:endParaRPr lang="en-US"/>
              </a:p>
            </c:txPr>
            <c:dLblPos val="ctr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both"/>
            <c:errValType val="cust"/>
            <c:plus>
              <c:numRef>
                <c:f>Sheet1!$N$2:$N$2</c:f>
                <c:numCache>
                  <c:formatCode>General</c:formatCode>
                  <c:ptCount val="1"/>
                </c:numCache>
              </c:numRef>
            </c:plus>
            <c:minus>
              <c:numRef>
                <c:f>Sheet1!$M$2:$M$2</c:f>
                <c:numCache>
                  <c:formatCode>General</c:formatCode>
                  <c:ptCount val="1"/>
                </c:numCache>
              </c:numRef>
            </c:minus>
            <c:spPr>
              <a:ln w="12700">
                <a:solidFill>
                  <a:srgbClr val="000000"/>
                </a:solidFill>
              </a:ln>
            </c:spPr>
          </c:errBars>
          <c:cat>
            <c:strRef>
              <c:f>Sheet1!$A$2:$A$2</c:f>
              <c:strCache>
                <c:ptCount val="1"/>
                <c:pt idx="0">
                  <c:v>Week 24-48</c:v>
                </c:pt>
              </c:strCache>
            </c:strRef>
          </c:cat>
          <c:val>
            <c:numRef>
              <c:f>Sheet1!$C$2:$C$2</c:f>
              <c:numCache>
                <c:formatCode>0.0</c:formatCode>
                <c:ptCount val="1"/>
                <c:pt idx="0">
                  <c:v>36.6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390">
                    <a:noFill/>
                  </a:ln>
                </c14:spPr>
              </c14:invertSolidFillFmt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q2w</c:v>
                </c:pt>
              </c:strCache>
            </c:strRef>
          </c:tx>
          <c:spPr>
            <a:solidFill>
              <a:srgbClr val="000099"/>
            </a:solidFill>
            <a:ln w="25390">
              <a:noFill/>
            </a:ln>
          </c:spPr>
          <c:dLbls>
            <c:numFmt formatCode="#,##0.0" sourceLinked="0"/>
            <c:spPr>
              <a:noFill/>
              <a:ln w="25390">
                <a:noFill/>
              </a:ln>
            </c:spPr>
            <c:txPr>
              <a:bodyPr/>
              <a:lstStyle/>
              <a:p>
                <a:pPr>
                  <a:defRPr sz="1400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dLblPos val="ctr"/>
            <c:showVal val="1"/>
            <c:showPercent val="1"/>
            <c:showBubbleSize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both"/>
            <c:errValType val="cust"/>
            <c:plus>
              <c:numRef>
                <c:f>Sheet1!$S$2:$S$2</c:f>
                <c:numCache>
                  <c:formatCode>General</c:formatCode>
                  <c:ptCount val="1"/>
                </c:numCache>
              </c:numRef>
            </c:plus>
            <c:minus>
              <c:numRef>
                <c:f>Sheet1!$R$2:$R$2</c:f>
                <c:numCache>
                  <c:formatCode>General</c:formatCode>
                  <c:ptCount val="1"/>
                </c:numCache>
              </c:numRef>
            </c:minus>
            <c:spPr>
              <a:ln w="12700">
                <a:solidFill>
                  <a:srgbClr val="000000"/>
                </a:solidFill>
              </a:ln>
            </c:spPr>
          </c:errBars>
          <c:cat>
            <c:strRef>
              <c:f>Sheet1!$A$2:$A$2</c:f>
              <c:strCache>
                <c:ptCount val="1"/>
                <c:pt idx="0">
                  <c:v>Week 24-48</c:v>
                </c:pt>
              </c:strCache>
            </c:strRef>
          </c:cat>
          <c:val>
            <c:numRef>
              <c:f>Sheet1!$D$2:$D$2</c:f>
              <c:numCache>
                <c:formatCode>0.0</c:formatCode>
                <c:ptCount val="1"/>
                <c:pt idx="0">
                  <c:v>60.2</c:v>
                </c:pt>
              </c:numCache>
            </c:numRef>
          </c:val>
          <c:extLst/>
        </c:ser>
        <c:dLbls>
          <c:showVal val="1"/>
        </c:dLbls>
        <c:gapWidth val="100"/>
        <c:overlap val="-50"/>
        <c:axId val="80995840"/>
        <c:axId val="80997376"/>
      </c:barChart>
      <c:catAx>
        <c:axId val="80995840"/>
        <c:scaling>
          <c:orientation val="minMax"/>
        </c:scaling>
        <c:axPos val="b"/>
        <c:numFmt formatCode="General" sourceLinked="1"/>
        <c:tickLblPos val="nextTo"/>
        <c:spPr>
          <a:ln w="28575" cap="sq">
            <a:solidFill>
              <a:srgbClr val="000000"/>
            </a:solidFill>
            <a:prstDash val="solid"/>
            <a:beve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80997376"/>
        <c:crosses val="autoZero"/>
        <c:auto val="1"/>
        <c:lblAlgn val="ctr"/>
        <c:lblOffset val="100"/>
        <c:noMultiLvlLbl val="1"/>
      </c:catAx>
      <c:valAx>
        <c:axId val="80997376"/>
        <c:scaling>
          <c:orientation val="minMax"/>
          <c:min val="0"/>
        </c:scaling>
        <c:axPos val="l"/>
        <c:numFmt formatCode="0" sourceLinked="0"/>
        <c:tickLblPos val="nextTo"/>
        <c:spPr>
          <a:ln w="28575" cap="sq">
            <a:solidFill>
              <a:srgbClr val="000000"/>
            </a:solidFill>
            <a:prstDash val="solid"/>
            <a:beve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80995840"/>
        <c:crosses val="autoZero"/>
        <c:crossBetween val="between"/>
      </c:valAx>
      <c:spPr>
        <a:noFill/>
        <a:ln w="25390">
          <a:noFill/>
        </a:ln>
      </c:spPr>
    </c:plotArea>
    <c:plotVisOnly val="1"/>
    <c:dispBlanksAs val="gap"/>
    <c:showDLblsOverMax val="1"/>
  </c:chart>
  <c:spPr>
    <a:noFill/>
    <a:ln>
      <a:noFill/>
    </a:ln>
  </c:spPr>
  <c:txPr>
    <a:bodyPr/>
    <a:lstStyle/>
    <a:p>
      <a:pPr>
        <a:defRPr sz="1799" b="0"/>
      </a:pPr>
      <a:endParaRPr lang="en-US"/>
    </a:p>
  </c:txPr>
  <c:externalData r:id="rId2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39475-17B0-4BC2-823A-0121A94F768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13/10/2014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72502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64585629"/>
      </p:ext>
    </p:extLst>
  </p:cSld>
  <p:clrMapOvr>
    <a:masterClrMapping/>
  </p:clrMapOvr>
  <p:hf sldNum="0"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37833782"/>
      </p:ext>
    </p:extLst>
  </p:cSld>
  <p:clrMapOvr>
    <a:masterClrMapping/>
  </p:clrMapOvr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09C1962-E699-4A5C-86EB-7AF367C99B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57586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61991985"/>
      </p:ext>
    </p:extLst>
  </p:cSld>
  <p:clrMapOvr>
    <a:masterClrMapping/>
  </p:clrMapOvr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E66887-DFCD-4CA6-86AB-3C0FD1377F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63033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19317130"/>
      </p:ext>
    </p:extLst>
  </p:cSld>
  <p:clrMapOvr>
    <a:masterClrMapping/>
  </p:clrMapOvr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66FF86-8B93-4647-8D66-C232384AF5C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22602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238DB1C-4BCA-4746-AA36-5253A426B55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22802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91BD12-60D2-4BBA-AABA-AD1B1D816DB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2538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76273422"/>
      </p:ext>
    </p:extLst>
  </p:cSld>
  <p:clrMapOvr>
    <a:masterClrMapping/>
  </p:clrMapOvr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09560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3" name="Chart 2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315665115"/>
              </p:ext>
            </p:extLst>
          </p:nvPr>
        </p:nvGraphicFramePr>
        <p:xfrm>
          <a:off x="76200" y="836712"/>
          <a:ext cx="8860187" cy="4681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0658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458200" cy="1143000"/>
          </a:xfrm>
          <a:noFill/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Fig 6a: Proportion </a:t>
            </a:r>
            <a:r>
              <a:rPr lang="en-US" dirty="0">
                <a:solidFill>
                  <a:srgbClr val="FFFFFF"/>
                </a:solidFill>
              </a:rPr>
              <a:t>of </a:t>
            </a:r>
            <a:r>
              <a:rPr lang="en-US" dirty="0" smtClean="0">
                <a:solidFill>
                  <a:srgbClr val="FFFFFF"/>
                </a:solidFill>
              </a:rPr>
              <a:t>overall-DAF patients at Week 48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 rot="-5400000">
            <a:off x="-930406" y="3092875"/>
            <a:ext cx="335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Patients </a:t>
            </a:r>
            <a:r>
              <a:rPr lang="en-GB" sz="1400">
                <a:solidFill>
                  <a:srgbClr val="000000"/>
                </a:solidFill>
                <a:latin typeface="Arial"/>
              </a:rPr>
              <a:t>who </a:t>
            </a:r>
            <a:r>
              <a:rPr lang="en-GB" sz="1400" smtClean="0">
                <a:solidFill>
                  <a:srgbClr val="000000"/>
                </a:solidFill>
                <a:latin typeface="Arial"/>
              </a:rPr>
              <a:t>had NED</a:t>
            </a:r>
            <a:r>
              <a:rPr lang="en-US" sz="1400" smtClean="0">
                <a:solidFill>
                  <a:srgbClr val="000000"/>
                </a:solidFill>
                <a:latin typeface="Arial"/>
              </a:rPr>
              <a:t>A</a:t>
            </a:r>
            <a:r>
              <a:rPr lang="en-GB" sz="1400" baseline="30000" dirty="0">
                <a:solidFill>
                  <a:srgbClr val="000000"/>
                </a:solidFill>
                <a:latin typeface="Arial"/>
              </a:rPr>
              <a:t>†</a:t>
            </a:r>
            <a:endParaRPr lang="en-US" sz="1400" dirty="0">
              <a:solidFill>
                <a:srgbClr val="000000"/>
              </a:solidFill>
              <a:latin typeface="Arial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rgbClr val="000000"/>
                </a:solidFill>
                <a:latin typeface="Arial"/>
              </a:rPr>
              <a:t> from Week 24 to Week 48</a:t>
            </a:r>
            <a:r>
              <a:rPr lang="en-GB" sz="1400" dirty="0">
                <a:solidFill>
                  <a:srgbClr val="000000"/>
                </a:solidFill>
                <a:latin typeface="Arial"/>
              </a:rPr>
              <a:t> (%)</a:t>
            </a:r>
            <a:endParaRPr lang="en-GB" sz="1400" baseline="300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TextBox 10"/>
          <p:cNvSpPr txBox="1">
            <a:spLocks noChangeArrowheads="1"/>
          </p:cNvSpPr>
          <p:nvPr/>
        </p:nvSpPr>
        <p:spPr bwMode="auto">
          <a:xfrm>
            <a:off x="5271386" y="1789216"/>
            <a:ext cx="1967613" cy="54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OR 2.62 (2.01, 3.42)</a:t>
            </a:r>
          </a:p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p&lt;0.0001</a:t>
            </a:r>
          </a:p>
        </p:txBody>
      </p:sp>
      <p:sp>
        <p:nvSpPr>
          <p:cNvPr id="42" name="TextBox 10"/>
          <p:cNvSpPr txBox="1">
            <a:spLocks noChangeArrowheads="1"/>
          </p:cNvSpPr>
          <p:nvPr/>
        </p:nvSpPr>
        <p:spPr bwMode="auto">
          <a:xfrm>
            <a:off x="3054070" y="2642884"/>
            <a:ext cx="1898929" cy="54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OR 1.42 (1.01, 1.86)</a:t>
            </a:r>
          </a:p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p=0.0127</a:t>
            </a:r>
          </a:p>
        </p:txBody>
      </p:sp>
      <p:sp>
        <p:nvSpPr>
          <p:cNvPr id="51" name="TextBox 9"/>
          <p:cNvSpPr txBox="1">
            <a:spLocks noChangeArrowheads="1"/>
          </p:cNvSpPr>
          <p:nvPr/>
        </p:nvSpPr>
        <p:spPr bwMode="auto">
          <a:xfrm>
            <a:off x="3962400" y="1146180"/>
            <a:ext cx="2110600" cy="54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OR 3.71 (2.83, 4.87)</a:t>
            </a:r>
          </a:p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p&lt;0.0001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057400" y="5070847"/>
            <a:ext cx="1550424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solidFill>
                  <a:prstClr val="black"/>
                </a:solidFill>
                <a:latin typeface="Arial"/>
                <a:cs typeface="Arial" charset="0"/>
              </a:rPr>
              <a:t>Placebo (n=477)</a:t>
            </a:r>
            <a:endParaRPr lang="en-GB" sz="1400" baseline="300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085201" y="5037949"/>
            <a:ext cx="2020105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1400" dirty="0">
                <a:solidFill>
                  <a:prstClr val="black"/>
                </a:solidFill>
                <a:latin typeface="Arial"/>
                <a:cs typeface="Arial" charset="0"/>
              </a:rPr>
              <a:t>Peginterferon beta-1a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1400" dirty="0" smtClean="0">
                <a:solidFill>
                  <a:prstClr val="black"/>
                </a:solidFill>
                <a:latin typeface="Arial"/>
                <a:cs typeface="Arial" charset="0"/>
              </a:rPr>
              <a:t>every 4 weeks </a:t>
            </a:r>
            <a:r>
              <a:rPr lang="pt-BR" sz="1400" dirty="0">
                <a:solidFill>
                  <a:prstClr val="black"/>
                </a:solidFill>
                <a:latin typeface="Arial"/>
                <a:cs typeface="Arial" charset="0"/>
              </a:rPr>
              <a:t>(n=462)</a:t>
            </a:r>
            <a:endParaRPr lang="en-GB" sz="1400" baseline="300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6372747" y="5023066"/>
            <a:ext cx="2020105" cy="56169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ts val="300"/>
              </a:spcAft>
            </a:pPr>
            <a:r>
              <a:rPr lang="pt-BR" sz="1400" dirty="0">
                <a:solidFill>
                  <a:prstClr val="black"/>
                </a:solidFill>
                <a:latin typeface="Arial"/>
                <a:cs typeface="Arial" charset="0"/>
              </a:rPr>
              <a:t>Peginterferon beta-1a </a:t>
            </a:r>
          </a:p>
          <a:p>
            <a:pPr algn="ctr" fontAlgn="base">
              <a:spcBef>
                <a:spcPct val="0"/>
              </a:spcBef>
              <a:spcAft>
                <a:spcPts val="300"/>
              </a:spcAft>
            </a:pPr>
            <a:r>
              <a:rPr lang="pt-BR" sz="1400" dirty="0" smtClean="0">
                <a:solidFill>
                  <a:prstClr val="black"/>
                </a:solidFill>
                <a:latin typeface="Arial"/>
                <a:cs typeface="Arial" charset="0"/>
              </a:rPr>
              <a:t>every 2 weeks </a:t>
            </a:r>
            <a:r>
              <a:rPr lang="pt-BR" sz="1400" dirty="0">
                <a:solidFill>
                  <a:prstClr val="black"/>
                </a:solidFill>
                <a:latin typeface="Arial"/>
                <a:cs typeface="Arial" charset="0"/>
              </a:rPr>
              <a:t>(n=457)</a:t>
            </a:r>
            <a:endParaRPr lang="en-GB" sz="1400" dirty="0">
              <a:solidFill>
                <a:prstClr val="black"/>
              </a:solidFill>
              <a:latin typeface="Arial"/>
              <a:cs typeface="Arial" charset="0"/>
            </a:endParaRPr>
          </a:p>
        </p:txBody>
      </p:sp>
      <p:cxnSp>
        <p:nvCxnSpPr>
          <p:cNvPr id="15" name="Elbow Connector 14"/>
          <p:cNvCxnSpPr/>
          <p:nvPr/>
        </p:nvCxnSpPr>
        <p:spPr>
          <a:xfrm flipV="1">
            <a:off x="2951163" y="1415359"/>
            <a:ext cx="4392000" cy="1260000"/>
          </a:xfrm>
          <a:prstGeom prst="bentConnector3">
            <a:avLst>
              <a:gd name="adj1" fmla="val 229"/>
            </a:avLst>
          </a:prstGeom>
          <a:noFill/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7343775" y="1415359"/>
            <a:ext cx="0" cy="432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6"/>
          <p:cNvCxnSpPr/>
          <p:nvPr/>
        </p:nvCxnSpPr>
        <p:spPr>
          <a:xfrm flipV="1">
            <a:off x="2938007" y="2927519"/>
            <a:ext cx="2196000" cy="612000"/>
          </a:xfrm>
          <a:prstGeom prst="bentConnector3">
            <a:avLst>
              <a:gd name="adj1" fmla="val 229"/>
            </a:avLst>
          </a:prstGeom>
          <a:noFill/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5142586" y="2927527"/>
            <a:ext cx="0" cy="144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19"/>
          <p:cNvCxnSpPr/>
          <p:nvPr/>
        </p:nvCxnSpPr>
        <p:spPr>
          <a:xfrm flipV="1">
            <a:off x="5148308" y="2063431"/>
            <a:ext cx="2196000" cy="612000"/>
          </a:xfrm>
          <a:prstGeom prst="bentConnector3">
            <a:avLst>
              <a:gd name="adj1" fmla="val 229"/>
            </a:avLst>
          </a:prstGeom>
          <a:noFill/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7343163" y="2063431"/>
            <a:ext cx="0" cy="144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447920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ustom 86">
    <a:dk1>
      <a:sysClr val="windowText" lastClr="000000"/>
    </a:dk1>
    <a:lt1>
      <a:sysClr val="window" lastClr="FFFFFF"/>
    </a:lt1>
    <a:dk2>
      <a:srgbClr val="E9F4DD"/>
    </a:dk2>
    <a:lt2>
      <a:srgbClr val="FFFFFF"/>
    </a:lt2>
    <a:accent1>
      <a:srgbClr val="00A0DF"/>
    </a:accent1>
    <a:accent2>
      <a:srgbClr val="782964"/>
    </a:accent2>
    <a:accent3>
      <a:srgbClr val="8FD400"/>
    </a:accent3>
    <a:accent4>
      <a:srgbClr val="5F6A72"/>
    </a:accent4>
    <a:accent5>
      <a:srgbClr val="CCCCFF"/>
    </a:accent5>
    <a:accent6>
      <a:srgbClr val="FFCC66"/>
    </a:accent6>
    <a:hlink>
      <a:srgbClr val="0000FF"/>
    </a:hlink>
    <a:folHlink>
      <a:srgbClr val="800080"/>
    </a:folHlink>
  </a:clrScheme>
  <a:fontScheme name="TYSABRI_scientific_template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68</Words>
  <Application>Microsoft Office PowerPoint</Application>
  <PresentationFormat>On-screen Show (4:3)</PresentationFormat>
  <Paragraphs>14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1_Office Theme</vt:lpstr>
      <vt:lpstr>Fig 6a: Proportion of overall-DAF patients at Week 48</vt:lpstr>
    </vt:vector>
  </TitlesOfParts>
  <Company>Circle Science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 6a: Proportion of overall-DAF patients at Week 48</dc:title>
  <dc:creator>Shelley Davies</dc:creator>
  <cp:lastModifiedBy>Laura Srey</cp:lastModifiedBy>
  <cp:revision>3</cp:revision>
  <dcterms:created xsi:type="dcterms:W3CDTF">2014-07-03T10:55:22Z</dcterms:created>
  <dcterms:modified xsi:type="dcterms:W3CDTF">2014-10-13T16:11:08Z</dcterms:modified>
</cp:coreProperties>
</file>