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8" d="100"/>
          <a:sy n="8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1"/>
  <c:clrMapOvr bg1="dk2" tx1="lt1" bg2="dk1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50318800078144"/>
          <c:y val="0.22088636558831126"/>
          <c:w val="0.82346884696966749"/>
          <c:h val="0.6592962952124490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Placebo (n=165)</c:v>
                </c:pt>
              </c:strCache>
            </c:strRef>
          </c:tx>
          <c:spPr>
            <a:solidFill>
              <a:srgbClr val="BBE0FF"/>
            </a:solidFill>
            <a:ln w="25390">
              <a:noFill/>
            </a:ln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2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Sheet1!$I$2:$I$3</c:f>
                <c:numCache>
                  <c:formatCode>General</c:formatCode>
                  <c:ptCount val="2"/>
                  <c:pt idx="0">
                    <c:v>0.79999999999999982</c:v>
                  </c:pt>
                  <c:pt idx="1">
                    <c:v>1.5</c:v>
                  </c:pt>
                </c:numCache>
              </c:numRef>
            </c:plus>
            <c:minus>
              <c:numRef>
                <c:f>Sheet1!$H$2:$H$3</c:f>
                <c:numCache>
                  <c:formatCode>General</c:formatCode>
                  <c:ptCount val="2"/>
                  <c:pt idx="0">
                    <c:v>0.70000000000000062</c:v>
                  </c:pt>
                  <c:pt idx="1">
                    <c:v>1.399999999999997</c:v>
                  </c:pt>
                </c:numCache>
              </c:numRef>
            </c:minus>
            <c:spPr>
              <a:ln w="12700">
                <a:solidFill>
                  <a:schemeClr val="bg2"/>
                </a:solidFill>
              </a:ln>
            </c:spPr>
          </c:errBars>
          <c:cat>
            <c:strRef>
              <c:f>Sheet1!$A$2:$A$3</c:f>
              <c:strCache>
                <c:ptCount val="2"/>
                <c:pt idx="0">
                  <c:v>24 weeks</c:v>
                </c:pt>
                <c:pt idx="1">
                  <c:v>48 weeks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5.8</c:v>
                </c:pt>
                <c:pt idx="1">
                  <c:v>11.2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BG-12 240 mg BID (n=152)</c:v>
                </c:pt>
              </c:strCache>
            </c:strRef>
          </c:tx>
          <c:spPr>
            <a:solidFill>
              <a:srgbClr val="6699FF"/>
            </a:solidFill>
            <a:ln w="25390">
              <a:noFill/>
            </a:ln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Sheet1!$N$2:$N$3</c:f>
                <c:numCache>
                  <c:formatCode>General</c:formatCode>
                  <c:ptCount val="2"/>
                  <c:pt idx="0">
                    <c:v>0.59999999999999964</c:v>
                  </c:pt>
                  <c:pt idx="1">
                    <c:v>1.1000000000000005</c:v>
                  </c:pt>
                </c:numCache>
              </c:numRef>
            </c:plus>
            <c:minus>
              <c:numRef>
                <c:f>Sheet1!$M$2:$M$3</c:f>
                <c:numCache>
                  <c:formatCode>General</c:formatCode>
                  <c:ptCount val="2"/>
                  <c:pt idx="0">
                    <c:v>0.60000000000000064</c:v>
                  </c:pt>
                  <c:pt idx="1">
                    <c:v>0.8999999999999998</c:v>
                  </c:pt>
                </c:numCache>
              </c:numRef>
            </c:minus>
            <c:spPr>
              <a:ln w="12700">
                <a:solidFill>
                  <a:srgbClr val="000000"/>
                </a:solidFill>
              </a:ln>
            </c:spPr>
          </c:errBars>
          <c:cat>
            <c:strRef>
              <c:f>Sheet1!$A$2:$A$3</c:f>
              <c:strCache>
                <c:ptCount val="2"/>
                <c:pt idx="0">
                  <c:v>24 weeks</c:v>
                </c:pt>
                <c:pt idx="1">
                  <c:v>48 weeks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4.2</c:v>
                </c:pt>
                <c:pt idx="1">
                  <c:v>7.3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BG-12 240 mg TID (n=152)</c:v>
                </c:pt>
              </c:strCache>
            </c:strRef>
          </c:tx>
          <c:spPr>
            <a:solidFill>
              <a:srgbClr val="000099"/>
            </a:solidFill>
            <a:ln w="25390">
              <a:noFill/>
            </a:ln>
          </c:spPr>
          <c:invertIfNegative val="1"/>
          <c:dLbls>
            <c:numFmt formatCode="#,##0.0" sourceLinked="0"/>
            <c:spPr>
              <a:noFill/>
              <a:ln w="2539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ctr"/>
            <c:showVal val="1"/>
            <c:showPercent val="1"/>
            <c:showBubbleSiz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Sheet1!$S$2:$S$3</c:f>
                <c:numCache>
                  <c:formatCode>General</c:formatCode>
                  <c:ptCount val="2"/>
                  <c:pt idx="0">
                    <c:v>0.4</c:v>
                  </c:pt>
                  <c:pt idx="1">
                    <c:v>0.5</c:v>
                  </c:pt>
                </c:numCache>
              </c:numRef>
            </c:plus>
            <c:minus>
              <c:numRef>
                <c:f>Sheet1!$R$2:$R$3</c:f>
                <c:numCache>
                  <c:formatCode>General</c:formatCode>
                  <c:ptCount val="2"/>
                  <c:pt idx="0">
                    <c:v>0.30000000000000032</c:v>
                  </c:pt>
                  <c:pt idx="1">
                    <c:v>0.5</c:v>
                  </c:pt>
                </c:numCache>
              </c:numRef>
            </c:minus>
            <c:spPr>
              <a:ln w="12700">
                <a:solidFill>
                  <a:srgbClr val="000000"/>
                </a:solidFill>
              </a:ln>
            </c:spPr>
          </c:errBars>
          <c:cat>
            <c:strRef>
              <c:f>Sheet1!$A$2:$A$3</c:f>
              <c:strCache>
                <c:ptCount val="2"/>
                <c:pt idx="0">
                  <c:v>24 weeks</c:v>
                </c:pt>
                <c:pt idx="1">
                  <c:v>48 weeks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2.2000000000000002</c:v>
                </c:pt>
                <c:pt idx="1">
                  <c:v>3.7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dLbls>
          <c:showVal val="1"/>
        </c:dLbls>
        <c:gapWidth val="100"/>
        <c:overlap val="-50"/>
        <c:axId val="85609472"/>
        <c:axId val="85635840"/>
      </c:barChart>
      <c:catAx>
        <c:axId val="85609472"/>
        <c:scaling>
          <c:orientation val="minMax"/>
        </c:scaling>
        <c:axPos val="b"/>
        <c:numFmt formatCode="General" sourceLinked="1"/>
        <c:tickLblPos val="nextTo"/>
        <c:spPr>
          <a:ln w="285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5635840"/>
        <c:crosses val="autoZero"/>
        <c:auto val="1"/>
        <c:lblAlgn val="ctr"/>
        <c:lblOffset val="100"/>
        <c:noMultiLvlLbl val="1"/>
      </c:catAx>
      <c:valAx>
        <c:axId val="85635840"/>
        <c:scaling>
          <c:orientation val="minMax"/>
          <c:max val="14"/>
          <c:min val="0"/>
        </c:scaling>
        <c:axPos val="l"/>
        <c:numFmt formatCode="General" sourceLinked="1"/>
        <c:tickLblPos val="nextTo"/>
        <c:spPr>
          <a:ln w="285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5609472"/>
        <c:crosses val="autoZero"/>
        <c:crossBetween val="between"/>
        <c:majorUnit val="2"/>
      </c:valAx>
      <c:spPr>
        <a:noFill/>
        <a:ln w="25390">
          <a:noFill/>
        </a:ln>
      </c:spPr>
    </c:plotArea>
    <c:plotVisOnly val="1"/>
    <c:dispBlanksAs val="gap"/>
    <c:showDLblsOverMax val="1"/>
  </c:chart>
  <c:spPr>
    <a:noFill/>
    <a:ln>
      <a:noFill/>
    </a:ln>
  </c:spPr>
  <c:txPr>
    <a:bodyPr/>
    <a:lstStyle/>
    <a:p>
      <a:pPr>
        <a:defRPr sz="1799" b="0"/>
      </a:pPr>
      <a:endParaRPr lang="en-US"/>
    </a:p>
  </c:txPr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9475-17B0-4BC2-823A-0121A94F76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17/09/2014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3879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0656436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8925673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9C1962-E699-4A5C-86EB-7AF367C99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2324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813414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E66887-DFCD-4CA6-86AB-3C0FD1377F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777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9854148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66FF86-8B93-4647-8D66-C232384AF5C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5550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38DB1C-4BCA-4746-AA36-5253A426B5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169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91BD12-60D2-4BBA-AABA-AD1B1D816D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3544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1376549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4357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6150425" y="4737763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prstClr val="white"/>
                </a:solidFill>
                <a:latin typeface="Arial" charset="0"/>
              </a:rPr>
              <a:t>3.6</a:t>
            </a:r>
          </a:p>
        </p:txBody>
      </p:sp>
      <p:graphicFrame>
        <p:nvGraphicFramePr>
          <p:cNvPr id="25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82248296"/>
              </p:ext>
            </p:extLst>
          </p:nvPr>
        </p:nvGraphicFramePr>
        <p:xfrm>
          <a:off x="354013" y="1444625"/>
          <a:ext cx="7943850" cy="46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TextBox 16"/>
          <p:cNvSpPr txBox="1"/>
          <p:nvPr/>
        </p:nvSpPr>
        <p:spPr>
          <a:xfrm rot="-5400000">
            <a:off x="-682077" y="3628973"/>
            <a:ext cx="3200398" cy="666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black"/>
                </a:solidFill>
                <a:latin typeface="Arial" charset="0"/>
              </a:rPr>
              <a:t> Adjusted mean number of new active </a:t>
            </a:r>
            <a:r>
              <a:rPr lang="en-GB" sz="1400" dirty="0" err="1">
                <a:solidFill>
                  <a:prstClr val="black"/>
                </a:solidFill>
                <a:latin typeface="Arial" charset="0"/>
              </a:rPr>
              <a:t>lesions</a:t>
            </a:r>
            <a:r>
              <a:rPr lang="en-GB" sz="1400" baseline="30000" dirty="0" err="1">
                <a:solidFill>
                  <a:prstClr val="black"/>
                </a:solidFill>
                <a:latin typeface="Arial" charset="0"/>
              </a:rPr>
              <a:t>d</a:t>
            </a:r>
            <a:r>
              <a:rPr lang="en-GB" sz="1400" dirty="0">
                <a:solidFill>
                  <a:prstClr val="black"/>
                </a:solidFill>
                <a:latin typeface="Arial" charset="0"/>
              </a:rPr>
              <a:t> (95% CI)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400" baseline="30000" dirty="0">
              <a:solidFill>
                <a:prstClr val="black"/>
              </a:solidFill>
              <a:latin typeface="Arial" charset="0"/>
            </a:endParaRPr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251547" y="628549"/>
            <a:ext cx="7094071" cy="815608"/>
            <a:chOff x="1318914" y="1234303"/>
            <a:chExt cx="7093981" cy="815086"/>
          </a:xfrm>
        </p:grpSpPr>
        <p:sp>
          <p:nvSpPr>
            <p:cNvPr id="32" name="TextBox 30"/>
            <p:cNvSpPr txBox="1">
              <a:spLocks noChangeArrowheads="1"/>
            </p:cNvSpPr>
            <p:nvPr/>
          </p:nvSpPr>
          <p:spPr bwMode="auto">
            <a:xfrm>
              <a:off x="1415284" y="1234303"/>
              <a:ext cx="6997611" cy="8150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ts val="300"/>
                </a:spcAft>
              </a:pPr>
              <a:r>
                <a:rPr lang="en-GB" sz="1400" dirty="0">
                  <a:solidFill>
                    <a:prstClr val="black"/>
                  </a:solidFill>
                  <a:latin typeface="Arial" charset="0"/>
                  <a:cs typeface="Arial" charset="0"/>
                </a:rPr>
                <a:t>Placebo (n=476)	</a:t>
              </a:r>
            </a:p>
            <a:p>
              <a:pPr fontAlgn="base">
                <a:spcBef>
                  <a:spcPct val="0"/>
                </a:spcBef>
                <a:spcAft>
                  <a:spcPts val="300"/>
                </a:spcAft>
              </a:pPr>
              <a:r>
                <a:rPr lang="pt-BR" sz="1400" dirty="0">
                  <a:solidFill>
                    <a:prstClr val="black"/>
                  </a:solidFill>
                  <a:latin typeface="Arial" charset="0"/>
                  <a:cs typeface="Arial" charset="0"/>
                </a:rPr>
                <a:t>Peginterferon beta-1a </a:t>
              </a:r>
              <a:r>
                <a:rPr lang="pt-BR" sz="1400" dirty="0" smtClean="0">
                  <a:solidFill>
                    <a:prstClr val="black"/>
                  </a:solidFill>
                  <a:latin typeface="Arial" charset="0"/>
                  <a:cs typeface="Arial" charset="0"/>
                </a:rPr>
                <a:t>every 4 weeks </a:t>
              </a:r>
              <a:r>
                <a:rPr lang="pt-BR" sz="1400" dirty="0">
                  <a:solidFill>
                    <a:prstClr val="black"/>
                  </a:solidFill>
                  <a:latin typeface="Arial" charset="0"/>
                  <a:cs typeface="Arial" charset="0"/>
                </a:rPr>
                <a:t>(n=462)</a:t>
              </a:r>
            </a:p>
            <a:p>
              <a:pPr fontAlgn="base">
                <a:spcBef>
                  <a:spcPct val="0"/>
                </a:spcBef>
                <a:spcAft>
                  <a:spcPts val="300"/>
                </a:spcAft>
              </a:pPr>
              <a:r>
                <a:rPr lang="pt-BR" sz="1400" dirty="0">
                  <a:solidFill>
                    <a:prstClr val="black"/>
                  </a:solidFill>
                  <a:latin typeface="Arial" charset="0"/>
                  <a:cs typeface="Arial" charset="0"/>
                </a:rPr>
                <a:t>Peginterferon </a:t>
              </a:r>
              <a:r>
                <a:rPr lang="pt-BR" sz="1400">
                  <a:solidFill>
                    <a:prstClr val="black"/>
                  </a:solidFill>
                  <a:latin typeface="Arial" charset="0"/>
                  <a:cs typeface="Arial" charset="0"/>
                </a:rPr>
                <a:t>beta-1a </a:t>
              </a:r>
              <a:r>
                <a:rPr lang="pt-BR" sz="1400" smtClean="0">
                  <a:solidFill>
                    <a:prstClr val="black"/>
                  </a:solidFill>
                  <a:latin typeface="Arial" charset="0"/>
                  <a:cs typeface="Arial" charset="0"/>
                </a:rPr>
                <a:t>every 2 weeks </a:t>
              </a:r>
              <a:r>
                <a:rPr lang="pt-BR" sz="1400" dirty="0">
                  <a:solidFill>
                    <a:prstClr val="black"/>
                  </a:solidFill>
                  <a:latin typeface="Arial" charset="0"/>
                  <a:cs typeface="Arial" charset="0"/>
                </a:rPr>
                <a:t>(n=457)</a:t>
              </a:r>
              <a:endParaRPr lang="en-GB" sz="1400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318914" y="1303290"/>
              <a:ext cx="149223" cy="149129"/>
            </a:xfrm>
            <a:prstGeom prst="rect">
              <a:avLst/>
            </a:prstGeom>
            <a:solidFill>
              <a:srgbClr val="BBE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318914" y="1557126"/>
              <a:ext cx="149223" cy="149129"/>
            </a:xfrm>
            <a:prstGeom prst="rect">
              <a:avLst/>
            </a:prstGeom>
            <a:solidFill>
              <a:srgbClr val="66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318914" y="1810962"/>
              <a:ext cx="149223" cy="149129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prstClr val="black"/>
                </a:solidFill>
                <a:cs typeface="Arial" charset="0"/>
              </a:endParaRPr>
            </a:p>
          </p:txBody>
        </p:sp>
      </p:grp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2866030" y="3859521"/>
            <a:ext cx="1696839" cy="48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46% reduction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p&lt;0.0001</a:t>
            </a:r>
          </a:p>
        </p:txBody>
      </p:sp>
      <p:sp>
        <p:nvSpPr>
          <p:cNvPr id="24" name="TextBox 10"/>
          <p:cNvSpPr txBox="1">
            <a:spLocks noChangeArrowheads="1"/>
          </p:cNvSpPr>
          <p:nvPr/>
        </p:nvSpPr>
        <p:spPr bwMode="auto">
          <a:xfrm>
            <a:off x="2361197" y="2723787"/>
            <a:ext cx="1696839" cy="48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61% reduction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p&lt;0.0001</a:t>
            </a:r>
          </a:p>
        </p:txBody>
      </p:sp>
      <p:sp>
        <p:nvSpPr>
          <p:cNvPr id="26" name="TextBox 10"/>
          <p:cNvSpPr txBox="1">
            <a:spLocks noChangeArrowheads="1"/>
          </p:cNvSpPr>
          <p:nvPr/>
        </p:nvSpPr>
        <p:spPr bwMode="auto">
          <a:xfrm>
            <a:off x="2019864" y="3331784"/>
            <a:ext cx="1696839" cy="48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28% reduction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p=0.0006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19433" y="4423859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prstClr val="white"/>
                </a:solidFill>
                <a:latin typeface="Arial" charset="0"/>
              </a:rPr>
              <a:t>3.6</a:t>
            </a:r>
          </a:p>
        </p:txBody>
      </p:sp>
      <p:sp>
        <p:nvSpPr>
          <p:cNvPr id="29" name="TextBox 10"/>
          <p:cNvSpPr txBox="1">
            <a:spLocks noChangeArrowheads="1"/>
          </p:cNvSpPr>
          <p:nvPr/>
        </p:nvSpPr>
        <p:spPr bwMode="auto">
          <a:xfrm>
            <a:off x="6171118" y="3086261"/>
            <a:ext cx="1696839" cy="48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49% reduction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p&lt;0.0001</a:t>
            </a:r>
          </a:p>
        </p:txBody>
      </p:sp>
      <p:sp>
        <p:nvSpPr>
          <p:cNvPr id="31" name="TextBox 10"/>
          <p:cNvSpPr txBox="1">
            <a:spLocks noChangeArrowheads="1"/>
          </p:cNvSpPr>
          <p:nvPr/>
        </p:nvSpPr>
        <p:spPr bwMode="auto">
          <a:xfrm>
            <a:off x="5584397" y="2007610"/>
            <a:ext cx="1696839" cy="48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67% reduction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p&lt;0.0001</a:t>
            </a:r>
          </a:p>
        </p:txBody>
      </p:sp>
      <p:sp>
        <p:nvSpPr>
          <p:cNvPr id="38" name="TextBox 10"/>
          <p:cNvSpPr txBox="1">
            <a:spLocks noChangeArrowheads="1"/>
          </p:cNvSpPr>
          <p:nvPr/>
        </p:nvSpPr>
        <p:spPr bwMode="auto">
          <a:xfrm>
            <a:off x="5227162" y="2456892"/>
            <a:ext cx="1696839" cy="48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35% reduction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200" dirty="0">
                <a:solidFill>
                  <a:srgbClr val="000000"/>
                </a:solidFill>
                <a:latin typeface="Arial"/>
              </a:rPr>
              <a:t>p&lt;0.0001</a:t>
            </a:r>
          </a:p>
        </p:txBody>
      </p:sp>
      <p:cxnSp>
        <p:nvCxnSpPr>
          <p:cNvPr id="36" name="Elbow Connector 35"/>
          <p:cNvCxnSpPr/>
          <p:nvPr/>
        </p:nvCxnSpPr>
        <p:spPr>
          <a:xfrm rot="5400000" flipV="1">
            <a:off x="3023960" y="2600996"/>
            <a:ext cx="396000" cy="1980000"/>
          </a:xfrm>
          <a:prstGeom prst="bentConnector3">
            <a:avLst>
              <a:gd name="adj1" fmla="val -107178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/>
          <p:nvPr/>
        </p:nvCxnSpPr>
        <p:spPr>
          <a:xfrm flipV="1">
            <a:off x="2237750" y="3573574"/>
            <a:ext cx="986400" cy="288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3224150" y="3573574"/>
            <a:ext cx="0" cy="252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/>
          <p:nvPr/>
        </p:nvCxnSpPr>
        <p:spPr>
          <a:xfrm flipV="1">
            <a:off x="3224150" y="4099859"/>
            <a:ext cx="990000" cy="324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4214150" y="4099859"/>
            <a:ext cx="0" cy="756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2"/>
          <p:cNvCxnSpPr/>
          <p:nvPr/>
        </p:nvCxnSpPr>
        <p:spPr>
          <a:xfrm flipV="1">
            <a:off x="5508104" y="2240868"/>
            <a:ext cx="1962000" cy="216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470104" y="2231890"/>
            <a:ext cx="0" cy="82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/>
          <p:nvPr/>
        </p:nvCxnSpPr>
        <p:spPr>
          <a:xfrm flipH="1" flipV="1">
            <a:off x="5529816" y="2708944"/>
            <a:ext cx="986400" cy="216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/>
          <p:cNvCxnSpPr/>
          <p:nvPr/>
        </p:nvCxnSpPr>
        <p:spPr>
          <a:xfrm flipV="1">
            <a:off x="6498324" y="3320988"/>
            <a:ext cx="990000" cy="288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7483368" y="3315267"/>
            <a:ext cx="0" cy="122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4688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86">
    <a:dk1>
      <a:sysClr val="windowText" lastClr="000000"/>
    </a:dk1>
    <a:lt1>
      <a:sysClr val="window" lastClr="FFFFFF"/>
    </a:lt1>
    <a:dk2>
      <a:srgbClr val="E9F4DD"/>
    </a:dk2>
    <a:lt2>
      <a:srgbClr val="FFFFFF"/>
    </a:lt2>
    <a:accent1>
      <a:srgbClr val="00A0DF"/>
    </a:accent1>
    <a:accent2>
      <a:srgbClr val="782964"/>
    </a:accent2>
    <a:accent3>
      <a:srgbClr val="8FD400"/>
    </a:accent3>
    <a:accent4>
      <a:srgbClr val="5F6A72"/>
    </a:accent4>
    <a:accent5>
      <a:srgbClr val="CCCCFF"/>
    </a:accent5>
    <a:accent6>
      <a:srgbClr val="FFCC66"/>
    </a:accent6>
    <a:hlink>
      <a:srgbClr val="0000FF"/>
    </a:hlink>
    <a:folHlink>
      <a:srgbClr val="800080"/>
    </a:folHlink>
  </a:clrScheme>
  <a:fontScheme name="TYSABRI_scientific_templa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43</Words>
  <Application>Microsoft Office PowerPoint</Application>
  <PresentationFormat>On-screen Show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Slide 1</vt:lpstr>
    </vt:vector>
  </TitlesOfParts>
  <Company>Circle Science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Shelley Davies</dc:creator>
  <cp:lastModifiedBy>Laura Srey</cp:lastModifiedBy>
  <cp:revision>2</cp:revision>
  <dcterms:created xsi:type="dcterms:W3CDTF">2014-07-03T10:44:33Z</dcterms:created>
  <dcterms:modified xsi:type="dcterms:W3CDTF">2014-09-17T21:32:00Z</dcterms:modified>
</cp:coreProperties>
</file>